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7" r:id="rId4"/>
    <p:sldId id="274" r:id="rId5"/>
    <p:sldId id="258" r:id="rId6"/>
    <p:sldId id="259" r:id="rId7"/>
    <p:sldId id="260" r:id="rId8"/>
    <p:sldId id="262" r:id="rId9"/>
    <p:sldId id="263" r:id="rId10"/>
    <p:sldId id="264" r:id="rId11"/>
    <p:sldId id="265" r:id="rId12"/>
    <p:sldId id="266" r:id="rId13"/>
    <p:sldId id="267"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p:cViewPr varScale="1">
        <p:scale>
          <a:sx n="88" d="100"/>
          <a:sy n="88" d="100"/>
        </p:scale>
        <p:origin x="-1339"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3C730A6F-D859-4599-BD85-D3B46B9E3960}" type="datetime8">
              <a:rPr lang="en-US"/>
              <a:pPr>
                <a:defRPr/>
              </a:pPr>
              <a:t>3/19/2014 3:31 PM</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z="1400" smtClean="0">
                <a:solidFill>
                  <a:schemeClr val="tx2"/>
                </a:solidFill>
              </a:defRPr>
            </a:lvl1pPr>
          </a:lstStyle>
          <a:p>
            <a:pPr>
              <a:defRPr/>
            </a:pPr>
            <a:fld id="{0AA399C3-E61C-4EAA-82EE-7C69303473F4}" type="slidenum">
              <a:rPr lang="en-US"/>
              <a:pPr>
                <a:defRPr/>
              </a:pPr>
              <a:t>‹#›</a:t>
            </a:fld>
            <a:endParaRPr lang="en-US" dirty="0"/>
          </a:p>
        </p:txBody>
      </p:sp>
    </p:spTree>
    <p:extLst>
      <p:ext uri="{BB962C8B-B14F-4D97-AF65-F5344CB8AC3E}">
        <p14:creationId xmlns="" xmlns:p14="http://schemas.microsoft.com/office/powerpoint/2010/main" val="677851060"/>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13"/>
          <p:cNvSpPr>
            <a:spLocks noGrp="1"/>
          </p:cNvSpPr>
          <p:nvPr>
            <p:ph type="dt" sz="half" idx="10"/>
          </p:nvPr>
        </p:nvSpPr>
        <p:spPr/>
        <p:txBody>
          <a:bodyPr/>
          <a:lstStyle>
            <a:lvl1pPr>
              <a:defRPr/>
            </a:lvl1pPr>
          </a:lstStyle>
          <a:p>
            <a:fld id="{5B106E36-FD25-4E2D-B0AA-010F637433A0}" type="datetimeFigureOut">
              <a:rPr lang="ru-RU" smtClean="0"/>
              <a:pPr/>
              <a:t>19.03.2014</a:t>
            </a:fld>
            <a:endParaRPr lang="ru-RU"/>
          </a:p>
        </p:txBody>
      </p:sp>
      <p:sp>
        <p:nvSpPr>
          <p:cNvPr id="5" name="Footer Placeholder 2"/>
          <p:cNvSpPr>
            <a:spLocks noGrp="1"/>
          </p:cNvSpPr>
          <p:nvPr>
            <p:ph type="ftr" sz="quarter" idx="11"/>
          </p:nvPr>
        </p:nvSpPr>
        <p:spPr/>
        <p:txBody>
          <a:bodyPr/>
          <a:lstStyle>
            <a:lvl1pPr>
              <a:defRPr/>
            </a:lvl1pPr>
          </a:lstStyle>
          <a:p>
            <a:endParaRPr lang="ru-RU"/>
          </a:p>
        </p:txBody>
      </p:sp>
      <p:sp>
        <p:nvSpPr>
          <p:cNvPr id="6" name="Slide Number Placeholder 22"/>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854027680"/>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5B106E36-FD25-4E2D-B0AA-010F637433A0}" type="datetimeFigureOut">
              <a:rPr lang="ru-RU" smtClean="0"/>
              <a:pPr/>
              <a:t>19.03.2014</a:t>
            </a:fld>
            <a:endParaRPr lang="ru-RU"/>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ru-RU"/>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29659323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ru-RU" smtClean="0"/>
              <a:t>Образец заголовка</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5B106E36-FD25-4E2D-B0AA-010F637433A0}" type="datetimeFigureOut">
              <a:rPr lang="ru-RU" smtClean="0"/>
              <a:pPr/>
              <a:t>19.03.2014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sz="1400" smtClean="0">
                <a:solidFill>
                  <a:srgbClr val="FFFFFF"/>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996680111"/>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dirty="0"/>
          </a:p>
        </p:txBody>
      </p:sp>
      <p:sp>
        <p:nvSpPr>
          <p:cNvPr id="7" name="Date Placeholder 11"/>
          <p:cNvSpPr>
            <a:spLocks noGrp="1"/>
          </p:cNvSpPr>
          <p:nvPr>
            <p:ph type="dt" sz="half" idx="10"/>
          </p:nvPr>
        </p:nvSpPr>
        <p:spPr/>
        <p:txBody>
          <a:bodyPr/>
          <a:lstStyle>
            <a:lvl1pPr>
              <a:defRPr/>
            </a:lvl1pPr>
          </a:lstStyle>
          <a:p>
            <a:pPr>
              <a:defRPr/>
            </a:pPr>
            <a:fld id="{9DC3A28F-7BAA-4979-ACB2-657B9A16C0E9}" type="datetime8">
              <a:rPr lang="en-US"/>
              <a:pPr>
                <a:defRPr/>
              </a:pPr>
              <a:t>3/19/2014 3:31 PM</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E350DC4B-AFC8-4C8B-B50E-63C74BE0AB01}"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 xmlns:p14="http://schemas.microsoft.com/office/powerpoint/2010/main" val="309107718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7"/>
          <p:cNvSpPr>
            <a:spLocks noGrp="1"/>
          </p:cNvSpPr>
          <p:nvPr>
            <p:ph type="dt" sz="half" idx="10"/>
          </p:nvPr>
        </p:nvSpPr>
        <p:spPr/>
        <p:txBody>
          <a:bodyPr rtlCol="0"/>
          <a:lstStyle>
            <a:lvl1pPr>
              <a:defRPr/>
            </a:lvl1pPr>
          </a:lstStyle>
          <a:p>
            <a:fld id="{5B106E36-FD25-4E2D-B0AA-010F637433A0}" type="datetimeFigureOut">
              <a:rPr lang="ru-RU" smtClean="0"/>
              <a:pPr/>
              <a:t>19.03.2014</a:t>
            </a:fld>
            <a:endParaRPr lang="ru-RU"/>
          </a:p>
        </p:txBody>
      </p:sp>
      <p:sp>
        <p:nvSpPr>
          <p:cNvPr id="6" name="Slide Number Placeholder 9"/>
          <p:cNvSpPr>
            <a:spLocks noGrp="1"/>
          </p:cNvSpPr>
          <p:nvPr>
            <p:ph type="sldNum" sz="quarter" idx="11"/>
          </p:nvPr>
        </p:nvSpPr>
        <p:spPr/>
        <p:txBody>
          <a:bodyPr rtlCol="0"/>
          <a:lstStyle>
            <a:lvl1pPr>
              <a:defRPr sz="1400">
                <a:solidFill>
                  <a:srgbClr val="FFFFFF"/>
                </a:solidFill>
              </a:defRPr>
            </a:lvl1pPr>
          </a:lstStyle>
          <a:p>
            <a:fld id="{725C68B6-61C2-468F-89AB-4B9F7531AA68}" type="slidenum">
              <a:rPr lang="ru-RU" smtClean="0"/>
              <a:pPr/>
              <a:t>‹#›</a:t>
            </a:fld>
            <a:endParaRPr lang="ru-RU"/>
          </a:p>
        </p:txBody>
      </p:sp>
      <p:sp>
        <p:nvSpPr>
          <p:cNvPr id="7" name="Footer Placeholder 11"/>
          <p:cNvSpPr>
            <a:spLocks noGrp="1"/>
          </p:cNvSpPr>
          <p:nvPr>
            <p:ph type="ftr" sz="quarter" idx="12"/>
          </p:nvPr>
        </p:nvSpPr>
        <p:spPr/>
        <p:txBody>
          <a:bodyPr rtlCol="0"/>
          <a:lstStyle>
            <a:lvl1pPr>
              <a:defRPr/>
            </a:lvl1pPr>
          </a:lstStyle>
          <a:p>
            <a:endParaRPr lang="ru-RU"/>
          </a:p>
        </p:txBody>
      </p:sp>
    </p:spTree>
    <p:extLst>
      <p:ext uri="{BB962C8B-B14F-4D97-AF65-F5344CB8AC3E}">
        <p14:creationId xmlns="" xmlns:p14="http://schemas.microsoft.com/office/powerpoint/2010/main" val="932354873"/>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Date Placeholder 9"/>
          <p:cNvSpPr>
            <a:spLocks noGrp="1"/>
          </p:cNvSpPr>
          <p:nvPr>
            <p:ph type="dt" sz="half" idx="10"/>
          </p:nvPr>
        </p:nvSpPr>
        <p:spPr/>
        <p:txBody>
          <a:bodyPr rtlCol="0"/>
          <a:lstStyle>
            <a:lvl1pPr>
              <a:defRPr/>
            </a:lvl1pPr>
          </a:lstStyle>
          <a:p>
            <a:fld id="{5B106E36-FD25-4E2D-B0AA-010F637433A0}" type="datetimeFigureOut">
              <a:rPr lang="ru-RU" smtClean="0"/>
              <a:pPr/>
              <a:t>19.03.2014</a:t>
            </a:fld>
            <a:endParaRPr lang="ru-RU"/>
          </a:p>
        </p:txBody>
      </p:sp>
      <p:sp>
        <p:nvSpPr>
          <p:cNvPr id="8" name="Slide Number Placeholder 11"/>
          <p:cNvSpPr>
            <a:spLocks noGrp="1"/>
          </p:cNvSpPr>
          <p:nvPr>
            <p:ph type="sldNum" sz="quarter" idx="11"/>
          </p:nvPr>
        </p:nvSpPr>
        <p:spPr/>
        <p:txBody>
          <a:bodyPr rtlCol="0"/>
          <a:lstStyle>
            <a:lvl1pPr>
              <a:defRPr sz="1400">
                <a:solidFill>
                  <a:srgbClr val="FFFFFF"/>
                </a:solidFill>
              </a:defRPr>
            </a:lvl1pPr>
          </a:lstStyle>
          <a:p>
            <a:fld id="{725C68B6-61C2-468F-89AB-4B9F7531AA68}" type="slidenum">
              <a:rPr lang="ru-RU" smtClean="0"/>
              <a:pPr/>
              <a:t>‹#›</a:t>
            </a:fld>
            <a:endParaRPr lang="ru-RU"/>
          </a:p>
        </p:txBody>
      </p:sp>
      <p:sp>
        <p:nvSpPr>
          <p:cNvPr id="9" name="Footer Placeholder 13"/>
          <p:cNvSpPr>
            <a:spLocks noGrp="1"/>
          </p:cNvSpPr>
          <p:nvPr>
            <p:ph type="ftr" sz="quarter" idx="12"/>
          </p:nvPr>
        </p:nvSpPr>
        <p:spPr/>
        <p:txBody>
          <a:bodyPr rtlCol="0"/>
          <a:lstStyle>
            <a:lvl1pPr>
              <a:defRPr/>
            </a:lvl1pPr>
          </a:lstStyle>
          <a:p>
            <a:endParaRPr lang="ru-RU"/>
          </a:p>
        </p:txBody>
      </p:sp>
    </p:spTree>
    <p:extLst>
      <p:ext uri="{BB962C8B-B14F-4D97-AF65-F5344CB8AC3E}">
        <p14:creationId xmlns="" xmlns:p14="http://schemas.microsoft.com/office/powerpoint/2010/main" val="219871560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fld id="{5B106E36-FD25-4E2D-B0AA-010F637433A0}" type="datetimeFigureOut">
              <a:rPr lang="ru-RU" smtClean="0"/>
              <a:pPr/>
              <a:t>19.03.2014</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sz="1400" smtClean="0">
                <a:solidFill>
                  <a:srgbClr val="FFFFFF"/>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00984449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B106E36-FD25-4E2D-B0AA-010F637433A0}" type="datetimeFigureOut">
              <a:rPr lang="ru-RU" smtClean="0"/>
              <a:pPr/>
              <a:t>19.03.2014</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a:xfrm>
            <a:off x="0" y="6248400"/>
            <a:ext cx="533400" cy="381000"/>
          </a:xfrm>
        </p:spPr>
        <p:txBody>
          <a:bodyPr/>
          <a:lstStyle>
            <a:lvl1pPr>
              <a:defRPr sz="1400" smtClean="0">
                <a:solidFill>
                  <a:schemeClr val="tx2"/>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96225546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pic>
        <p:nvPicPr>
          <p:cNvPr id="4" name="Picture 9" descr="sm_boo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5" y="1755775"/>
            <a:ext cx="1614488" cy="1689100"/>
          </a:xfrm>
          <a:prstGeom prst="rect">
            <a:avLst/>
          </a:prstGeom>
          <a:noFill/>
          <a:ln w="50800" cap="sq" cmpd="dbl">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dirty="0"/>
          </a:p>
        </p:txBody>
      </p:sp>
      <p:sp>
        <p:nvSpPr>
          <p:cNvPr id="9" name="Content Placeholder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a:defRPr/>
            </a:lvl1pPr>
          </a:lstStyle>
          <a:p>
            <a:fld id="{5B106E36-FD25-4E2D-B0AA-010F637433A0}" type="datetimeFigureOut">
              <a:rPr lang="ru-RU" smtClean="0"/>
              <a:pPr/>
              <a:t>19.03.2014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sz="1400" smtClean="0">
                <a:solidFill>
                  <a:srgbClr val="FFFFFF"/>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51824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5B106E36-FD25-4E2D-B0AA-010F637433A0}" type="datetimeFigureOut">
              <a:rPr lang="ru-RU" smtClean="0"/>
              <a:pPr/>
              <a:t>19.03.2014</a:t>
            </a:fld>
            <a:endParaRPr lang="ru-RU"/>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solidFill>
                  <a:srgbClr val="FFFFFF"/>
                </a:solidFill>
              </a:defRPr>
            </a:lvl1pPr>
          </a:lstStyle>
          <a:p>
            <a:fld id="{725C68B6-61C2-468F-89AB-4B9F7531AA68}" type="slidenum">
              <a:rPr lang="ru-RU" smtClean="0"/>
              <a:pPr/>
              <a:t>‹#›</a:t>
            </a:fld>
            <a:endParaRPr lang="ru-RU"/>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endParaRPr lang="ru-RU"/>
          </a:p>
        </p:txBody>
      </p:sp>
    </p:spTree>
    <p:extLst>
      <p:ext uri="{BB962C8B-B14F-4D97-AF65-F5344CB8AC3E}">
        <p14:creationId xmlns="" xmlns:p14="http://schemas.microsoft.com/office/powerpoint/2010/main" val="81197002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fontAlgn="auto">
              <a:spcBef>
                <a:spcPts val="0"/>
              </a:spcBef>
              <a:spcAft>
                <a:spcPts val="0"/>
              </a:spcAft>
              <a:defRPr sz="1400" smtClean="0">
                <a:solidFill>
                  <a:schemeClr val="tx2"/>
                </a:solidFill>
                <a:latin typeface="+mn-lt"/>
                <a:cs typeface="+mn-cs"/>
              </a:defRPr>
            </a:lvl1pPr>
          </a:lstStyle>
          <a:p>
            <a:fld id="{5B106E36-FD25-4E2D-B0AA-010F637433A0}" type="datetimeFigureOut">
              <a:rPr lang="ru-RU" smtClean="0"/>
              <a:pPr/>
              <a:t>19.03.2014</a:t>
            </a:fld>
            <a:endParaRPr lang="ru-RU"/>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fontAlgn="auto">
              <a:spcBef>
                <a:spcPts val="0"/>
              </a:spcBef>
              <a:spcAft>
                <a:spcPts val="0"/>
              </a:spcAft>
              <a:defRPr sz="1400" dirty="0">
                <a:solidFill>
                  <a:schemeClr val="tx2"/>
                </a:solidFill>
                <a:latin typeface="+mn-lt"/>
                <a:cs typeface="+mn-cs"/>
              </a:defRPr>
            </a:lvl1pPr>
          </a:lstStyle>
          <a:p>
            <a:endParaRPr lang="ru-RU"/>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fontAlgn="auto">
              <a:spcBef>
                <a:spcPts val="0"/>
              </a:spcBef>
              <a:spcAft>
                <a:spcPts val="0"/>
              </a:spcAft>
              <a:defRPr sz="1200" b="1" smtClean="0">
                <a:solidFill>
                  <a:schemeClr val="tx2"/>
                </a:solidFill>
                <a:latin typeface="+mn-lt"/>
                <a:cs typeface="+mn-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ool-zno.com.ua/ukr-literatura/11-klas/dovzhenko/171-ukraina-v-ogni.html" TargetMode="External"/><Relationship Id="rId2" Type="http://schemas.openxmlformats.org/officeDocument/2006/relationships/hyperlink" Target="http://www.docme.ru/doc/46950/k%D1%96nopov%D1%96st._-ukra%D1%97na-v-ogn%D1%9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cs312227.vk.me/v312227335/78aa/zYkcl_oMRSs.jpg"/>
          <p:cNvPicPr>
            <a:picLocks noChangeAspect="1" noChangeArrowheads="1"/>
          </p:cNvPicPr>
          <p:nvPr/>
        </p:nvPicPr>
        <p:blipFill>
          <a:blip r:embed="rId2" cstate="print">
            <a:lum bright="14000" contrast="-50000"/>
          </a:blip>
          <a:stretch>
            <a:fillRect/>
          </a:stretch>
        </p:blipFill>
        <p:spPr bwMode="auto">
          <a:xfrm>
            <a:off x="0" y="-142900"/>
            <a:ext cx="9286844" cy="7000900"/>
          </a:xfrm>
          <a:prstGeom prst="rect">
            <a:avLst/>
          </a:prstGeom>
          <a:noFill/>
          <a:ln>
            <a:noFill/>
          </a:ln>
        </p:spPr>
      </p:pic>
      <p:sp>
        <p:nvSpPr>
          <p:cNvPr id="3" name="Подзаголовок 2"/>
          <p:cNvSpPr>
            <a:spLocks noGrp="1"/>
          </p:cNvSpPr>
          <p:nvPr>
            <p:ph type="body" idx="1"/>
          </p:nvPr>
        </p:nvSpPr>
        <p:spPr>
          <a:xfrm>
            <a:off x="6572232" y="5184775"/>
            <a:ext cx="2571768" cy="1673225"/>
          </a:xfrm>
        </p:spPr>
        <p:txBody>
          <a:bodyPr>
            <a:normAutofit fontScale="77500" lnSpcReduction="20000"/>
          </a:bodyPr>
          <a:lstStyle/>
          <a:p>
            <a:pPr algn="r"/>
            <a:r>
              <a:rPr lang="uk-UA" b="1" i="1" dirty="0" smtClean="0">
                <a:solidFill>
                  <a:schemeClr val="bg1">
                    <a:lumMod val="95000"/>
                  </a:schemeClr>
                </a:solidFill>
              </a:rPr>
              <a:t>Виконала </a:t>
            </a:r>
          </a:p>
          <a:p>
            <a:pPr algn="r"/>
            <a:r>
              <a:rPr lang="uk-UA" b="1" i="1" dirty="0" smtClean="0">
                <a:solidFill>
                  <a:schemeClr val="bg1">
                    <a:lumMod val="95000"/>
                  </a:schemeClr>
                </a:solidFill>
              </a:rPr>
              <a:t>учениця 11-А класу</a:t>
            </a:r>
          </a:p>
          <a:p>
            <a:pPr algn="r"/>
            <a:r>
              <a:rPr lang="uk-UA" b="1" i="1" dirty="0" smtClean="0">
                <a:solidFill>
                  <a:schemeClr val="bg1">
                    <a:lumMod val="95000"/>
                  </a:schemeClr>
                </a:solidFill>
              </a:rPr>
              <a:t>СЗШ№ 2</a:t>
            </a:r>
          </a:p>
          <a:p>
            <a:pPr algn="r"/>
            <a:r>
              <a:rPr lang="uk-UA" b="1" i="1" dirty="0" smtClean="0">
                <a:solidFill>
                  <a:schemeClr val="bg1">
                    <a:lumMod val="95000"/>
                  </a:schemeClr>
                </a:solidFill>
              </a:rPr>
              <a:t>Очеретяна </a:t>
            </a:r>
            <a:r>
              <a:rPr lang="uk-UA" b="1" i="1" dirty="0" err="1" smtClean="0">
                <a:solidFill>
                  <a:schemeClr val="bg1">
                    <a:lumMod val="95000"/>
                  </a:schemeClr>
                </a:solidFill>
              </a:rPr>
              <a:t>Каріна</a:t>
            </a:r>
            <a:endParaRPr lang="uk-UA" b="1" i="1" dirty="0">
              <a:solidFill>
                <a:schemeClr val="bg1">
                  <a:lumMod val="95000"/>
                </a:schemeClr>
              </a:solidFill>
            </a:endParaRPr>
          </a:p>
        </p:txBody>
      </p:sp>
      <p:sp>
        <p:nvSpPr>
          <p:cNvPr id="2" name="Заголовок 1"/>
          <p:cNvSpPr>
            <a:spLocks noGrp="1"/>
          </p:cNvSpPr>
          <p:nvPr>
            <p:ph type="title"/>
          </p:nvPr>
        </p:nvSpPr>
        <p:spPr>
          <a:xfrm>
            <a:off x="-714444" y="4429132"/>
            <a:ext cx="9858444" cy="990600"/>
          </a:xfrm>
        </p:spPr>
        <p:txBody>
          <a:bodyPr>
            <a:normAutofit fontScale="90000"/>
          </a:bodyPr>
          <a:lstStyle/>
          <a:p>
            <a:pPr algn="ctr"/>
            <a:r>
              <a:rPr lang="ru-RU" b="1" dirty="0" err="1" smtClean="0">
                <a:effectLst>
                  <a:outerShdw blurRad="38100" dist="38100" dir="2700000" algn="tl">
                    <a:srgbClr val="000000">
                      <a:alpha val="43137"/>
                    </a:srgbClr>
                  </a:outerShdw>
                </a:effectLst>
              </a:rPr>
              <a:t>Ак</a:t>
            </a:r>
            <a:r>
              <a:rPr lang="uk-UA" b="1" dirty="0" err="1" smtClean="0">
                <a:effectLst>
                  <a:outerShdw blurRad="38100" dist="38100" dir="2700000" algn="tl">
                    <a:srgbClr val="000000">
                      <a:alpha val="43137"/>
                    </a:srgbClr>
                  </a:outerShdw>
                </a:effectLst>
              </a:rPr>
              <a:t>туальність</a:t>
            </a:r>
            <a:r>
              <a:rPr lang="uk-UA" b="1" dirty="0" smtClean="0">
                <a:effectLst>
                  <a:outerShdw blurRad="38100" dist="38100" dir="2700000" algn="tl">
                    <a:srgbClr val="000000">
                      <a:alpha val="43137"/>
                    </a:srgbClr>
                  </a:outerShdw>
                </a:effectLst>
              </a:rPr>
              <a:t> проблем висвітлених О.Довженком в кіноповісті</a:t>
            </a:r>
            <a:br>
              <a:rPr lang="uk-UA" b="1" dirty="0" smtClean="0">
                <a:effectLst>
                  <a:outerShdw blurRad="38100" dist="38100" dir="2700000" algn="tl">
                    <a:srgbClr val="000000">
                      <a:alpha val="43137"/>
                    </a:srgbClr>
                  </a:outerShdw>
                </a:effectLst>
              </a:rPr>
            </a:br>
            <a:r>
              <a:rPr lang="uk-UA" b="1" dirty="0" smtClean="0">
                <a:effectLst>
                  <a:outerShdw blurRad="38100" dist="38100" dir="2700000" algn="tl">
                    <a:srgbClr val="000000">
                      <a:alpha val="43137"/>
                    </a:srgbClr>
                  </a:outerShdw>
                </a:effectLst>
              </a:rPr>
              <a:t> </a:t>
            </a:r>
            <a:r>
              <a:rPr lang="uk-UA" b="1" dirty="0" err="1" smtClean="0">
                <a:effectLst>
                  <a:outerShdw blurRad="38100" dist="38100" dir="2700000" algn="tl">
                    <a:srgbClr val="000000">
                      <a:alpha val="43137"/>
                    </a:srgbClr>
                  </a:outerShdw>
                </a:effectLst>
              </a:rPr>
              <a:t>“Україна</a:t>
            </a:r>
            <a:r>
              <a:rPr lang="uk-UA" b="1" dirty="0" smtClean="0">
                <a:effectLst>
                  <a:outerShdw blurRad="38100" dist="38100" dir="2700000" algn="tl">
                    <a:srgbClr val="000000">
                      <a:alpha val="43137"/>
                    </a:srgbClr>
                  </a:outerShdw>
                </a:effectLst>
              </a:rPr>
              <a:t> в </a:t>
            </a:r>
            <a:r>
              <a:rPr lang="uk-UA" b="1" dirty="0" err="1" smtClean="0">
                <a:effectLst>
                  <a:outerShdw blurRad="38100" dist="38100" dir="2700000" algn="tl">
                    <a:srgbClr val="000000">
                      <a:alpha val="43137"/>
                    </a:srgbClr>
                  </a:outerShdw>
                </a:effectLst>
              </a:rPr>
              <a:t>огні”</a:t>
            </a:r>
            <a:endParaRPr lang="uk-UA" b="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183880" cy="1051560"/>
          </a:xfrm>
        </p:spPr>
        <p:txBody>
          <a:bodyPr>
            <a:normAutofit/>
          </a:bodyPr>
          <a:lstStyle/>
          <a:p>
            <a:r>
              <a:rPr lang="uk-UA" sz="3600" b="1" dirty="0" smtClean="0"/>
              <a:t>Показ трагедійності тогочасних подій</a:t>
            </a:r>
            <a:endParaRPr lang="uk-UA" sz="3600" b="1" dirty="0"/>
          </a:p>
        </p:txBody>
      </p:sp>
      <p:sp>
        <p:nvSpPr>
          <p:cNvPr id="3" name="Содержимое 2"/>
          <p:cNvSpPr>
            <a:spLocks noGrp="1"/>
          </p:cNvSpPr>
          <p:nvPr>
            <p:ph sz="quarter" idx="1"/>
          </p:nvPr>
        </p:nvSpPr>
        <p:spPr>
          <a:xfrm>
            <a:off x="571472" y="1428736"/>
            <a:ext cx="8183880" cy="1541326"/>
          </a:xfrm>
        </p:spPr>
        <p:txBody>
          <a:bodyPr>
            <a:normAutofit/>
          </a:bodyPr>
          <a:lstStyle/>
          <a:p>
            <a:pPr algn="ctr">
              <a:buNone/>
            </a:pPr>
            <a:r>
              <a:rPr lang="uk-UA" dirty="0" smtClean="0">
                <a:effectLst>
                  <a:outerShdw blurRad="38100" dist="38100" dir="2700000" algn="tl">
                    <a:srgbClr val="000000">
                      <a:alpha val="43137"/>
                    </a:srgbClr>
                  </a:outerShdw>
                </a:effectLst>
              </a:rPr>
              <a:t>Твір суперечив офіційній думці щодо реалій війни, а тому й викликав різко негативну оцінку Сталіна та його оточення.</a:t>
            </a:r>
            <a:endParaRPr lang="uk-UA" dirty="0">
              <a:effectLst>
                <a:outerShdw blurRad="38100" dist="38100" dir="2700000" algn="tl">
                  <a:srgbClr val="000000">
                    <a:alpha val="43137"/>
                  </a:srgbClr>
                </a:outerShdw>
              </a:effectLst>
            </a:endParaRPr>
          </a:p>
        </p:txBody>
      </p:sp>
      <p:pic>
        <p:nvPicPr>
          <p:cNvPr id="21508" name="Picture 4" descr="http://www.wz.lviv.ua/image/3732/articles/64736-178x122.jpeg"/>
          <p:cNvPicPr>
            <a:picLocks noChangeAspect="1" noChangeArrowheads="1"/>
          </p:cNvPicPr>
          <p:nvPr/>
        </p:nvPicPr>
        <p:blipFill>
          <a:blip r:embed="rId2" cstate="print"/>
          <a:srcRect/>
          <a:stretch>
            <a:fillRect/>
          </a:stretch>
        </p:blipFill>
        <p:spPr bwMode="auto">
          <a:xfrm>
            <a:off x="500034" y="3143248"/>
            <a:ext cx="3692216" cy="3152906"/>
          </a:xfrm>
          <a:prstGeom prst="rect">
            <a:avLst/>
          </a:prstGeom>
          <a:ln>
            <a:noFill/>
          </a:ln>
          <a:effectLst>
            <a:softEdge rad="112500"/>
          </a:effectLst>
        </p:spPr>
      </p:pic>
      <p:pic>
        <p:nvPicPr>
          <p:cNvPr id="6" name="Picture 4" descr="http://toloka.hurtom.com/photos/1001282320041665_f0_0.png"/>
          <p:cNvPicPr>
            <a:picLocks noChangeAspect="1" noChangeArrowheads="1"/>
          </p:cNvPicPr>
          <p:nvPr/>
        </p:nvPicPr>
        <p:blipFill>
          <a:blip r:embed="rId3" cstate="print"/>
          <a:srcRect/>
          <a:stretch>
            <a:fillRect/>
          </a:stretch>
        </p:blipFill>
        <p:spPr bwMode="auto">
          <a:xfrm>
            <a:off x="4214810" y="3071810"/>
            <a:ext cx="4476782" cy="3357586"/>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142852"/>
            <a:ext cx="9286908" cy="1051560"/>
          </a:xfrm>
        </p:spPr>
        <p:txBody>
          <a:bodyPr>
            <a:noAutofit/>
          </a:bodyPr>
          <a:lstStyle/>
          <a:p>
            <a:pPr algn="ctr"/>
            <a:r>
              <a:rPr lang="ru-RU" sz="3600" b="1" dirty="0" err="1" smtClean="0"/>
              <a:t>Життя</a:t>
            </a:r>
            <a:r>
              <a:rPr lang="ru-RU" sz="3600" b="1" dirty="0" smtClean="0"/>
              <a:t> </a:t>
            </a:r>
            <a:r>
              <a:rPr lang="ru-RU" sz="3600" b="1" dirty="0" err="1" smtClean="0"/>
              <a:t>простої</a:t>
            </a:r>
            <a:r>
              <a:rPr lang="ru-RU" sz="3600" b="1" dirty="0" smtClean="0"/>
              <a:t> </a:t>
            </a:r>
            <a:r>
              <a:rPr lang="ru-RU" sz="3600" b="1" dirty="0" err="1" smtClean="0"/>
              <a:t>людини</a:t>
            </a:r>
            <a:r>
              <a:rPr lang="ru-RU" sz="3600" b="1" dirty="0" smtClean="0"/>
              <a:t> на </a:t>
            </a:r>
            <a:r>
              <a:rPr lang="ru-RU" sz="3600" b="1" dirty="0" err="1" smtClean="0"/>
              <a:t>війні</a:t>
            </a:r>
            <a:r>
              <a:rPr lang="ru-RU" sz="3600" b="1" dirty="0" smtClean="0"/>
              <a:t>, </a:t>
            </a:r>
            <a:br>
              <a:rPr lang="ru-RU" sz="3600" b="1" dirty="0" smtClean="0"/>
            </a:br>
            <a:r>
              <a:rPr lang="ru-RU" sz="3600" b="1" dirty="0" err="1" smtClean="0"/>
              <a:t>цінність</a:t>
            </a:r>
            <a:r>
              <a:rPr lang="ru-RU" sz="3600" b="1" dirty="0" smtClean="0"/>
              <a:t> </a:t>
            </a:r>
            <a:r>
              <a:rPr lang="ru-RU" sz="3600" b="1" dirty="0" err="1" smtClean="0"/>
              <a:t>загальнолюдських</a:t>
            </a:r>
            <a:r>
              <a:rPr lang="ru-RU" sz="3600" b="1" dirty="0" smtClean="0"/>
              <a:t> </a:t>
            </a:r>
            <a:r>
              <a:rPr lang="ru-RU" sz="3600" b="1" dirty="0" err="1" smtClean="0"/>
              <a:t>ідеалів</a:t>
            </a:r>
            <a:endParaRPr lang="uk-UA" sz="3600" b="1" dirty="0"/>
          </a:p>
        </p:txBody>
      </p:sp>
      <p:sp>
        <p:nvSpPr>
          <p:cNvPr id="3" name="Содержимое 2"/>
          <p:cNvSpPr>
            <a:spLocks noGrp="1"/>
          </p:cNvSpPr>
          <p:nvPr>
            <p:ph sz="quarter" idx="1"/>
          </p:nvPr>
        </p:nvSpPr>
        <p:spPr>
          <a:xfrm>
            <a:off x="428596" y="1500174"/>
            <a:ext cx="8183880" cy="2112830"/>
          </a:xfrm>
        </p:spPr>
        <p:txBody>
          <a:bodyPr>
            <a:normAutofit/>
          </a:bodyPr>
          <a:lstStyle/>
          <a:p>
            <a:pPr algn="ctr">
              <a:buNone/>
            </a:pPr>
            <a:r>
              <a:rPr lang="ru-RU" dirty="0" err="1" smtClean="0">
                <a:effectLst>
                  <a:outerShdw blurRad="38100" dist="38100" dir="2700000" algn="tl">
                    <a:srgbClr val="000000">
                      <a:alpha val="43137"/>
                    </a:srgbClr>
                  </a:outerShdw>
                </a:effectLst>
              </a:rPr>
              <a:t>Більшість</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населення</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окупованих</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територій</a:t>
            </a:r>
            <a:r>
              <a:rPr lang="ru-RU" dirty="0" smtClean="0">
                <a:effectLst>
                  <a:outerShdw blurRad="38100" dist="38100" dir="2700000" algn="tl">
                    <a:srgbClr val="000000">
                      <a:alpha val="43137"/>
                    </a:srgbClr>
                  </a:outerShdw>
                </a:effectLst>
              </a:rPr>
              <a:t> не брала </a:t>
            </a:r>
            <a:r>
              <a:rPr lang="ru-RU" dirty="0" err="1" smtClean="0">
                <a:effectLst>
                  <a:outerShdw blurRad="38100" dist="38100" dir="2700000" algn="tl">
                    <a:srgbClr val="000000">
                      <a:alpha val="43137"/>
                    </a:srgbClr>
                  </a:outerShdw>
                </a:effectLst>
              </a:rPr>
              <a:t>участі</a:t>
            </a:r>
            <a:r>
              <a:rPr lang="ru-RU" dirty="0" smtClean="0">
                <a:effectLst>
                  <a:outerShdw blurRad="38100" dist="38100" dir="2700000" algn="tl">
                    <a:srgbClr val="000000">
                      <a:alpha val="43137"/>
                    </a:srgbClr>
                  </a:outerShdw>
                </a:effectLst>
              </a:rPr>
              <a:t> в активному </a:t>
            </a:r>
            <a:r>
              <a:rPr lang="ru-RU" dirty="0" err="1" smtClean="0">
                <a:effectLst>
                  <a:outerShdw blurRad="38100" dist="38100" dir="2700000" algn="tl">
                    <a:srgbClr val="000000">
                      <a:alpha val="43137"/>
                    </a:srgbClr>
                  </a:outerShdw>
                </a:effectLst>
              </a:rPr>
              <a:t>опорі</a:t>
            </a:r>
            <a:r>
              <a:rPr lang="ru-RU" dirty="0" smtClean="0">
                <a:effectLst>
                  <a:outerShdw blurRad="38100" dist="38100" dir="2700000" algn="tl">
                    <a:srgbClr val="000000">
                      <a:alpha val="43137"/>
                    </a:srgbClr>
                  </a:outerShdw>
                </a:effectLst>
              </a:rPr>
              <a:t> ворогам. </a:t>
            </a:r>
            <a:r>
              <a:rPr lang="ru-RU" dirty="0" err="1" smtClean="0">
                <a:effectLst>
                  <a:outerShdw blurRad="38100" dist="38100" dir="2700000" algn="tl">
                    <a:srgbClr val="000000">
                      <a:alpha val="43137"/>
                    </a:srgbClr>
                  </a:outerShdw>
                </a:effectLst>
              </a:rPr>
              <a:t>Досить</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важко</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було</a:t>
            </a:r>
            <a:r>
              <a:rPr lang="ru-RU" dirty="0" smtClean="0">
                <a:effectLst>
                  <a:outerShdw blurRad="38100" dist="38100" dir="2700000" algn="tl">
                    <a:srgbClr val="000000">
                      <a:alpha val="43137"/>
                    </a:srgbClr>
                  </a:outerShdw>
                </a:effectLst>
              </a:rPr>
              <a:t> в </a:t>
            </a:r>
            <a:r>
              <a:rPr lang="ru-RU" dirty="0" err="1" smtClean="0">
                <a:effectLst>
                  <a:outerShdw blurRad="38100" dist="38100" dir="2700000" algn="tl">
                    <a:srgbClr val="000000">
                      <a:alpha val="43137"/>
                    </a:srgbClr>
                  </a:outerShdw>
                </a:effectLst>
              </a:rPr>
              <a:t>умовах</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окупації</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залишитися</a:t>
            </a:r>
            <a:r>
              <a:rPr lang="ru-RU" dirty="0" smtClean="0">
                <a:effectLst>
                  <a:outerShdw blurRad="38100" dist="38100" dir="2700000" algn="tl">
                    <a:srgbClr val="000000">
                      <a:alpha val="43137"/>
                    </a:srgbClr>
                  </a:outerShdw>
                </a:effectLst>
              </a:rPr>
              <a:t> просто </a:t>
            </a:r>
            <a:r>
              <a:rPr lang="ru-RU" dirty="0" err="1" smtClean="0">
                <a:effectLst>
                  <a:outerShdw blurRad="38100" dist="38100" dir="2700000" algn="tl">
                    <a:srgbClr val="000000">
                      <a:alpha val="43137"/>
                    </a:srgbClr>
                  </a:outerShdw>
                </a:effectLst>
              </a:rPr>
              <a:t>людиною</a:t>
            </a:r>
            <a:r>
              <a:rPr lang="ru-RU" dirty="0" smtClean="0">
                <a:effectLst>
                  <a:outerShdw blurRad="38100" dist="38100" dir="2700000" algn="tl">
                    <a:srgbClr val="000000">
                      <a:alpha val="43137"/>
                    </a:srgbClr>
                  </a:outerShdw>
                </a:effectLst>
              </a:rPr>
              <a:t>.</a:t>
            </a:r>
            <a:endParaRPr lang="uk-UA" dirty="0">
              <a:effectLst>
                <a:outerShdw blurRad="38100" dist="38100" dir="2700000" algn="tl">
                  <a:srgbClr val="000000">
                    <a:alpha val="43137"/>
                  </a:srgbClr>
                </a:outerShdw>
              </a:effectLst>
            </a:endParaRPr>
          </a:p>
        </p:txBody>
      </p:sp>
      <p:pic>
        <p:nvPicPr>
          <p:cNvPr id="22530" name="Picture 2" descr="http://lifez-portal.satel.com.ua/www/uploads/posts/thumbs/1210279990_lizavoiniif10.jpg"/>
          <p:cNvPicPr>
            <a:picLocks noChangeAspect="1" noChangeArrowheads="1"/>
          </p:cNvPicPr>
          <p:nvPr/>
        </p:nvPicPr>
        <p:blipFill>
          <a:blip r:embed="rId2" cstate="print"/>
          <a:srcRect/>
          <a:stretch>
            <a:fillRect/>
          </a:stretch>
        </p:blipFill>
        <p:spPr bwMode="auto">
          <a:xfrm>
            <a:off x="214282" y="3643314"/>
            <a:ext cx="4290656" cy="2803229"/>
          </a:xfrm>
          <a:prstGeom prst="rect">
            <a:avLst/>
          </a:prstGeom>
          <a:ln>
            <a:noFill/>
          </a:ln>
          <a:effectLst>
            <a:softEdge rad="112500"/>
          </a:effectLst>
        </p:spPr>
      </p:pic>
      <p:pic>
        <p:nvPicPr>
          <p:cNvPr id="22534" name="Picture 6" descr="http://www.krugosvet.ru/images/1010661_1172_201.jpg"/>
          <p:cNvPicPr>
            <a:picLocks noChangeAspect="1" noChangeArrowheads="1"/>
          </p:cNvPicPr>
          <p:nvPr/>
        </p:nvPicPr>
        <p:blipFill>
          <a:blip r:embed="rId3" cstate="print"/>
          <a:srcRect/>
          <a:stretch>
            <a:fillRect/>
          </a:stretch>
        </p:blipFill>
        <p:spPr bwMode="auto">
          <a:xfrm>
            <a:off x="4500562" y="3429000"/>
            <a:ext cx="4123301" cy="328612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183880" cy="1051560"/>
          </a:xfrm>
        </p:spPr>
        <p:txBody>
          <a:bodyPr/>
          <a:lstStyle/>
          <a:p>
            <a:pPr algn="ctr"/>
            <a:r>
              <a:rPr lang="uk-UA" b="1" dirty="0" smtClean="0"/>
              <a:t>Жінка на війні </a:t>
            </a:r>
            <a:endParaRPr lang="uk-UA" b="1" dirty="0"/>
          </a:p>
        </p:txBody>
      </p:sp>
      <p:sp>
        <p:nvSpPr>
          <p:cNvPr id="3" name="Содержимое 2"/>
          <p:cNvSpPr>
            <a:spLocks noGrp="1"/>
          </p:cNvSpPr>
          <p:nvPr>
            <p:ph sz="quarter" idx="1"/>
          </p:nvPr>
        </p:nvSpPr>
        <p:spPr>
          <a:xfrm>
            <a:off x="285720" y="1500174"/>
            <a:ext cx="8183880" cy="1327012"/>
          </a:xfrm>
        </p:spPr>
        <p:txBody>
          <a:bodyPr/>
          <a:lstStyle/>
          <a:p>
            <a:pPr algn="ctr">
              <a:buNone/>
            </a:pPr>
            <a:r>
              <a:rPr lang="ru-RU" dirty="0" err="1" smtClean="0">
                <a:effectLst>
                  <a:outerShdw blurRad="38100" dist="38100" dir="2700000" algn="tl">
                    <a:srgbClr val="000000">
                      <a:alpha val="43137"/>
                    </a:srgbClr>
                  </a:outerShdw>
                </a:effectLst>
              </a:rPr>
              <a:t>Трагічна</a:t>
            </a:r>
            <a:r>
              <a:rPr lang="ru-RU" dirty="0" smtClean="0">
                <a:effectLst>
                  <a:outerShdw blurRad="38100" dist="38100" dir="2700000" algn="tl">
                    <a:srgbClr val="000000">
                      <a:alpha val="43137"/>
                    </a:srgbClr>
                  </a:outerShdw>
                </a:effectLst>
              </a:rPr>
              <a:t> доля </a:t>
            </a:r>
            <a:r>
              <a:rPr lang="ru-RU" dirty="0" err="1" smtClean="0">
                <a:effectLst>
                  <a:outerShdw blurRad="38100" dist="38100" dir="2700000" algn="tl">
                    <a:srgbClr val="000000">
                      <a:alpha val="43137"/>
                    </a:srgbClr>
                  </a:outerShdw>
                </a:effectLst>
              </a:rPr>
              <a:t>дівчини-полонянки</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жінки</a:t>
            </a:r>
            <a:r>
              <a:rPr lang="ru-RU" dirty="0" smtClean="0">
                <a:effectLst>
                  <a:outerShdw blurRad="38100" dist="38100" dir="2700000" algn="tl">
                    <a:srgbClr val="000000">
                      <a:alpha val="43137"/>
                    </a:srgbClr>
                  </a:outerShdw>
                </a:effectLst>
              </a:rPr>
              <a:t> в </a:t>
            </a:r>
            <a:r>
              <a:rPr lang="ru-RU" dirty="0" err="1" smtClean="0">
                <a:effectLst>
                  <a:outerShdw blurRad="38100" dist="38100" dir="2700000" algn="tl">
                    <a:srgbClr val="000000">
                      <a:alpha val="43137"/>
                    </a:srgbClr>
                  </a:outerShdw>
                </a:effectLst>
              </a:rPr>
              <a:t>окупації</a:t>
            </a:r>
            <a:r>
              <a:rPr lang="ru-RU" dirty="0" smtClean="0">
                <a:effectLst>
                  <a:outerShdw blurRad="38100" dist="38100" dir="2700000" algn="tl">
                    <a:srgbClr val="000000">
                      <a:alpha val="43137"/>
                    </a:srgbClr>
                  </a:outerShdw>
                </a:effectLst>
              </a:rPr>
              <a:t>.</a:t>
            </a:r>
            <a:endParaRPr lang="uk-UA" dirty="0">
              <a:effectLst>
                <a:outerShdw blurRad="38100" dist="38100" dir="2700000" algn="tl">
                  <a:srgbClr val="000000">
                    <a:alpha val="43137"/>
                  </a:srgbClr>
                </a:outerShdw>
              </a:effectLst>
            </a:endParaRPr>
          </a:p>
        </p:txBody>
      </p:sp>
      <p:pic>
        <p:nvPicPr>
          <p:cNvPr id="23554" name="Picture 2" descr="https://pp.vk.me/c6065/u33778181/video/l_58fd8dd8.jpg"/>
          <p:cNvPicPr>
            <a:picLocks noChangeAspect="1" noChangeArrowheads="1"/>
          </p:cNvPicPr>
          <p:nvPr/>
        </p:nvPicPr>
        <p:blipFill>
          <a:blip r:embed="rId2" cstate="print"/>
          <a:srcRect/>
          <a:stretch>
            <a:fillRect/>
          </a:stretch>
        </p:blipFill>
        <p:spPr bwMode="auto">
          <a:xfrm>
            <a:off x="142844" y="2786058"/>
            <a:ext cx="4286280" cy="3214711"/>
          </a:xfrm>
          <a:prstGeom prst="rect">
            <a:avLst/>
          </a:prstGeom>
          <a:ln>
            <a:noFill/>
          </a:ln>
          <a:effectLst>
            <a:softEdge rad="112500"/>
          </a:effectLst>
        </p:spPr>
      </p:pic>
      <p:pic>
        <p:nvPicPr>
          <p:cNvPr id="5" name="Picture 2" descr="http://www.day.kiev.ua/sites/default/files/main/openpublish_article/20020613/4105-5-2.jpg"/>
          <p:cNvPicPr>
            <a:picLocks noChangeAspect="1" noChangeArrowheads="1"/>
          </p:cNvPicPr>
          <p:nvPr/>
        </p:nvPicPr>
        <p:blipFill>
          <a:blip r:embed="rId3" cstate="print"/>
          <a:srcRect/>
          <a:stretch>
            <a:fillRect/>
          </a:stretch>
        </p:blipFill>
        <p:spPr bwMode="auto">
          <a:xfrm>
            <a:off x="4929190" y="2428868"/>
            <a:ext cx="3571900" cy="1760234"/>
          </a:xfrm>
          <a:prstGeom prst="rect">
            <a:avLst/>
          </a:prstGeom>
          <a:ln>
            <a:noFill/>
          </a:ln>
          <a:effectLst>
            <a:softEdge rad="112500"/>
          </a:effectLst>
        </p:spPr>
      </p:pic>
      <p:pic>
        <p:nvPicPr>
          <p:cNvPr id="23556" name="Picture 4" descr="http://solarvip.info/uploads/posts/2012-05/1336240660_nezabutnje672.jpg"/>
          <p:cNvPicPr>
            <a:picLocks noChangeAspect="1" noChangeArrowheads="1"/>
          </p:cNvPicPr>
          <p:nvPr/>
        </p:nvPicPr>
        <p:blipFill>
          <a:blip r:embed="rId4" cstate="print"/>
          <a:srcRect/>
          <a:stretch>
            <a:fillRect/>
          </a:stretch>
        </p:blipFill>
        <p:spPr bwMode="auto">
          <a:xfrm>
            <a:off x="4500562" y="4214818"/>
            <a:ext cx="4372005" cy="2428892"/>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183880" cy="1051560"/>
          </a:xfrm>
        </p:spPr>
        <p:txBody>
          <a:bodyPr/>
          <a:lstStyle/>
          <a:p>
            <a:pPr algn="ctr"/>
            <a:r>
              <a:rPr lang="uk-UA" b="1" dirty="0" smtClean="0"/>
              <a:t> Актуальність проблем</a:t>
            </a:r>
            <a:endParaRPr lang="uk-UA" b="1" dirty="0"/>
          </a:p>
        </p:txBody>
      </p:sp>
      <p:sp>
        <p:nvSpPr>
          <p:cNvPr id="3" name="Содержимое 2"/>
          <p:cNvSpPr>
            <a:spLocks noGrp="1"/>
          </p:cNvSpPr>
          <p:nvPr>
            <p:ph sz="quarter" idx="1"/>
          </p:nvPr>
        </p:nvSpPr>
        <p:spPr>
          <a:xfrm>
            <a:off x="0" y="1571612"/>
            <a:ext cx="8929718" cy="1714512"/>
          </a:xfrm>
        </p:spPr>
        <p:txBody>
          <a:bodyPr/>
          <a:lstStyle/>
          <a:p>
            <a:pPr marL="514350" indent="-514350">
              <a:buFont typeface="+mj-lt"/>
              <a:buAutoNum type="arabicPeriod"/>
            </a:pPr>
            <a:r>
              <a:rPr lang="uk-UA" dirty="0" smtClean="0"/>
              <a:t>На жаль, актуальною проблемою залишається </a:t>
            </a:r>
            <a:r>
              <a:rPr lang="ru-RU" dirty="0" smtClean="0"/>
              <a:t>проблема </a:t>
            </a:r>
            <a:r>
              <a:rPr lang="ru-RU" dirty="0" err="1" smtClean="0"/>
              <a:t>національної</a:t>
            </a:r>
            <a:r>
              <a:rPr lang="ru-RU" dirty="0" smtClean="0"/>
              <a:t> </a:t>
            </a:r>
            <a:r>
              <a:rPr lang="ru-RU" dirty="0" err="1" smtClean="0"/>
              <a:t>самосвідомості</a:t>
            </a:r>
            <a:r>
              <a:rPr lang="ru-RU" dirty="0" smtClean="0"/>
              <a:t> </a:t>
            </a:r>
            <a:r>
              <a:rPr lang="ru-RU" dirty="0" err="1" smtClean="0"/>
              <a:t>людини</a:t>
            </a:r>
            <a:r>
              <a:rPr lang="ru-RU" dirty="0" smtClean="0"/>
              <a:t> </a:t>
            </a:r>
            <a:r>
              <a:rPr lang="ru-RU" dirty="0" err="1" smtClean="0"/>
              <a:t>й</a:t>
            </a:r>
            <a:r>
              <a:rPr lang="ru-RU" dirty="0" smtClean="0"/>
              <a:t> народу</a:t>
            </a:r>
            <a:r>
              <a:rPr lang="uk-UA" dirty="0" smtClean="0"/>
              <a:t> . Люди забувають про те, що ми один народ і хай там як, але наші предки – українці. Ось воно – історичне безпам'ятство,  про яке йдеться в творі. </a:t>
            </a:r>
            <a:endParaRPr lang="uk-UA" dirty="0"/>
          </a:p>
        </p:txBody>
      </p:sp>
      <p:pic>
        <p:nvPicPr>
          <p:cNvPr id="36870" name="Picture 6" descr="http://www.socportal.info/wp-content/uploads/2014/02/rozkol1-592x400.jpg?6f4923"/>
          <p:cNvPicPr>
            <a:picLocks noChangeAspect="1" noChangeArrowheads="1"/>
          </p:cNvPicPr>
          <p:nvPr/>
        </p:nvPicPr>
        <p:blipFill>
          <a:blip r:embed="rId2" cstate="print"/>
          <a:srcRect/>
          <a:stretch>
            <a:fillRect/>
          </a:stretch>
        </p:blipFill>
        <p:spPr bwMode="auto">
          <a:xfrm>
            <a:off x="2000232" y="3786190"/>
            <a:ext cx="5168705" cy="292893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53400" cy="990600"/>
          </a:xfrm>
        </p:spPr>
        <p:txBody>
          <a:bodyPr/>
          <a:lstStyle/>
          <a:p>
            <a:pPr algn="ctr"/>
            <a:r>
              <a:rPr lang="uk-UA" b="1" dirty="0" smtClean="0"/>
              <a:t> Актуальність проблем</a:t>
            </a:r>
            <a:endParaRPr lang="uk-UA" dirty="0"/>
          </a:p>
        </p:txBody>
      </p:sp>
      <p:sp>
        <p:nvSpPr>
          <p:cNvPr id="3" name="Содержимое 2"/>
          <p:cNvSpPr>
            <a:spLocks noGrp="1"/>
          </p:cNvSpPr>
          <p:nvPr>
            <p:ph sz="quarter" idx="1"/>
          </p:nvPr>
        </p:nvSpPr>
        <p:spPr>
          <a:xfrm>
            <a:off x="0" y="1500174"/>
            <a:ext cx="8786842" cy="2143140"/>
          </a:xfrm>
        </p:spPr>
        <p:txBody>
          <a:bodyPr/>
          <a:lstStyle/>
          <a:p>
            <a:pPr marL="514350" indent="-514350">
              <a:buFont typeface="+mj-lt"/>
              <a:buAutoNum type="arabicPeriod" startAt="2"/>
            </a:pPr>
            <a:r>
              <a:rPr lang="uk-UA" sz="2400" dirty="0" smtClean="0"/>
              <a:t>Не можна не згадати про таку проблему, як цінність загальнолюдських ідеалів. На мою думку про цінність чогось людського взагалі згадують в останню чергу. Єдине, що підбадьорює, я нарешті побачила небайдужих, які цінують ті духовні </a:t>
            </a:r>
            <a:r>
              <a:rPr lang="uk-UA" sz="2400" dirty="0" err="1" smtClean="0"/>
              <a:t>багатовічні</a:t>
            </a:r>
            <a:r>
              <a:rPr lang="uk-UA" sz="2400" dirty="0" smtClean="0"/>
              <a:t> надбання наших предків та </a:t>
            </a:r>
            <a:r>
              <a:rPr lang="uk-UA" sz="2400" dirty="0" err="1" smtClean="0"/>
              <a:t>боряться</a:t>
            </a:r>
            <a:r>
              <a:rPr lang="uk-UA" sz="2400" dirty="0" smtClean="0"/>
              <a:t> за них.</a:t>
            </a:r>
          </a:p>
        </p:txBody>
      </p:sp>
      <p:pic>
        <p:nvPicPr>
          <p:cNvPr id="38914" name="Picture 2" descr="http://www.epochtimes.com.ua/upload/iblock/b58/b58d076e71c47685451529ab05983957.jpg"/>
          <p:cNvPicPr>
            <a:picLocks noChangeAspect="1" noChangeArrowheads="1"/>
          </p:cNvPicPr>
          <p:nvPr/>
        </p:nvPicPr>
        <p:blipFill>
          <a:blip r:embed="rId2" cstate="print"/>
          <a:srcRect/>
          <a:stretch>
            <a:fillRect/>
          </a:stretch>
        </p:blipFill>
        <p:spPr bwMode="auto">
          <a:xfrm>
            <a:off x="1928794" y="3571876"/>
            <a:ext cx="4929222" cy="295427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 Актуальність проблем</a:t>
            </a:r>
            <a:endParaRPr lang="uk-UA" dirty="0"/>
          </a:p>
        </p:txBody>
      </p:sp>
      <p:sp>
        <p:nvSpPr>
          <p:cNvPr id="3" name="Содержимое 2"/>
          <p:cNvSpPr>
            <a:spLocks noGrp="1"/>
          </p:cNvSpPr>
          <p:nvPr>
            <p:ph sz="quarter" idx="1"/>
          </p:nvPr>
        </p:nvSpPr>
        <p:spPr>
          <a:xfrm>
            <a:off x="214282" y="1600200"/>
            <a:ext cx="8786874" cy="2471742"/>
          </a:xfrm>
        </p:spPr>
        <p:txBody>
          <a:bodyPr/>
          <a:lstStyle/>
          <a:p>
            <a:pPr marL="514350" indent="-514350">
              <a:buFont typeface="+mj-lt"/>
              <a:buAutoNum type="arabicPeriod" startAt="3"/>
            </a:pPr>
            <a:r>
              <a:rPr lang="uk-UA" dirty="0" smtClean="0"/>
              <a:t>Показ трагедійності. Так, яким би грубим не здавався цей вислів, але сьогодні така проблема </a:t>
            </a:r>
            <a:r>
              <a:rPr lang="uk-UA" dirty="0" smtClean="0"/>
              <a:t>досить популярна. Мова йде про так звану </a:t>
            </a:r>
            <a:r>
              <a:rPr lang="uk-UA" dirty="0" err="1" smtClean="0"/>
              <a:t>“інформаційну</a:t>
            </a:r>
            <a:r>
              <a:rPr lang="uk-UA" dirty="0" smtClean="0"/>
              <a:t> </a:t>
            </a:r>
            <a:r>
              <a:rPr lang="uk-UA" dirty="0" err="1" smtClean="0"/>
              <a:t>війну”</a:t>
            </a:r>
            <a:r>
              <a:rPr lang="uk-UA" dirty="0" smtClean="0"/>
              <a:t>, що в світі високих технологій, в світі ЗМІ прогресує та оманює людство. </a:t>
            </a:r>
            <a:endParaRPr lang="uk-UA" dirty="0" smtClean="0"/>
          </a:p>
        </p:txBody>
      </p:sp>
      <p:pic>
        <p:nvPicPr>
          <p:cNvPr id="39938" name="Picture 2" descr="http://vkurse.ua/i/2010-09/proverki-smi-vo-vremya-mestnykh-vyborov.jpg"/>
          <p:cNvPicPr>
            <a:picLocks noChangeAspect="1" noChangeArrowheads="1"/>
          </p:cNvPicPr>
          <p:nvPr/>
        </p:nvPicPr>
        <p:blipFill>
          <a:blip r:embed="rId2" cstate="print"/>
          <a:srcRect/>
          <a:stretch>
            <a:fillRect/>
          </a:stretch>
        </p:blipFill>
        <p:spPr bwMode="auto">
          <a:xfrm>
            <a:off x="2714612" y="4262436"/>
            <a:ext cx="4152902" cy="259556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Висновок</a:t>
            </a:r>
            <a:endParaRPr lang="uk-UA" dirty="0"/>
          </a:p>
        </p:txBody>
      </p:sp>
      <p:sp>
        <p:nvSpPr>
          <p:cNvPr id="3" name="Содержимое 2"/>
          <p:cNvSpPr>
            <a:spLocks noGrp="1"/>
          </p:cNvSpPr>
          <p:nvPr>
            <p:ph sz="quarter" idx="1"/>
          </p:nvPr>
        </p:nvSpPr>
        <p:spPr>
          <a:xfrm>
            <a:off x="0" y="1500174"/>
            <a:ext cx="9144000" cy="5214974"/>
          </a:xfrm>
        </p:spPr>
        <p:txBody>
          <a:bodyPr/>
          <a:lstStyle/>
          <a:p>
            <a:r>
              <a:rPr lang="uk-UA" dirty="0" smtClean="0"/>
              <a:t>Отже, можна зробити підсумок: проблеми висвітлені в кіноповісті </a:t>
            </a:r>
            <a:r>
              <a:rPr lang="uk-UA" dirty="0" err="1" smtClean="0"/>
              <a:t>“Україна</a:t>
            </a:r>
            <a:r>
              <a:rPr lang="uk-UA" dirty="0" smtClean="0"/>
              <a:t> в </a:t>
            </a:r>
            <a:r>
              <a:rPr lang="uk-UA" dirty="0" err="1" smtClean="0"/>
              <a:t>огні”</a:t>
            </a:r>
            <a:r>
              <a:rPr lang="uk-UA" dirty="0" smtClean="0"/>
              <a:t> залишаються актуальними і по сьогоднішній день. </a:t>
            </a:r>
          </a:p>
          <a:p>
            <a:r>
              <a:rPr lang="uk-UA" dirty="0" smtClean="0"/>
              <a:t>Одні проблеми вже закоренилися в свідомості людей.</a:t>
            </a:r>
          </a:p>
          <a:p>
            <a:r>
              <a:rPr lang="uk-UA" dirty="0" smtClean="0"/>
              <a:t>Зовсім не дивно, що на даному етапі суспільного життя в Україні виникають й інші проблеми.</a:t>
            </a:r>
          </a:p>
          <a:p>
            <a:r>
              <a:rPr lang="uk-UA" dirty="0" smtClean="0"/>
              <a:t>Найактуальнішими є:</a:t>
            </a:r>
          </a:p>
          <a:p>
            <a:pPr marL="514350" indent="-514350">
              <a:buFont typeface="+mj-lt"/>
              <a:buAutoNum type="arabicPeriod"/>
            </a:pPr>
            <a:r>
              <a:rPr lang="ru-RU" dirty="0" smtClean="0"/>
              <a:t>проблема </a:t>
            </a:r>
            <a:r>
              <a:rPr lang="ru-RU" dirty="0" err="1" smtClean="0"/>
              <a:t>національної</a:t>
            </a:r>
            <a:r>
              <a:rPr lang="ru-RU" dirty="0" smtClean="0"/>
              <a:t> </a:t>
            </a:r>
            <a:r>
              <a:rPr lang="ru-RU" dirty="0" err="1" smtClean="0"/>
              <a:t>самосвідомості</a:t>
            </a:r>
            <a:r>
              <a:rPr lang="ru-RU" dirty="0" smtClean="0"/>
              <a:t> </a:t>
            </a:r>
            <a:r>
              <a:rPr lang="ru-RU" dirty="0" err="1" smtClean="0"/>
              <a:t>людини</a:t>
            </a:r>
            <a:r>
              <a:rPr lang="ru-RU" dirty="0" smtClean="0"/>
              <a:t> </a:t>
            </a:r>
            <a:r>
              <a:rPr lang="ru-RU" dirty="0" err="1" smtClean="0"/>
              <a:t>й</a:t>
            </a:r>
            <a:r>
              <a:rPr lang="ru-RU" dirty="0" smtClean="0"/>
              <a:t> народу;</a:t>
            </a:r>
          </a:p>
          <a:p>
            <a:pPr marL="514350" indent="-514350">
              <a:buFont typeface="+mj-lt"/>
              <a:buAutoNum type="arabicPeriod"/>
            </a:pPr>
            <a:r>
              <a:rPr lang="uk-UA" sz="3200" dirty="0" smtClean="0"/>
              <a:t>цінність загальнолюдських ідеалів.</a:t>
            </a:r>
            <a:endParaRPr lang="uk-UA" dirty="0"/>
          </a:p>
        </p:txBody>
      </p:sp>
      <p:pic>
        <p:nvPicPr>
          <p:cNvPr id="43010" name="Picture 2" descr="http://jointhejoy.ru/sites/default/files/imagecache/post_image/80355171_large_pressa_2386.jpg"/>
          <p:cNvPicPr>
            <a:picLocks noChangeAspect="1" noChangeArrowheads="1"/>
          </p:cNvPicPr>
          <p:nvPr/>
        </p:nvPicPr>
        <p:blipFill>
          <a:blip r:embed="rId2" cstate="print"/>
          <a:srcRect/>
          <a:stretch>
            <a:fillRect/>
          </a:stretch>
        </p:blipFill>
        <p:spPr bwMode="auto">
          <a:xfrm>
            <a:off x="7429520" y="0"/>
            <a:ext cx="1466671" cy="128588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Джерела:</a:t>
            </a:r>
            <a:endParaRPr lang="uk-UA" dirty="0"/>
          </a:p>
        </p:txBody>
      </p:sp>
      <p:sp>
        <p:nvSpPr>
          <p:cNvPr id="3" name="Содержимое 2"/>
          <p:cNvSpPr>
            <a:spLocks noGrp="1"/>
          </p:cNvSpPr>
          <p:nvPr>
            <p:ph sz="quarter" idx="1"/>
          </p:nvPr>
        </p:nvSpPr>
        <p:spPr/>
        <p:txBody>
          <a:bodyPr/>
          <a:lstStyle/>
          <a:p>
            <a:r>
              <a:rPr lang="en-US" dirty="0" smtClean="0">
                <a:hlinkClick r:id="rId2"/>
              </a:rPr>
              <a:t>http://www.docme.ru/doc/46950/k%D1%96nopov%D1%96st._-ukra%D1%97na-v-ogn%D1%96-</a:t>
            </a:r>
            <a:endParaRPr lang="uk-UA" dirty="0" smtClean="0"/>
          </a:p>
          <a:p>
            <a:r>
              <a:rPr lang="en-US" dirty="0" smtClean="0">
                <a:hlinkClick r:id="rId3"/>
              </a:rPr>
              <a:t>http://school-zno.com.ua/ukr-literatura/11-klas/dovzhenko/171-ukraina-v-ogni.html</a:t>
            </a:r>
            <a:endParaRPr lang="uk-UA" dirty="0" smtClean="0"/>
          </a:p>
          <a:p>
            <a:endParaRPr lang="uk-UA"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4071942"/>
            <a:ext cx="8696356" cy="1828800"/>
          </a:xfrm>
        </p:spPr>
        <p:txBody>
          <a:bodyPr/>
          <a:lstStyle/>
          <a:p>
            <a:r>
              <a:rPr lang="uk-UA" sz="7200" dirty="0" smtClean="0"/>
              <a:t>Дякую за увагу!</a:t>
            </a:r>
            <a:endParaRPr lang="uk-UA" sz="7200" dirty="0"/>
          </a:p>
        </p:txBody>
      </p:sp>
      <p:sp>
        <p:nvSpPr>
          <p:cNvPr id="4" name="Подзаголовок 3"/>
          <p:cNvSpPr>
            <a:spLocks noGrp="1"/>
          </p:cNvSpPr>
          <p:nvPr>
            <p:ph type="subTitle" idx="1"/>
          </p:nvPr>
        </p:nvSpPr>
        <p:spPr/>
        <p:txBody>
          <a:bodyPr/>
          <a:lstStyle/>
          <a:p>
            <a:endParaRPr lang="uk-UA"/>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357554" y="1142984"/>
            <a:ext cx="5572196" cy="5072098"/>
          </a:xfrm>
        </p:spPr>
        <p:txBody>
          <a:bodyPr/>
          <a:lstStyle/>
          <a:p>
            <a:pPr algn="ctr">
              <a:buNone/>
            </a:pPr>
            <a:r>
              <a:rPr lang="uk-UA" dirty="0" smtClean="0"/>
              <a:t>"У цьому оповіданні я якось напівсвідомо, себто цілковито органічно, заступився за народ свій, що несе тяжкі втрати на війні. Кому ж, як не мені, сказати було слово на захист, коли отака велика загроза нависла над нещасною моєю землею?"</a:t>
            </a:r>
          </a:p>
          <a:p>
            <a:pPr algn="r">
              <a:buNone/>
            </a:pPr>
            <a:r>
              <a:rPr lang="uk-UA" dirty="0" smtClean="0"/>
              <a:t>О. Довженко</a:t>
            </a:r>
          </a:p>
          <a:p>
            <a:endParaRPr lang="uk-UA" dirty="0"/>
          </a:p>
        </p:txBody>
      </p:sp>
      <p:pic>
        <p:nvPicPr>
          <p:cNvPr id="37890" name="Picture 2" descr="http://www.ktm.ukma.kiev.ua/image/596.jpg"/>
          <p:cNvPicPr>
            <a:picLocks noChangeAspect="1" noChangeArrowheads="1"/>
          </p:cNvPicPr>
          <p:nvPr/>
        </p:nvPicPr>
        <p:blipFill>
          <a:blip r:embed="rId2" cstate="print"/>
          <a:stretch>
            <a:fillRect/>
          </a:stretch>
        </p:blipFill>
        <p:spPr bwMode="auto">
          <a:xfrm>
            <a:off x="285720" y="1000108"/>
            <a:ext cx="3234995" cy="500066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План:</a:t>
            </a:r>
            <a:endParaRPr lang="uk-UA" b="1" dirty="0"/>
          </a:p>
        </p:txBody>
      </p:sp>
      <p:sp>
        <p:nvSpPr>
          <p:cNvPr id="3" name="Содержимое 2"/>
          <p:cNvSpPr>
            <a:spLocks noGrp="1"/>
          </p:cNvSpPr>
          <p:nvPr>
            <p:ph sz="quarter" idx="1"/>
          </p:nvPr>
        </p:nvSpPr>
        <p:spPr/>
        <p:txBody>
          <a:bodyPr/>
          <a:lstStyle/>
          <a:p>
            <a:r>
              <a:rPr lang="uk-UA" dirty="0" smtClean="0"/>
              <a:t>Аналіз "Україна в </a:t>
            </a:r>
            <a:r>
              <a:rPr lang="uk-UA" dirty="0" err="1" smtClean="0"/>
              <a:t>огні“</a:t>
            </a:r>
            <a:endParaRPr lang="uk-UA" dirty="0" smtClean="0"/>
          </a:p>
          <a:p>
            <a:r>
              <a:rPr lang="uk-UA" dirty="0" smtClean="0"/>
              <a:t>Проблематика</a:t>
            </a:r>
          </a:p>
          <a:p>
            <a:r>
              <a:rPr lang="uk-UA" dirty="0" smtClean="0"/>
              <a:t>Актуальність висвітлених проблем сьогодні</a:t>
            </a:r>
            <a:endParaRPr lang="uk-UA" dirty="0"/>
          </a:p>
        </p:txBody>
      </p:sp>
      <p:pic>
        <p:nvPicPr>
          <p:cNvPr id="15362" name="Picture 2" descr="http://cs416826.vk.me/v416826111/82ce/0oKQJ6u1GAQ.jpg"/>
          <p:cNvPicPr>
            <a:picLocks noChangeAspect="1" noChangeArrowheads="1"/>
          </p:cNvPicPr>
          <p:nvPr/>
        </p:nvPicPr>
        <p:blipFill>
          <a:blip r:embed="rId2" cstate="print"/>
          <a:srcRect/>
          <a:stretch>
            <a:fillRect/>
          </a:stretch>
        </p:blipFill>
        <p:spPr bwMode="auto">
          <a:xfrm>
            <a:off x="2786050" y="3286124"/>
            <a:ext cx="3121818" cy="3286124"/>
          </a:xfrm>
          <a:prstGeom prst="ellipse">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Мета:</a:t>
            </a:r>
            <a:endParaRPr lang="uk-UA" b="1" dirty="0"/>
          </a:p>
        </p:txBody>
      </p:sp>
      <p:sp>
        <p:nvSpPr>
          <p:cNvPr id="3" name="Содержимое 2"/>
          <p:cNvSpPr>
            <a:spLocks noGrp="1"/>
          </p:cNvSpPr>
          <p:nvPr>
            <p:ph sz="quarter" idx="1"/>
          </p:nvPr>
        </p:nvSpPr>
        <p:spPr/>
        <p:txBody>
          <a:bodyPr/>
          <a:lstStyle/>
          <a:p>
            <a:r>
              <a:rPr lang="uk-UA" dirty="0" smtClean="0"/>
              <a:t>Виявити проблеми кіноповісті О.Довженка </a:t>
            </a:r>
            <a:r>
              <a:rPr lang="uk-UA" dirty="0" err="1" smtClean="0"/>
              <a:t>“Україна</a:t>
            </a:r>
            <a:r>
              <a:rPr lang="uk-UA" dirty="0" smtClean="0"/>
              <a:t> в </a:t>
            </a:r>
            <a:r>
              <a:rPr lang="uk-UA" dirty="0" err="1" smtClean="0"/>
              <a:t>огні”</a:t>
            </a:r>
            <a:r>
              <a:rPr lang="uk-UA" dirty="0" smtClean="0"/>
              <a:t>.</a:t>
            </a:r>
          </a:p>
          <a:p>
            <a:r>
              <a:rPr lang="uk-UA" dirty="0" smtClean="0"/>
              <a:t>Провести паралелі між минулим та сьогоденням.</a:t>
            </a:r>
          </a:p>
          <a:p>
            <a:r>
              <a:rPr lang="uk-UA" dirty="0" smtClean="0"/>
              <a:t>Проаналізувати чи актуальні ці проблеми.</a:t>
            </a:r>
          </a:p>
          <a:p>
            <a:endParaRPr lang="uk-UA" dirty="0"/>
          </a:p>
        </p:txBody>
      </p:sp>
      <p:pic>
        <p:nvPicPr>
          <p:cNvPr id="44034" name="Picture 2" descr="http://fozzy.ucoz.com/_bl/0/40542391.jpg"/>
          <p:cNvPicPr>
            <a:picLocks noChangeAspect="1" noChangeArrowheads="1"/>
          </p:cNvPicPr>
          <p:nvPr/>
        </p:nvPicPr>
        <p:blipFill>
          <a:blip r:embed="rId2" cstate="print"/>
          <a:srcRect/>
          <a:stretch>
            <a:fillRect/>
          </a:stretch>
        </p:blipFill>
        <p:spPr bwMode="auto">
          <a:xfrm>
            <a:off x="2285984" y="4000500"/>
            <a:ext cx="4286250" cy="2857500"/>
          </a:xfrm>
          <a:prstGeom prst="ellipse">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3880" cy="1051560"/>
          </a:xfrm>
        </p:spPr>
        <p:txBody>
          <a:bodyPr/>
          <a:lstStyle/>
          <a:p>
            <a:pPr algn="ctr"/>
            <a:r>
              <a:rPr lang="uk-UA" b="1" dirty="0" smtClean="0"/>
              <a:t>Аналіз "Україна в огні"</a:t>
            </a:r>
            <a:endParaRPr lang="uk-UA" b="1" dirty="0"/>
          </a:p>
        </p:txBody>
      </p:sp>
      <p:sp>
        <p:nvSpPr>
          <p:cNvPr id="3" name="Содержимое 2"/>
          <p:cNvSpPr>
            <a:spLocks noGrp="1"/>
          </p:cNvSpPr>
          <p:nvPr>
            <p:ph sz="quarter" idx="1"/>
          </p:nvPr>
        </p:nvSpPr>
        <p:spPr>
          <a:xfrm>
            <a:off x="285720" y="1601898"/>
            <a:ext cx="6572296" cy="5256102"/>
          </a:xfrm>
        </p:spPr>
        <p:txBody>
          <a:bodyPr>
            <a:normAutofit lnSpcReduction="10000"/>
          </a:bodyPr>
          <a:lstStyle/>
          <a:p>
            <a:pPr fontAlgn="base"/>
            <a:r>
              <a:rPr lang="uk-UA" b="1" dirty="0" smtClean="0"/>
              <a:t>Автор:</a:t>
            </a:r>
            <a:r>
              <a:rPr lang="uk-UA" dirty="0" smtClean="0"/>
              <a:t> О. Довженко</a:t>
            </a:r>
          </a:p>
          <a:p>
            <a:pPr fontAlgn="base"/>
            <a:r>
              <a:rPr lang="uk-UA" b="1" dirty="0" smtClean="0"/>
              <a:t>Рік:</a:t>
            </a:r>
            <a:r>
              <a:rPr lang="uk-UA" dirty="0" smtClean="0"/>
              <a:t> 1942-1943</a:t>
            </a:r>
          </a:p>
          <a:p>
            <a:pPr fontAlgn="base"/>
            <a:r>
              <a:rPr lang="uk-UA" b="1" dirty="0" smtClean="0"/>
              <a:t>Літературний рід:</a:t>
            </a:r>
            <a:r>
              <a:rPr lang="uk-UA" dirty="0" smtClean="0"/>
              <a:t> епос</a:t>
            </a:r>
          </a:p>
          <a:p>
            <a:pPr fontAlgn="base"/>
            <a:r>
              <a:rPr lang="uk-UA" b="1" dirty="0" smtClean="0"/>
              <a:t>Жанр:</a:t>
            </a:r>
            <a:r>
              <a:rPr lang="uk-UA" dirty="0" smtClean="0"/>
              <a:t> кіноповість</a:t>
            </a:r>
          </a:p>
          <a:p>
            <a:pPr fontAlgn="base"/>
            <a:r>
              <a:rPr lang="uk-UA" b="1" dirty="0" smtClean="0"/>
              <a:t>Тема:</a:t>
            </a:r>
            <a:r>
              <a:rPr lang="uk-UA" dirty="0" smtClean="0"/>
              <a:t> зображення початку війни з фашистськими загарбниками та відступу радянських військ.</a:t>
            </a:r>
          </a:p>
          <a:p>
            <a:pPr fontAlgn="base"/>
            <a:r>
              <a:rPr lang="uk-UA" b="1" dirty="0" smtClean="0"/>
              <a:t>Ідея:</a:t>
            </a:r>
            <a:r>
              <a:rPr lang="uk-UA" dirty="0" smtClean="0"/>
              <a:t> незламність сили і непохитність духу нашого народу, здатність до визвольної боротьби і впевненість у перемозі над ворогом</a:t>
            </a:r>
          </a:p>
          <a:p>
            <a:endParaRPr lang="uk-UA" dirty="0"/>
          </a:p>
        </p:txBody>
      </p:sp>
      <p:pic>
        <p:nvPicPr>
          <p:cNvPr id="4" name="Picture 2" descr="http://www.ukrlitzno.com.ua/wp-content/uploads/2012/02/%D0%9E%D0%BB%D0%B5%D0%BA%D1%81%D0%B0%D0%BD%D0%B4%D1%80-%D0%94%D0%BE%D0%B2%D0%B6%D0%B5%D0%BD%D0%BA%D0%BE-%D0%A3%D0%BA%D1%80%D0%B0%D1%97%D0%BD%D0%B0-%D0%B2-%D0%BE%D0%B3%D0%BD%D1%96-%D1%81%D0%BA%D0%BE%D1%80%D0%BE%D1%87%D0%B5%D0%BD%D0%BE.jpg"/>
          <p:cNvPicPr>
            <a:picLocks noChangeAspect="1" noChangeArrowheads="1"/>
          </p:cNvPicPr>
          <p:nvPr/>
        </p:nvPicPr>
        <p:blipFill>
          <a:blip r:embed="rId2" cstate="print"/>
          <a:srcRect/>
          <a:stretch>
            <a:fillRect/>
          </a:stretch>
        </p:blipFill>
        <p:spPr bwMode="auto">
          <a:xfrm>
            <a:off x="7143768" y="4286256"/>
            <a:ext cx="1398551" cy="2409812"/>
          </a:xfrm>
          <a:prstGeom prst="rect">
            <a:avLst/>
          </a:prstGeom>
          <a:noFill/>
        </p:spPr>
      </p:pic>
      <p:pic>
        <p:nvPicPr>
          <p:cNvPr id="14338" name="Picture 2" descr="http://e-ranok.com.ua/img/userfiles/book_4304_856d181a6edc30aa6b2c0d7bc0d026ea.jpg"/>
          <p:cNvPicPr>
            <a:picLocks noChangeAspect="1" noChangeArrowheads="1"/>
          </p:cNvPicPr>
          <p:nvPr/>
        </p:nvPicPr>
        <p:blipFill>
          <a:blip r:embed="rId3" cstate="print"/>
          <a:srcRect/>
          <a:stretch>
            <a:fillRect/>
          </a:stretch>
        </p:blipFill>
        <p:spPr bwMode="auto">
          <a:xfrm>
            <a:off x="6929454" y="1500174"/>
            <a:ext cx="1745862" cy="2554472"/>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sz="quarter" idx="1"/>
          </p:nvPr>
        </p:nvSpPr>
        <p:spPr>
          <a:xfrm>
            <a:off x="502920" y="530352"/>
            <a:ext cx="8183880" cy="1969954"/>
          </a:xfrm>
        </p:spPr>
        <p:txBody>
          <a:bodyPr>
            <a:normAutofit/>
          </a:bodyPr>
          <a:lstStyle/>
          <a:p>
            <a:r>
              <a:rPr lang="uk-UA" sz="3600" b="1" dirty="0" smtClean="0"/>
              <a:t>Головні герої:</a:t>
            </a:r>
            <a:r>
              <a:rPr lang="uk-UA" sz="3600" dirty="0" smtClean="0"/>
              <a:t> </a:t>
            </a:r>
            <a:endParaRPr lang="uk-UA" sz="3600" dirty="0"/>
          </a:p>
        </p:txBody>
      </p:sp>
      <p:pic>
        <p:nvPicPr>
          <p:cNvPr id="17410" name="Picture 2" descr="http://guide-students.ucoz.ua/files/photos/8I4NdX1bo5U.jpg"/>
          <p:cNvPicPr>
            <a:picLocks noChangeAspect="1" noChangeArrowheads="1"/>
          </p:cNvPicPr>
          <p:nvPr/>
        </p:nvPicPr>
        <p:blipFill>
          <a:blip r:embed="rId2" cstate="print"/>
          <a:srcRect/>
          <a:stretch>
            <a:fillRect/>
          </a:stretch>
        </p:blipFill>
        <p:spPr bwMode="auto">
          <a:xfrm>
            <a:off x="0" y="1500174"/>
            <a:ext cx="9144000" cy="5371821"/>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642918"/>
            <a:ext cx="8326756" cy="3357586"/>
          </a:xfrm>
        </p:spPr>
        <p:txBody>
          <a:bodyPr>
            <a:normAutofit fontScale="77500" lnSpcReduction="20000"/>
          </a:bodyPr>
          <a:lstStyle/>
          <a:p>
            <a:r>
              <a:rPr lang="uk-UA" sz="4200" b="1" dirty="0" smtClean="0"/>
              <a:t>Сюжет:</a:t>
            </a:r>
            <a:r>
              <a:rPr lang="uk-UA" dirty="0" smtClean="0"/>
              <a:t> </a:t>
            </a:r>
          </a:p>
          <a:p>
            <a:endParaRPr lang="uk-UA" dirty="0" smtClean="0"/>
          </a:p>
          <a:p>
            <a:pPr algn="ctr">
              <a:buNone/>
            </a:pPr>
            <a:r>
              <a:rPr lang="uk-UA" dirty="0" smtClean="0"/>
              <a:t>вся родина Запорожців святкує п'ятдесят п'яту річницю Тетяни Запорожець. Починається війна, </a:t>
            </a:r>
            <a:r>
              <a:rPr lang="uk-UA" dirty="0" err="1" smtClean="0"/>
              <a:t>Тополівку</a:t>
            </a:r>
            <a:r>
              <a:rPr lang="uk-UA" dirty="0" smtClean="0"/>
              <a:t> захоплюють фашисти. У </a:t>
            </a:r>
            <a:r>
              <a:rPr lang="uk-UA" dirty="0" err="1" smtClean="0"/>
              <a:t>Тополівці</a:t>
            </a:r>
            <a:r>
              <a:rPr lang="uk-UA" dirty="0" smtClean="0"/>
              <a:t> обирають старосту. Усю молодь, зокрема Олесю і Христю, відправляють до Німеччини. Перебування Олесі в Німеччині. Лаврін вбиває Людвіга. Фашисти спалюють </a:t>
            </a:r>
            <a:r>
              <a:rPr lang="uk-UA" dirty="0" err="1" smtClean="0"/>
              <a:t>Тополівку</a:t>
            </a:r>
            <a:r>
              <a:rPr lang="uk-UA" dirty="0" smtClean="0"/>
              <a:t>. Німецькі війська відступають. Олеся повертається з Німеччини, зустрічається з Христею, а потім з Василем на рідній землі. Олеся проводжає свій рід на війну.</a:t>
            </a:r>
            <a:endParaRPr lang="uk-UA" dirty="0"/>
          </a:p>
        </p:txBody>
      </p:sp>
      <p:pic>
        <p:nvPicPr>
          <p:cNvPr id="16386" name="Picture 2" descr="http://solarvip.info/uploads/posts/2012-05/1336240628_nezabutnje671.jpg"/>
          <p:cNvPicPr>
            <a:picLocks noChangeAspect="1" noChangeArrowheads="1"/>
          </p:cNvPicPr>
          <p:nvPr/>
        </p:nvPicPr>
        <p:blipFill>
          <a:blip r:embed="rId2" cstate="print"/>
          <a:srcRect/>
          <a:stretch>
            <a:fillRect/>
          </a:stretch>
        </p:blipFill>
        <p:spPr bwMode="auto">
          <a:xfrm>
            <a:off x="285720" y="3857628"/>
            <a:ext cx="4572032" cy="2540018"/>
          </a:xfrm>
          <a:prstGeom prst="rect">
            <a:avLst/>
          </a:prstGeom>
          <a:ln>
            <a:noFill/>
          </a:ln>
          <a:effectLst>
            <a:softEdge rad="112500"/>
          </a:effectLst>
        </p:spPr>
      </p:pic>
      <p:pic>
        <p:nvPicPr>
          <p:cNvPr id="16388" name="Picture 4" descr="http://ukr-site.org.ua/uploads/posts/2011-03/1299936124_1002012217351665_f0_0.png"/>
          <p:cNvPicPr>
            <a:picLocks noChangeAspect="1" noChangeArrowheads="1"/>
          </p:cNvPicPr>
          <p:nvPr/>
        </p:nvPicPr>
        <p:blipFill>
          <a:blip r:embed="rId3" cstate="print"/>
          <a:srcRect/>
          <a:stretch>
            <a:fillRect/>
          </a:stretch>
        </p:blipFill>
        <p:spPr bwMode="auto">
          <a:xfrm>
            <a:off x="4929190" y="3786190"/>
            <a:ext cx="3863966" cy="260210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183880" cy="1051560"/>
          </a:xfrm>
        </p:spPr>
        <p:txBody>
          <a:bodyPr/>
          <a:lstStyle/>
          <a:p>
            <a:pPr algn="ctr"/>
            <a:r>
              <a:rPr lang="uk-UA" b="1" dirty="0" smtClean="0"/>
              <a:t>Проблематика</a:t>
            </a:r>
            <a:endParaRPr lang="uk-UA" b="1" dirty="0"/>
          </a:p>
        </p:txBody>
      </p:sp>
      <p:sp>
        <p:nvSpPr>
          <p:cNvPr id="3" name="Содержимое 2"/>
          <p:cNvSpPr>
            <a:spLocks noGrp="1"/>
          </p:cNvSpPr>
          <p:nvPr>
            <p:ph sz="quarter" idx="1"/>
          </p:nvPr>
        </p:nvSpPr>
        <p:spPr>
          <a:xfrm>
            <a:off x="357158" y="1571612"/>
            <a:ext cx="8183880" cy="2643206"/>
          </a:xfrm>
        </p:spPr>
        <p:txBody>
          <a:bodyPr>
            <a:normAutofit fontScale="85000" lnSpcReduction="20000"/>
          </a:bodyPr>
          <a:lstStyle/>
          <a:p>
            <a:pPr fontAlgn="base"/>
            <a:r>
              <a:rPr lang="uk-UA" dirty="0" smtClean="0">
                <a:effectLst>
                  <a:outerShdw blurRad="38100" dist="38100" dir="2700000" algn="tl">
                    <a:srgbClr val="000000">
                      <a:alpha val="43137"/>
                    </a:srgbClr>
                  </a:outerShdw>
                </a:effectLst>
              </a:rPr>
              <a:t>проблема національної самосвідомості людини й народу;</a:t>
            </a:r>
          </a:p>
          <a:p>
            <a:pPr fontAlgn="base"/>
            <a:r>
              <a:rPr lang="uk-UA" dirty="0" smtClean="0">
                <a:effectLst>
                  <a:outerShdw blurRad="38100" dist="38100" dir="2700000" algn="tl">
                    <a:srgbClr val="000000">
                      <a:alpha val="43137"/>
                    </a:srgbClr>
                  </a:outerShdw>
                </a:effectLst>
              </a:rPr>
              <a:t>показ трагедійності тогочасних подій;</a:t>
            </a:r>
          </a:p>
          <a:p>
            <a:pPr fontAlgn="base"/>
            <a:r>
              <a:rPr lang="uk-UA" dirty="0" smtClean="0">
                <a:effectLst>
                  <a:outerShdw blurRad="38100" dist="38100" dir="2700000" algn="tl">
                    <a:srgbClr val="000000">
                      <a:alpha val="43137"/>
                    </a:srgbClr>
                  </a:outerShdw>
                </a:effectLst>
              </a:rPr>
              <a:t>життя простої людини на війні і в тилу;</a:t>
            </a:r>
          </a:p>
          <a:p>
            <a:pPr fontAlgn="base"/>
            <a:r>
              <a:rPr lang="uk-UA" dirty="0" smtClean="0">
                <a:effectLst>
                  <a:outerShdw blurRad="38100" dist="38100" dir="2700000" algn="tl">
                    <a:srgbClr val="000000">
                      <a:alpha val="43137"/>
                    </a:srgbClr>
                  </a:outerShdw>
                </a:effectLst>
              </a:rPr>
              <a:t>проблема цінності загальнолюдських ідеалів;</a:t>
            </a:r>
          </a:p>
          <a:p>
            <a:pPr fontAlgn="base"/>
            <a:r>
              <a:rPr lang="uk-UA" dirty="0" smtClean="0">
                <a:effectLst>
                  <a:outerShdw blurRad="38100" dist="38100" dir="2700000" algn="tl">
                    <a:srgbClr val="000000">
                      <a:alpha val="43137"/>
                    </a:srgbClr>
                  </a:outerShdw>
                </a:effectLst>
              </a:rPr>
              <a:t>жінка на війні (Олеся Запорожець, Христя Хуторна, Мотря </a:t>
            </a:r>
            <a:r>
              <a:rPr lang="uk-UA" dirty="0" err="1" smtClean="0">
                <a:effectLst>
                  <a:outerShdw blurRad="38100" dist="38100" dir="2700000" algn="tl">
                    <a:srgbClr val="000000">
                      <a:alpha val="43137"/>
                    </a:srgbClr>
                  </a:outerShdw>
                </a:effectLst>
              </a:rPr>
              <a:t>Левчиха</a:t>
            </a:r>
            <a:r>
              <a:rPr lang="uk-UA" dirty="0" smtClean="0">
                <a:effectLst>
                  <a:outerShdw blurRad="38100" dist="38100" dir="2700000" algn="tl">
                    <a:srgbClr val="000000">
                      <a:alpha val="43137"/>
                    </a:srgbClr>
                  </a:outerShdw>
                </a:effectLst>
              </a:rPr>
              <a:t>).</a:t>
            </a:r>
          </a:p>
          <a:p>
            <a:endParaRPr lang="uk-UA" dirty="0"/>
          </a:p>
        </p:txBody>
      </p:sp>
      <p:pic>
        <p:nvPicPr>
          <p:cNvPr id="19458" name="Picture 2" descr="http://solarvip.info/uploads/posts/2012-05/1336240589_nezabutnje674.jpg"/>
          <p:cNvPicPr>
            <a:picLocks noChangeAspect="1" noChangeArrowheads="1"/>
          </p:cNvPicPr>
          <p:nvPr/>
        </p:nvPicPr>
        <p:blipFill>
          <a:blip r:embed="rId2" cstate="print"/>
          <a:srcRect/>
          <a:stretch>
            <a:fillRect/>
          </a:stretch>
        </p:blipFill>
        <p:spPr bwMode="auto">
          <a:xfrm>
            <a:off x="357158" y="4357694"/>
            <a:ext cx="4243417" cy="2357454"/>
          </a:xfrm>
          <a:prstGeom prst="rect">
            <a:avLst/>
          </a:prstGeom>
          <a:ln>
            <a:noFill/>
          </a:ln>
          <a:effectLst>
            <a:softEdge rad="112500"/>
          </a:effectLst>
        </p:spPr>
      </p:pic>
      <p:pic>
        <p:nvPicPr>
          <p:cNvPr id="19460" name="Picture 4" descr="http://toloka.hurtom.com/photos/1001282320041665_f0_0.png"/>
          <p:cNvPicPr>
            <a:picLocks noChangeAspect="1" noChangeArrowheads="1"/>
          </p:cNvPicPr>
          <p:nvPr/>
        </p:nvPicPr>
        <p:blipFill>
          <a:blip r:embed="rId3" cstate="print"/>
          <a:srcRect/>
          <a:stretch>
            <a:fillRect/>
          </a:stretch>
        </p:blipFill>
        <p:spPr bwMode="auto">
          <a:xfrm>
            <a:off x="5572132" y="4500546"/>
            <a:ext cx="3143272" cy="235745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929718" cy="1000132"/>
          </a:xfrm>
        </p:spPr>
        <p:txBody>
          <a:bodyPr>
            <a:noAutofit/>
          </a:bodyPr>
          <a:lstStyle/>
          <a:p>
            <a:pPr algn="ctr"/>
            <a:r>
              <a:rPr lang="uk-UA" sz="3600" b="1" dirty="0" smtClean="0"/>
              <a:t>Проблема національної самосвідомості людини й народу</a:t>
            </a:r>
            <a:endParaRPr lang="uk-UA" sz="3600" b="1" dirty="0"/>
          </a:p>
        </p:txBody>
      </p:sp>
      <p:sp>
        <p:nvSpPr>
          <p:cNvPr id="3" name="Содержимое 2"/>
          <p:cNvSpPr>
            <a:spLocks noGrp="1"/>
          </p:cNvSpPr>
          <p:nvPr>
            <p:ph sz="quarter" idx="1"/>
          </p:nvPr>
        </p:nvSpPr>
        <p:spPr>
          <a:xfrm>
            <a:off x="428596" y="1500174"/>
            <a:ext cx="8183880" cy="1255574"/>
          </a:xfrm>
        </p:spPr>
        <p:txBody>
          <a:bodyPr>
            <a:normAutofit fontScale="92500" lnSpcReduction="20000"/>
          </a:bodyPr>
          <a:lstStyle/>
          <a:p>
            <a:pPr algn="ctr">
              <a:buNone/>
            </a:pPr>
            <a:r>
              <a:rPr lang="ru-RU" dirty="0" err="1" smtClean="0">
                <a:effectLst>
                  <a:outerShdw blurRad="38100" dist="38100" dir="2700000" algn="tl">
                    <a:srgbClr val="000000">
                      <a:alpha val="43137"/>
                    </a:srgbClr>
                  </a:outerShdw>
                </a:effectLst>
              </a:rPr>
              <a:t>Історичне</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безпам'ятство</a:t>
            </a:r>
            <a:r>
              <a:rPr lang="ru-RU" dirty="0" smtClean="0">
                <a:effectLst>
                  <a:outerShdw blurRad="38100" dist="38100" dir="2700000" algn="tl">
                    <a:srgbClr val="000000">
                      <a:alpha val="43137"/>
                    </a:srgbClr>
                  </a:outerShdw>
                </a:effectLst>
              </a:rPr>
              <a:t> народу, </a:t>
            </a:r>
            <a:r>
              <a:rPr lang="ru-RU" dirty="0" err="1" smtClean="0">
                <a:effectLst>
                  <a:outerShdw blurRad="38100" dist="38100" dir="2700000" algn="tl">
                    <a:srgbClr val="000000">
                      <a:alpha val="43137"/>
                    </a:srgbClr>
                  </a:outerShdw>
                </a:effectLst>
              </a:rPr>
              <a:t>відсутність</a:t>
            </a:r>
            <a:r>
              <a:rPr lang="ru-RU" dirty="0" smtClean="0">
                <a:effectLst>
                  <a:outerShdw blurRad="38100" dist="38100" dir="2700000" algn="tl">
                    <a:srgbClr val="000000">
                      <a:alpha val="43137"/>
                    </a:srgbClr>
                  </a:outerShdw>
                </a:effectLst>
              </a:rPr>
              <a:t> у </a:t>
            </a:r>
            <a:r>
              <a:rPr lang="ru-RU" dirty="0" err="1" smtClean="0">
                <a:effectLst>
                  <a:outerShdw blurRad="38100" dist="38100" dir="2700000" algn="tl">
                    <a:srgbClr val="000000">
                      <a:alpha val="43137"/>
                    </a:srgbClr>
                  </a:outerShdw>
                </a:effectLst>
              </a:rPr>
              <a:t>нього</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поняття</a:t>
            </a:r>
            <a:r>
              <a:rPr lang="ru-RU" dirty="0" smtClean="0">
                <a:effectLst>
                  <a:outerShdw blurRad="38100" dist="38100" dir="2700000" algn="tl">
                    <a:srgbClr val="000000">
                      <a:alpha val="43137"/>
                    </a:srgbClr>
                  </a:outerShdw>
                </a:effectLst>
              </a:rPr>
              <a:t> про</a:t>
            </a:r>
          </a:p>
          <a:p>
            <a:pPr algn="ctr">
              <a:buNone/>
            </a:pP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вічні</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істини</a:t>
            </a:r>
            <a:r>
              <a:rPr lang="ru-RU" dirty="0" smtClean="0">
                <a:effectLst>
                  <a:outerShdw blurRad="38100" dist="38100" dir="2700000" algn="tl">
                    <a:srgbClr val="000000">
                      <a:alpha val="43137"/>
                    </a:srgbClr>
                  </a:outerShdw>
                </a:effectLst>
              </a:rPr>
              <a:t>».</a:t>
            </a:r>
            <a:endParaRPr lang="uk-UA" dirty="0">
              <a:effectLst>
                <a:outerShdw blurRad="38100" dist="38100" dir="2700000" algn="tl">
                  <a:srgbClr val="000000">
                    <a:alpha val="43137"/>
                  </a:srgbClr>
                </a:outerShdw>
              </a:effectLst>
            </a:endParaRPr>
          </a:p>
        </p:txBody>
      </p:sp>
      <p:pic>
        <p:nvPicPr>
          <p:cNvPr id="20482" name="Picture 2" descr="http://img.narodna.pravda.com.ua/images/doc/a/0/a0f13-0000000000000001.jpg"/>
          <p:cNvPicPr>
            <a:picLocks noChangeAspect="1" noChangeArrowheads="1"/>
          </p:cNvPicPr>
          <p:nvPr/>
        </p:nvPicPr>
        <p:blipFill>
          <a:blip r:embed="rId2" cstate="print"/>
          <a:srcRect/>
          <a:stretch>
            <a:fillRect/>
          </a:stretch>
        </p:blipFill>
        <p:spPr bwMode="auto">
          <a:xfrm>
            <a:off x="142844" y="2714620"/>
            <a:ext cx="4286250" cy="2381250"/>
          </a:xfrm>
          <a:prstGeom prst="rect">
            <a:avLst/>
          </a:prstGeom>
          <a:ln>
            <a:noFill/>
          </a:ln>
          <a:effectLst>
            <a:softEdge rad="112500"/>
          </a:effectLst>
        </p:spPr>
      </p:pic>
      <p:pic>
        <p:nvPicPr>
          <p:cNvPr id="20484" name="Picture 4" descr="http://www.day.kiev.ua/sites/default/files/main/openpublish_article/20061125/4206-6-4.jpg"/>
          <p:cNvPicPr>
            <a:picLocks noChangeAspect="1" noChangeArrowheads="1"/>
          </p:cNvPicPr>
          <p:nvPr/>
        </p:nvPicPr>
        <p:blipFill>
          <a:blip r:embed="rId3" cstate="print"/>
          <a:srcRect/>
          <a:stretch>
            <a:fillRect/>
          </a:stretch>
        </p:blipFill>
        <p:spPr bwMode="auto">
          <a:xfrm>
            <a:off x="642910" y="5214950"/>
            <a:ext cx="3571900" cy="1509711"/>
          </a:xfrm>
          <a:prstGeom prst="rect">
            <a:avLst/>
          </a:prstGeom>
          <a:ln>
            <a:noFill/>
          </a:ln>
          <a:effectLst>
            <a:softEdge rad="112500"/>
          </a:effectLst>
        </p:spPr>
      </p:pic>
      <p:pic>
        <p:nvPicPr>
          <p:cNvPr id="20486" name="Picture 6" descr="http://ukurier.gov.ua/media/images/2012-10/molodguard.ru.jpg"/>
          <p:cNvPicPr>
            <a:picLocks noChangeAspect="1" noChangeArrowheads="1"/>
          </p:cNvPicPr>
          <p:nvPr/>
        </p:nvPicPr>
        <p:blipFill>
          <a:blip r:embed="rId4" cstate="print"/>
          <a:srcRect/>
          <a:stretch>
            <a:fillRect/>
          </a:stretch>
        </p:blipFill>
        <p:spPr bwMode="auto">
          <a:xfrm>
            <a:off x="4429124" y="3143248"/>
            <a:ext cx="4386126" cy="2928958"/>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TS010352480</Template>
  <TotalTime>153</TotalTime>
  <Words>432</Words>
  <Application>Microsoft Office PowerPoint</Application>
  <PresentationFormat>Экран (4:3)</PresentationFormat>
  <Paragraphs>58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Student presentation</vt:lpstr>
      <vt:lpstr>Актуальність проблем висвітлених О.Довженком в кіноповісті  “Україна в огні”</vt:lpstr>
      <vt:lpstr>Слайд 2</vt:lpstr>
      <vt:lpstr>План:</vt:lpstr>
      <vt:lpstr>Мета:</vt:lpstr>
      <vt:lpstr>Аналіз "Україна в огні"</vt:lpstr>
      <vt:lpstr>Слайд 6</vt:lpstr>
      <vt:lpstr>Слайд 7</vt:lpstr>
      <vt:lpstr>Проблематика</vt:lpstr>
      <vt:lpstr>Проблема національної самосвідомості людини й народу</vt:lpstr>
      <vt:lpstr>Показ трагедійності тогочасних подій</vt:lpstr>
      <vt:lpstr>Життя простої людини на війні,  цінність загальнолюдських ідеалів</vt:lpstr>
      <vt:lpstr>Жінка на війні </vt:lpstr>
      <vt:lpstr> Актуальність проблем</vt:lpstr>
      <vt:lpstr> Актуальність проблем</vt:lpstr>
      <vt:lpstr> Актуальність проблем</vt:lpstr>
      <vt:lpstr>Висновок</vt:lpstr>
      <vt:lpstr>Джерела:</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Актуальність проблем висвітлених О.Довженком  в кіноповісті  “Україна в огні”</dc:title>
  <dc:creator>Карина</dc:creator>
  <cp:lastModifiedBy>Карина</cp:lastModifiedBy>
  <cp:revision>18</cp:revision>
  <dcterms:created xsi:type="dcterms:W3CDTF">2014-03-12T18:42:58Z</dcterms:created>
  <dcterms:modified xsi:type="dcterms:W3CDTF">2014-03-19T13:36:28Z</dcterms:modified>
</cp:coreProperties>
</file>