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5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8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5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6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2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6" y="66320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352928" cy="2016224"/>
          </a:xfrm>
        </p:spPr>
        <p:txBody>
          <a:bodyPr/>
          <a:lstStyle/>
          <a:p>
            <a:r>
              <a:rPr lang="uk-UA" sz="5400" dirty="0" smtClean="0"/>
              <a:t>Байка. Основні думки байок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4673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424936" cy="1196751"/>
          </a:xfrm>
        </p:spPr>
        <p:txBody>
          <a:bodyPr/>
          <a:lstStyle/>
          <a:p>
            <a:pPr algn="ctr"/>
            <a:r>
              <a:rPr lang="uk-UA" dirty="0" smtClean="0"/>
              <a:t>Байка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80728"/>
            <a:ext cx="4932040" cy="5877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віків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початок байка. Як і </a:t>
            </a:r>
            <a:r>
              <a:rPr lang="ru-RU" dirty="0" err="1"/>
              <a:t>міф</a:t>
            </a:r>
            <a:r>
              <a:rPr lang="ru-RU" dirty="0"/>
              <a:t>,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перших форм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Байки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</a:t>
            </a:r>
            <a:r>
              <a:rPr lang="ru-RU" dirty="0" err="1"/>
              <a:t>повчального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на початку, </a:t>
            </a:r>
            <a:r>
              <a:rPr lang="ru-RU" dirty="0" err="1"/>
              <a:t>або</a:t>
            </a:r>
            <a:r>
              <a:rPr lang="ru-RU" dirty="0"/>
              <a:t> ж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котрих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сформульований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повчальна</a:t>
            </a:r>
            <a:r>
              <a:rPr lang="ru-RU" dirty="0"/>
              <a:t> думка – мораль.</a:t>
            </a:r>
          </a:p>
          <a:p>
            <a:r>
              <a:rPr lang="ru-RU" dirty="0" err="1"/>
              <a:t>Кожну</a:t>
            </a:r>
            <a:r>
              <a:rPr lang="ru-RU" dirty="0"/>
              <a:t> байку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розпізнати</a:t>
            </a:r>
            <a:r>
              <a:rPr lang="ru-RU" dirty="0"/>
              <a:t> за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яскравими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моралі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є </a:t>
            </a:r>
            <a:r>
              <a:rPr lang="ru-RU" dirty="0" err="1"/>
              <a:t>сигнальним</a:t>
            </a:r>
            <a:r>
              <a:rPr lang="ru-RU" dirty="0"/>
              <a:t> маячком будь-</a:t>
            </a:r>
            <a:r>
              <a:rPr lang="ru-RU" dirty="0" err="1"/>
              <a:t>якої</a:t>
            </a:r>
            <a:r>
              <a:rPr lang="ru-RU" dirty="0"/>
              <a:t> байки,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та </a:t>
            </a:r>
            <a:r>
              <a:rPr lang="ru-RU" dirty="0" err="1"/>
              <a:t>впізнаваною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є </a:t>
            </a:r>
            <a:r>
              <a:rPr lang="ru-RU" dirty="0" err="1"/>
              <a:t>алегорія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,  </a:t>
            </a:r>
            <a:r>
              <a:rPr lang="ru-RU" dirty="0" err="1"/>
              <a:t>зображення</a:t>
            </a:r>
            <a:r>
              <a:rPr lang="ru-RU" dirty="0"/>
              <a:t> одних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явищ</a:t>
            </a:r>
            <a:r>
              <a:rPr lang="ru-RU" dirty="0"/>
              <a:t> через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пересічними</a:t>
            </a:r>
            <a:r>
              <a:rPr lang="ru-RU" dirty="0"/>
              <a:t>  персонажами у байках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рослини</a:t>
            </a:r>
            <a:r>
              <a:rPr lang="ru-RU" dirty="0"/>
              <a:t> та </a:t>
            </a:r>
            <a:r>
              <a:rPr lang="ru-RU" dirty="0" err="1"/>
              <a:t>речі</a:t>
            </a:r>
            <a:r>
              <a:rPr lang="ru-RU" dirty="0"/>
              <a:t>, через </a:t>
            </a:r>
            <a:r>
              <a:rPr lang="ru-RU" dirty="0" err="1"/>
              <a:t>яких</a:t>
            </a:r>
            <a:r>
              <a:rPr lang="ru-RU" dirty="0"/>
              <a:t> байка,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показує</a:t>
            </a:r>
            <a:r>
              <a:rPr lang="ru-RU" dirty="0"/>
              <a:t> нам нас - людей. Але й </a:t>
            </a:r>
            <a:r>
              <a:rPr lang="ru-RU" dirty="0" err="1"/>
              <a:t>самі</a:t>
            </a:r>
            <a:r>
              <a:rPr lang="ru-RU" dirty="0"/>
              <a:t> люди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персонажами байки -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символами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рис.</a:t>
            </a:r>
          </a:p>
          <a:p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байку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без </a:t>
            </a:r>
            <a:r>
              <a:rPr lang="ru-RU" dirty="0" err="1"/>
              <a:t>комізму</a:t>
            </a:r>
            <a:r>
              <a:rPr lang="ru-RU" dirty="0"/>
              <a:t> та </a:t>
            </a:r>
            <a:r>
              <a:rPr lang="ru-RU" dirty="0" err="1"/>
              <a:t>сатири</a:t>
            </a:r>
            <a:r>
              <a:rPr lang="ru-RU" dirty="0"/>
              <a:t> 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невід'ємних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, як </a:t>
            </a:r>
            <a:r>
              <a:rPr lang="ru-RU" dirty="0" err="1"/>
              <a:t>іще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непривабливість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, як не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смішними</a:t>
            </a:r>
            <a:r>
              <a:rPr lang="ru-RU" dirty="0"/>
              <a:t> в очах </a:t>
            </a:r>
            <a:r>
              <a:rPr lang="ru-RU" dirty="0" err="1"/>
              <a:t>читача</a:t>
            </a:r>
            <a:r>
              <a:rPr lang="ru-RU" dirty="0"/>
              <a:t>? :)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027856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2776"/>
          </a:xfrm>
        </p:spPr>
        <p:txBody>
          <a:bodyPr/>
          <a:lstStyle/>
          <a:p>
            <a:pPr algn="ctr"/>
            <a:r>
              <a:rPr lang="uk-UA" dirty="0" smtClean="0"/>
              <a:t>Про байки</a:t>
            </a:r>
            <a:br>
              <a:rPr lang="uk-UA" dirty="0" smtClean="0"/>
            </a:br>
            <a:r>
              <a:rPr lang="uk-UA" dirty="0" smtClean="0"/>
              <a:t> П. </a:t>
            </a:r>
            <a:r>
              <a:rPr lang="uk-UA" dirty="0" err="1" smtClean="0"/>
              <a:t>Гулака-Артемовського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1340768"/>
            <a:ext cx="4464495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Популярнiсть</a:t>
            </a:r>
            <a:r>
              <a:rPr lang="ru-RU" dirty="0" smtClean="0"/>
              <a:t> </a:t>
            </a:r>
            <a:r>
              <a:rPr lang="ru-RU" dirty="0" err="1" smtClean="0"/>
              <a:t>байок</a:t>
            </a:r>
            <a:r>
              <a:rPr lang="ru-RU" dirty="0" smtClean="0"/>
              <a:t> П. </a:t>
            </a:r>
            <a:r>
              <a:rPr lang="ru-RU" dirty="0" err="1" smtClean="0"/>
              <a:t>Гулака-Артемовського</a:t>
            </a:r>
            <a:r>
              <a:rPr lang="ru-RU" dirty="0" smtClean="0"/>
              <a:t>. (Уже </a:t>
            </a:r>
            <a:r>
              <a:rPr lang="ru-RU" dirty="0" err="1" smtClean="0"/>
              <a:t>першi</a:t>
            </a:r>
            <a:r>
              <a:rPr lang="ru-RU" dirty="0" smtClean="0"/>
              <a:t> байки </a:t>
            </a:r>
            <a:r>
              <a:rPr lang="ru-RU" dirty="0" err="1" smtClean="0"/>
              <a:t>здобули</a:t>
            </a:r>
            <a:r>
              <a:rPr lang="ru-RU" dirty="0" smtClean="0"/>
              <a:t> </a:t>
            </a:r>
            <a:r>
              <a:rPr lang="ru-RU" dirty="0" err="1" smtClean="0"/>
              <a:t>авторовi</a:t>
            </a:r>
            <a:endParaRPr lang="ru-RU" dirty="0" smtClean="0"/>
          </a:p>
          <a:p>
            <a:r>
              <a:rPr lang="ru-RU" dirty="0" err="1" smtClean="0"/>
              <a:t>визнання</a:t>
            </a:r>
            <a:r>
              <a:rPr lang="ru-RU" dirty="0" smtClean="0"/>
              <a:t>. Особливо популярною стала байка “Пан та Собака”. </a:t>
            </a:r>
            <a:r>
              <a:rPr lang="ru-RU" dirty="0" err="1" smtClean="0"/>
              <a:t>Їï</a:t>
            </a:r>
            <a:r>
              <a:rPr lang="ru-RU" dirty="0" smtClean="0"/>
              <a:t> </a:t>
            </a:r>
            <a:r>
              <a:rPr lang="ru-RU" dirty="0" err="1" smtClean="0"/>
              <a:t>вивчали</a:t>
            </a:r>
            <a:endParaRPr lang="ru-RU" dirty="0" smtClean="0"/>
          </a:p>
          <a:p>
            <a:r>
              <a:rPr lang="ru-RU" dirty="0" err="1" smtClean="0"/>
              <a:t>напам’ять</a:t>
            </a:r>
            <a:r>
              <a:rPr lang="ru-RU" dirty="0" smtClean="0"/>
              <a:t>, </a:t>
            </a:r>
            <a:r>
              <a:rPr lang="ru-RU" dirty="0" err="1" smtClean="0"/>
              <a:t>цитували</a:t>
            </a:r>
            <a:r>
              <a:rPr lang="ru-RU" dirty="0" smtClean="0"/>
              <a:t>, нею </a:t>
            </a:r>
            <a:r>
              <a:rPr lang="ru-RU" dirty="0" err="1" smtClean="0"/>
              <a:t>захоплювалися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вона </a:t>
            </a:r>
            <a:r>
              <a:rPr lang="ru-RU" dirty="0" err="1" smtClean="0"/>
              <a:t>вiдповiдала</a:t>
            </a:r>
            <a:r>
              <a:rPr lang="ru-RU" dirty="0" smtClean="0"/>
              <a:t> </a:t>
            </a:r>
            <a:r>
              <a:rPr lang="ru-RU" dirty="0" err="1" smtClean="0"/>
              <a:t>антикрiпосницькому</a:t>
            </a:r>
            <a:endParaRPr lang="ru-RU" dirty="0" smtClean="0"/>
          </a:p>
          <a:p>
            <a:r>
              <a:rPr lang="ru-RU" dirty="0" err="1" smtClean="0"/>
              <a:t>духовi</a:t>
            </a:r>
            <a:r>
              <a:rPr lang="ru-RU" dirty="0" smtClean="0"/>
              <a:t> того часу. На </a:t>
            </a:r>
            <a:r>
              <a:rPr lang="ru-RU" dirty="0" err="1" smtClean="0"/>
              <a:t>появу</a:t>
            </a:r>
            <a:r>
              <a:rPr lang="ru-RU" dirty="0" smtClean="0"/>
              <a:t> байки </a:t>
            </a:r>
            <a:r>
              <a:rPr lang="ru-RU" dirty="0" err="1" smtClean="0"/>
              <a:t>росiйський</a:t>
            </a:r>
            <a:r>
              <a:rPr lang="ru-RU" dirty="0" smtClean="0"/>
              <a:t> критик М. Полевой </a:t>
            </a:r>
            <a:r>
              <a:rPr lang="ru-RU" dirty="0" err="1" smtClean="0"/>
              <a:t>вiдгукнувся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епiграмою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Пускай в Зоиле сердце поет,</a:t>
            </a:r>
          </a:p>
          <a:p>
            <a:pPr marL="0" indent="0">
              <a:buNone/>
            </a:pPr>
            <a:r>
              <a:rPr lang="ru-RU" dirty="0" smtClean="0"/>
              <a:t>Он Артемовскому вреда не принесет:</a:t>
            </a:r>
          </a:p>
          <a:p>
            <a:pPr marL="0" indent="0">
              <a:buNone/>
            </a:pPr>
            <a:r>
              <a:rPr lang="ru-RU" dirty="0" smtClean="0"/>
              <a:t>Рябко хвостом его прикроет</a:t>
            </a:r>
          </a:p>
          <a:p>
            <a:pPr marL="0" indent="0">
              <a:buNone/>
            </a:pPr>
            <a:r>
              <a:rPr lang="ru-RU" dirty="0" smtClean="0"/>
              <a:t>И в храм бессмертья унесет.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244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4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1"/>
            <a:ext cx="8352928" cy="1080120"/>
          </a:xfrm>
        </p:spPr>
        <p:txBody>
          <a:bodyPr/>
          <a:lstStyle/>
          <a:p>
            <a:pPr algn="ctr"/>
            <a:r>
              <a:rPr lang="uk-UA" dirty="0" smtClean="0"/>
              <a:t>Про байки Євгена Гребінки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196752"/>
            <a:ext cx="3888432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Байки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народно – </a:t>
            </a:r>
            <a:r>
              <a:rPr lang="ru-RU" dirty="0" err="1"/>
              <a:t>пісенними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. У них </a:t>
            </a:r>
            <a:r>
              <a:rPr lang="ru-RU" dirty="0" err="1"/>
              <a:t>змальовано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і горе народу, </a:t>
            </a:r>
            <a:r>
              <a:rPr lang="ru-RU" dirty="0" err="1"/>
              <a:t>засуджено</a:t>
            </a:r>
            <a:r>
              <a:rPr lang="ru-RU" dirty="0"/>
              <a:t> </a:t>
            </a:r>
            <a:r>
              <a:rPr lang="ru-RU" dirty="0" err="1" smtClean="0"/>
              <a:t>несправедливість.ї</a:t>
            </a:r>
            <a:endParaRPr lang="ru-RU" dirty="0" smtClean="0"/>
          </a:p>
          <a:p>
            <a:r>
              <a:rPr lang="ru-RU" dirty="0"/>
              <a:t>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Гребінка</a:t>
            </a:r>
            <a:r>
              <a:rPr lang="ru-RU" dirty="0"/>
              <a:t> як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патріот</a:t>
            </a:r>
            <a:r>
              <a:rPr lang="ru-RU" dirty="0"/>
              <a:t> не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обурення</a:t>
            </a:r>
            <a:r>
              <a:rPr lang="ru-RU" dirty="0"/>
              <a:t> </a:t>
            </a:r>
            <a:r>
              <a:rPr lang="ru-RU" dirty="0" err="1"/>
              <a:t>несправедливістю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трудового народу.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гнівне</a:t>
            </a:r>
            <a:r>
              <a:rPr lang="ru-RU" dirty="0"/>
              <a:t> </a:t>
            </a:r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крутійства</a:t>
            </a:r>
            <a:r>
              <a:rPr lang="ru-RU" dirty="0"/>
              <a:t> та </a:t>
            </a:r>
            <a:r>
              <a:rPr lang="ru-RU" dirty="0" err="1"/>
              <a:t>безсоромності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у </a:t>
            </a:r>
            <a:r>
              <a:rPr lang="ru-RU" dirty="0" err="1"/>
              <a:t>байці</a:t>
            </a:r>
            <a:r>
              <a:rPr lang="ru-RU" dirty="0"/>
              <a:t> «</a:t>
            </a:r>
            <a:r>
              <a:rPr lang="ru-RU" dirty="0" err="1"/>
              <a:t>Ведмежий</a:t>
            </a:r>
            <a:r>
              <a:rPr lang="ru-RU" dirty="0"/>
              <a:t> суд</a:t>
            </a:r>
            <a:r>
              <a:rPr lang="ru-RU" dirty="0" smtClean="0"/>
              <a:t>».</a:t>
            </a:r>
          </a:p>
          <a:p>
            <a:r>
              <a:rPr lang="ru-RU" dirty="0"/>
              <a:t>Твори </a:t>
            </a:r>
            <a:r>
              <a:rPr lang="ru-RU" dirty="0" err="1"/>
              <a:t>Євгена</a:t>
            </a:r>
            <a:r>
              <a:rPr lang="ru-RU" dirty="0"/>
              <a:t> </a:t>
            </a:r>
            <a:r>
              <a:rPr lang="ru-RU" dirty="0" err="1"/>
              <a:t>Гребінки</a:t>
            </a:r>
            <a:r>
              <a:rPr lang="ru-RU" dirty="0"/>
              <a:t>, </a:t>
            </a:r>
            <a:r>
              <a:rPr lang="ru-RU" dirty="0" err="1"/>
              <a:t>перейняті</a:t>
            </a:r>
            <a:r>
              <a:rPr lang="ru-RU" dirty="0"/>
              <a:t> </a:t>
            </a:r>
            <a:r>
              <a:rPr lang="ru-RU" dirty="0" err="1"/>
              <a:t>щирим</a:t>
            </a:r>
            <a:r>
              <a:rPr lang="ru-RU" dirty="0"/>
              <a:t> </a:t>
            </a:r>
            <a:r>
              <a:rPr lang="ru-RU" dirty="0" err="1"/>
              <a:t>співчуттям</a:t>
            </a:r>
            <a:r>
              <a:rPr lang="ru-RU" dirty="0"/>
              <a:t> до простого люду, справедливо </a:t>
            </a:r>
            <a:r>
              <a:rPr lang="ru-RU" dirty="0" err="1"/>
              <a:t>посіли</a:t>
            </a:r>
            <a:r>
              <a:rPr lang="ru-RU" dirty="0"/>
              <a:t> </a:t>
            </a:r>
            <a:r>
              <a:rPr lang="ru-RU" dirty="0" err="1"/>
              <a:t>визначне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скарбниці</a:t>
            </a:r>
            <a:r>
              <a:rPr lang="ru-RU" dirty="0"/>
              <a:t> </a:t>
            </a:r>
            <a:r>
              <a:rPr lang="ru-RU" dirty="0" err="1"/>
              <a:t>надбань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5" y="2060848"/>
            <a:ext cx="4387591" cy="32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8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48872" cy="1152128"/>
          </a:xfrm>
        </p:spPr>
        <p:txBody>
          <a:bodyPr/>
          <a:lstStyle/>
          <a:p>
            <a:pPr algn="ctr"/>
            <a:r>
              <a:rPr lang="uk-UA" dirty="0" smtClean="0"/>
              <a:t>Тематика байок </a:t>
            </a:r>
            <a:br>
              <a:rPr lang="uk-UA" dirty="0" smtClean="0"/>
            </a:br>
            <a:r>
              <a:rPr lang="uk-UA" dirty="0" smtClean="0"/>
              <a:t>П. Білецького-Носенка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12776"/>
            <a:ext cx="4464496" cy="5445223"/>
          </a:xfrm>
        </p:spPr>
        <p:txBody>
          <a:bodyPr>
            <a:normAutofit/>
          </a:bodyPr>
          <a:lstStyle/>
          <a:p>
            <a:r>
              <a:rPr lang="ru-RU" sz="1150" dirty="0"/>
              <a:t> </a:t>
            </a:r>
            <a:r>
              <a:rPr lang="ru-RU" sz="1400" dirty="0" err="1"/>
              <a:t>Основне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 </a:t>
            </a:r>
            <a:r>
              <a:rPr lang="ru-RU" sz="1400" dirty="0" err="1"/>
              <a:t>своїх</a:t>
            </a:r>
            <a:r>
              <a:rPr lang="ru-RU" sz="1400" dirty="0"/>
              <a:t> </a:t>
            </a:r>
            <a:r>
              <a:rPr lang="ru-RU" sz="1400" dirty="0" err="1"/>
              <a:t>байок</a:t>
            </a:r>
            <a:r>
              <a:rPr lang="ru-RU" sz="1400" dirty="0"/>
              <a:t> </a:t>
            </a:r>
            <a:r>
              <a:rPr lang="ru-RU" sz="1400" dirty="0" err="1"/>
              <a:t>Білецьки</a:t>
            </a:r>
            <a:r>
              <a:rPr lang="ru-RU" sz="1400" dirty="0"/>
              <a:t>-Носенко </a:t>
            </a:r>
            <a:r>
              <a:rPr lang="ru-RU" sz="1400" dirty="0" err="1"/>
              <a:t>вбачав</a:t>
            </a:r>
            <a:r>
              <a:rPr lang="ru-RU" sz="1400" dirty="0"/>
              <a:t> у тому, </a:t>
            </a:r>
            <a:r>
              <a:rPr lang="ru-RU" sz="1400" dirty="0" err="1"/>
              <a:t>що</a:t>
            </a:r>
            <a:r>
              <a:rPr lang="ru-RU" sz="1400" dirty="0"/>
              <a:t> вони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йти</a:t>
            </a:r>
            <a:r>
              <a:rPr lang="ru-RU" sz="1400" dirty="0"/>
              <a:t> у «великий </a:t>
            </a:r>
            <a:r>
              <a:rPr lang="ru-RU" sz="1400" dirty="0" err="1"/>
              <a:t>світ</a:t>
            </a:r>
            <a:r>
              <a:rPr lang="ru-RU" sz="1400" dirty="0"/>
              <a:t>, </a:t>
            </a:r>
            <a:r>
              <a:rPr lang="ru-RU" sz="1400" dirty="0" err="1"/>
              <a:t>жартуючи</a:t>
            </a:r>
            <a:r>
              <a:rPr lang="ru-RU" sz="1400" dirty="0"/>
              <a:t>, людей учить», «</a:t>
            </a:r>
            <a:r>
              <a:rPr lang="ru-RU" sz="1400" dirty="0" err="1"/>
              <a:t>простацький</a:t>
            </a:r>
            <a:r>
              <a:rPr lang="ru-RU" sz="1400" dirty="0"/>
              <a:t> </a:t>
            </a:r>
            <a:r>
              <a:rPr lang="ru-RU" sz="1400" dirty="0" err="1"/>
              <a:t>глузд</a:t>
            </a:r>
            <a:r>
              <a:rPr lang="ru-RU" sz="1400" dirty="0"/>
              <a:t> к добру </a:t>
            </a:r>
            <a:r>
              <a:rPr lang="ru-RU" sz="1400" dirty="0" err="1"/>
              <a:t>хоч</a:t>
            </a:r>
            <a:r>
              <a:rPr lang="ru-RU" sz="1400" dirty="0"/>
              <a:t> </a:t>
            </a:r>
            <a:r>
              <a:rPr lang="ru-RU" sz="1400" dirty="0" err="1"/>
              <a:t>трохи</a:t>
            </a:r>
            <a:r>
              <a:rPr lang="ru-RU" sz="1400" dirty="0"/>
              <a:t> </a:t>
            </a:r>
            <a:r>
              <a:rPr lang="ru-RU" sz="1400" dirty="0" err="1"/>
              <a:t>взворушить</a:t>
            </a:r>
            <a:r>
              <a:rPr lang="ru-RU" sz="1400" dirty="0"/>
              <a:t>». </a:t>
            </a:r>
            <a:r>
              <a:rPr lang="ru-RU" sz="1400" dirty="0" err="1"/>
              <a:t>Звідси</a:t>
            </a:r>
            <a:r>
              <a:rPr lang="ru-RU" sz="1400" dirty="0"/>
              <a:t> </a:t>
            </a:r>
            <a:r>
              <a:rPr lang="ru-RU" sz="1400" dirty="0" err="1"/>
              <a:t>переважна</a:t>
            </a:r>
            <a:r>
              <a:rPr lang="ru-RU" sz="1400" dirty="0"/>
              <a:t> </a:t>
            </a:r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байок</a:t>
            </a:r>
            <a:r>
              <a:rPr lang="ru-RU" sz="1400" dirty="0"/>
              <a:t> </a:t>
            </a:r>
            <a:r>
              <a:rPr lang="ru-RU" sz="1400" dirty="0" err="1"/>
              <a:t>алегорично-повчального</a:t>
            </a:r>
            <a:r>
              <a:rPr lang="ru-RU" sz="1400" dirty="0"/>
              <a:t>, дидактичного плану. В них поет </a:t>
            </a:r>
            <a:r>
              <a:rPr lang="ru-RU" sz="1400" dirty="0" err="1"/>
              <a:t>висміює</a:t>
            </a:r>
            <a:r>
              <a:rPr lang="ru-RU" sz="1400" dirty="0"/>
              <a:t> </a:t>
            </a:r>
            <a:r>
              <a:rPr lang="ru-RU" sz="1400" dirty="0" err="1"/>
              <a:t>загальнолюдські</a:t>
            </a:r>
            <a:r>
              <a:rPr lang="ru-RU" sz="1400" dirty="0"/>
              <a:t> вади — </a:t>
            </a:r>
            <a:r>
              <a:rPr lang="ru-RU" sz="1400" dirty="0" err="1"/>
              <a:t>лестощі</a:t>
            </a:r>
            <a:r>
              <a:rPr lang="ru-RU" sz="1400" dirty="0"/>
              <a:t>, </a:t>
            </a:r>
            <a:r>
              <a:rPr lang="ru-RU" sz="1400" dirty="0" err="1"/>
              <a:t>скупість</a:t>
            </a:r>
            <a:r>
              <a:rPr lang="ru-RU" sz="1400" dirty="0"/>
              <a:t>, зазнайство, </a:t>
            </a:r>
            <a:r>
              <a:rPr lang="ru-RU" sz="1400" dirty="0" err="1"/>
              <a:t>хвастощі</a:t>
            </a:r>
            <a:r>
              <a:rPr lang="ru-RU" sz="1400" dirty="0"/>
              <a:t>, </a:t>
            </a:r>
            <a:r>
              <a:rPr lang="ru-RU" sz="1400" dirty="0" err="1"/>
              <a:t>пияцтво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 У </a:t>
            </a:r>
            <a:r>
              <a:rPr lang="ru-RU" sz="1400" dirty="0" err="1"/>
              <a:t>окремих</a:t>
            </a:r>
            <a:r>
              <a:rPr lang="ru-RU" sz="1400" dirty="0"/>
              <a:t> </a:t>
            </a:r>
            <a:r>
              <a:rPr lang="ru-RU" sz="1400" dirty="0" err="1"/>
              <a:t>творах</a:t>
            </a:r>
            <a:r>
              <a:rPr lang="ru-RU" sz="1400" dirty="0"/>
              <a:t> («</a:t>
            </a:r>
            <a:r>
              <a:rPr lang="ru-RU" sz="1400" dirty="0" err="1"/>
              <a:t>Білка</a:t>
            </a:r>
            <a:r>
              <a:rPr lang="ru-RU" sz="1400" dirty="0"/>
              <a:t> да </a:t>
            </a:r>
            <a:r>
              <a:rPr lang="ru-RU" sz="1400" dirty="0" err="1"/>
              <a:t>Кроти</a:t>
            </a:r>
            <a:r>
              <a:rPr lang="ru-RU" sz="1400" dirty="0"/>
              <a:t>») поет </a:t>
            </a:r>
            <a:r>
              <a:rPr lang="ru-RU" sz="1400" dirty="0" err="1"/>
              <a:t>висловлює</a:t>
            </a:r>
            <a:r>
              <a:rPr lang="ru-RU" sz="1400" dirty="0"/>
              <a:t> </a:t>
            </a:r>
            <a:r>
              <a:rPr lang="ru-RU" sz="1400" dirty="0" err="1"/>
              <a:t>співчутливе</a:t>
            </a:r>
            <a:r>
              <a:rPr lang="ru-RU" sz="1400" dirty="0"/>
              <a:t> </a:t>
            </a:r>
            <a:r>
              <a:rPr lang="ru-RU" sz="1400" dirty="0" err="1"/>
              <a:t>ставлення</a:t>
            </a:r>
            <a:r>
              <a:rPr lang="ru-RU" sz="1400" dirty="0"/>
              <a:t> до </a:t>
            </a:r>
            <a:r>
              <a:rPr lang="ru-RU" sz="1400" dirty="0" err="1"/>
              <a:t>сільської</a:t>
            </a:r>
            <a:r>
              <a:rPr lang="ru-RU" sz="1400" dirty="0"/>
              <a:t> </a:t>
            </a:r>
            <a:r>
              <a:rPr lang="ru-RU" sz="1400" dirty="0" err="1"/>
              <a:t>бідноти</a:t>
            </a:r>
            <a:r>
              <a:rPr lang="ru-RU" sz="1400" dirty="0"/>
              <a:t>, </a:t>
            </a:r>
            <a:r>
              <a:rPr lang="ru-RU" sz="1400" dirty="0" err="1"/>
              <a:t>оспівує</a:t>
            </a:r>
            <a:r>
              <a:rPr lang="ru-RU" sz="1400" dirty="0"/>
              <a:t> </a:t>
            </a:r>
            <a:r>
              <a:rPr lang="ru-RU" sz="1400" dirty="0" err="1"/>
              <a:t>наполегливу</a:t>
            </a:r>
            <a:r>
              <a:rPr lang="ru-RU" sz="1400" dirty="0"/>
              <a:t> </a:t>
            </a:r>
            <a:r>
              <a:rPr lang="ru-RU" sz="1400" dirty="0" err="1"/>
              <a:t>працю</a:t>
            </a:r>
            <a:r>
              <a:rPr lang="ru-RU" sz="1400" dirty="0"/>
              <a:t> як </a:t>
            </a:r>
            <a:r>
              <a:rPr lang="ru-RU" sz="1400" dirty="0" err="1"/>
              <a:t>єдиний</a:t>
            </a:r>
            <a:r>
              <a:rPr lang="ru-RU" sz="1400" dirty="0"/>
              <a:t>, на </a:t>
            </a:r>
            <a:r>
              <a:rPr lang="ru-RU" sz="1400" dirty="0" err="1"/>
              <a:t>його</a:t>
            </a:r>
            <a:r>
              <a:rPr lang="ru-RU" sz="1400" dirty="0"/>
              <a:t> думку, шлях до добра. </a:t>
            </a:r>
            <a:r>
              <a:rPr lang="ru-RU" sz="1400" dirty="0" err="1"/>
              <a:t>Водночас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виступає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паразитизму дворянства, несправедливого суду </a:t>
            </a:r>
            <a:r>
              <a:rPr lang="ru-RU" sz="1400" dirty="0" err="1"/>
              <a:t>тощо</a:t>
            </a:r>
            <a:r>
              <a:rPr lang="ru-RU" sz="1400" dirty="0"/>
              <a:t> («Гуси»). </a:t>
            </a:r>
            <a:r>
              <a:rPr lang="ru-RU" sz="1400" dirty="0" err="1"/>
              <a:t>Цікаві</a:t>
            </a:r>
            <a:r>
              <a:rPr lang="ru-RU" sz="1400" dirty="0"/>
              <a:t> і </a:t>
            </a:r>
            <a:r>
              <a:rPr lang="ru-RU" sz="1400" dirty="0" err="1"/>
              <a:t>його</a:t>
            </a:r>
            <a:r>
              <a:rPr lang="ru-RU" sz="1400" dirty="0"/>
              <a:t> байки </a:t>
            </a:r>
            <a:r>
              <a:rPr lang="ru-RU" sz="1400" dirty="0" err="1"/>
              <a:t>історичного</a:t>
            </a:r>
            <a:r>
              <a:rPr lang="ru-RU" sz="1400" dirty="0"/>
              <a:t> </a:t>
            </a:r>
            <a:r>
              <a:rPr lang="ru-RU" sz="1400" dirty="0" err="1" smtClean="0"/>
              <a:t>змісту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Часом </a:t>
            </a:r>
            <a:r>
              <a:rPr lang="ru-RU" sz="1400" dirty="0" err="1"/>
              <a:t>Білецький-Носєнко</a:t>
            </a:r>
            <a:r>
              <a:rPr lang="ru-RU" sz="1400" dirty="0"/>
              <a:t> </a:t>
            </a:r>
            <a:r>
              <a:rPr lang="ru-RU" sz="1400" dirty="0" err="1"/>
              <a:t>зачіпає</a:t>
            </a:r>
            <a:r>
              <a:rPr lang="ru-RU" sz="1400" dirty="0"/>
              <a:t> </a:t>
            </a:r>
            <a:r>
              <a:rPr lang="ru-RU" sz="1400" dirty="0" err="1"/>
              <a:t>явища</a:t>
            </a:r>
            <a:r>
              <a:rPr lang="ru-RU" sz="1400" dirty="0"/>
              <a:t> </a:t>
            </a:r>
            <a:r>
              <a:rPr lang="ru-RU" sz="1400" dirty="0" err="1"/>
              <a:t>суспільного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32650" cy="30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8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Байкарська творчість </a:t>
            </a:r>
            <a:br>
              <a:rPr lang="uk-UA" dirty="0" smtClean="0"/>
            </a:br>
            <a:r>
              <a:rPr lang="uk-UA" dirty="0" smtClean="0"/>
              <a:t>Л. Боровиковського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00808"/>
            <a:ext cx="4392488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Характерною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Боровиковського</a:t>
            </a:r>
            <a:r>
              <a:rPr lang="ru-RU" dirty="0"/>
              <a:t> є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просвітницьких</a:t>
            </a:r>
            <a:r>
              <a:rPr lang="ru-RU" dirty="0"/>
              <a:t> і </a:t>
            </a:r>
            <a:r>
              <a:rPr lang="ru-RU" dirty="0" err="1"/>
              <a:t>романтичних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просвітницького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 і романтичного стилю. Так,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(«</a:t>
            </a:r>
            <a:r>
              <a:rPr lang="ru-RU" dirty="0" err="1"/>
              <a:t>Дін</a:t>
            </a:r>
            <a:r>
              <a:rPr lang="ru-RU" dirty="0"/>
              <a:t>», «Бандурист») проявилась </a:t>
            </a:r>
            <a:r>
              <a:rPr lang="ru-RU" dirty="0" err="1"/>
              <a:t>насамперед</a:t>
            </a:r>
            <a:r>
              <a:rPr lang="ru-RU" dirty="0"/>
              <a:t> характерна для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письменників-просвітників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«общей отчизны», </a:t>
            </a:r>
            <a:r>
              <a:rPr lang="ru-RU" dirty="0" err="1"/>
              <a:t>уславлення</a:t>
            </a:r>
            <a:r>
              <a:rPr lang="ru-RU" dirty="0"/>
              <a:t> доброго царя («</a:t>
            </a:r>
            <a:r>
              <a:rPr lang="ru-RU" dirty="0" err="1"/>
              <a:t>освіченого</a:t>
            </a:r>
            <a:r>
              <a:rPr lang="ru-RU" dirty="0"/>
              <a:t> монарха</a:t>
            </a:r>
            <a:r>
              <a:rPr lang="ru-RU" dirty="0" smtClean="0"/>
              <a:t>»).</a:t>
            </a:r>
          </a:p>
          <a:p>
            <a:r>
              <a:rPr lang="ru-RU" dirty="0" err="1"/>
              <a:t>Чільне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фольклорно-</a:t>
            </a:r>
            <a:r>
              <a:rPr lang="ru-RU" dirty="0" err="1"/>
              <a:t>побутовій</a:t>
            </a:r>
            <a:r>
              <a:rPr lang="ru-RU" dirty="0"/>
              <a:t> </a:t>
            </a:r>
            <a:r>
              <a:rPr lang="ru-RU" dirty="0" err="1"/>
              <a:t>баладі</a:t>
            </a:r>
            <a:r>
              <a:rPr lang="ru-RU" dirty="0"/>
              <a:t> («</a:t>
            </a:r>
            <a:r>
              <a:rPr lang="ru-RU" dirty="0" err="1"/>
              <a:t>Молодиця</a:t>
            </a:r>
            <a:r>
              <a:rPr lang="ru-RU" dirty="0"/>
              <a:t>», «</a:t>
            </a:r>
            <a:r>
              <a:rPr lang="ru-RU" dirty="0" err="1"/>
              <a:t>Убійство</a:t>
            </a:r>
            <a:r>
              <a:rPr lang="ru-RU" dirty="0"/>
              <a:t>», «</a:t>
            </a:r>
            <a:r>
              <a:rPr lang="ru-RU" dirty="0" err="1"/>
              <a:t>Рибалка</a:t>
            </a:r>
            <a:r>
              <a:rPr lang="ru-RU" dirty="0"/>
              <a:t>», «</a:t>
            </a:r>
            <a:r>
              <a:rPr lang="ru-RU" dirty="0" err="1"/>
              <a:t>Розставання</a:t>
            </a:r>
            <a:r>
              <a:rPr lang="ru-RU" dirty="0"/>
              <a:t>», «</a:t>
            </a:r>
            <a:r>
              <a:rPr lang="ru-RU" dirty="0" err="1"/>
              <a:t>Чорноморець</a:t>
            </a:r>
            <a:r>
              <a:rPr lang="ru-RU" dirty="0"/>
              <a:t>», «</a:t>
            </a:r>
            <a:r>
              <a:rPr lang="ru-RU" dirty="0" err="1"/>
              <a:t>Вивідка</a:t>
            </a:r>
            <a:r>
              <a:rPr lang="ru-RU" dirty="0"/>
              <a:t>»), </a:t>
            </a:r>
            <a:r>
              <a:rPr lang="ru-RU" dirty="0" err="1"/>
              <a:t>нерідко</a:t>
            </a:r>
            <a:r>
              <a:rPr lang="ru-RU" dirty="0"/>
              <a:t> з </a:t>
            </a:r>
            <a:r>
              <a:rPr lang="ru-RU" dirty="0" err="1"/>
              <a:t>казково-фантастичним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(«Маруся», «</a:t>
            </a:r>
            <a:r>
              <a:rPr lang="ru-RU" dirty="0" err="1"/>
              <a:t>Чарівниця</a:t>
            </a:r>
            <a:r>
              <a:rPr lang="ru-RU" dirty="0"/>
              <a:t>», «</a:t>
            </a:r>
            <a:r>
              <a:rPr lang="ru-RU" dirty="0" err="1"/>
              <a:t>Заманка</a:t>
            </a:r>
            <a:r>
              <a:rPr lang="ru-RU" dirty="0"/>
              <a:t>», «Гайдамаки</a:t>
            </a:r>
            <a:r>
              <a:rPr lang="ru-RU" dirty="0" smtClean="0"/>
              <a:t>»).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788"/>
            <a:ext cx="4455739" cy="302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101</TotalTime>
  <Words>549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Winter</vt:lpstr>
      <vt:lpstr>Байка. Основні думки байок</vt:lpstr>
      <vt:lpstr>Байка</vt:lpstr>
      <vt:lpstr>Про байки  П. Гулака-Артемовського</vt:lpstr>
      <vt:lpstr>Про байки Євгена Гребінки</vt:lpstr>
      <vt:lpstr>Тематика байок  П. Білецького-Носенка</vt:lpstr>
      <vt:lpstr>Байкарська творчість  Л. Боровиковського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Байка. Основні думки байок</dc:title>
  <dc:creator>Пользователь</dc:creator>
  <cp:lastModifiedBy>Пользователь</cp:lastModifiedBy>
  <cp:revision>7</cp:revision>
  <cp:lastPrinted>2013-12-23T18:59:17Z</cp:lastPrinted>
  <dcterms:created xsi:type="dcterms:W3CDTF">2013-12-23T17:06:33Z</dcterms:created>
  <dcterms:modified xsi:type="dcterms:W3CDTF">2013-12-23T19:00:11Z</dcterms:modified>
</cp:coreProperties>
</file>