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903" r:id="rId2"/>
  </p:sldMasterIdLst>
  <p:notesMasterIdLst>
    <p:notesMasterId r:id="rId14"/>
  </p:notesMasterIdLst>
  <p:sldIdLst>
    <p:sldId id="325" r:id="rId3"/>
    <p:sldId id="258" r:id="rId4"/>
    <p:sldId id="312" r:id="rId5"/>
    <p:sldId id="311" r:id="rId6"/>
    <p:sldId id="313" r:id="rId7"/>
    <p:sldId id="314" r:id="rId8"/>
    <p:sldId id="259" r:id="rId9"/>
    <p:sldId id="316" r:id="rId10"/>
    <p:sldId id="309" r:id="rId11"/>
    <p:sldId id="326" r:id="rId12"/>
    <p:sldId id="324" r:id="rId13"/>
  </p:sldIdLst>
  <p:sldSz cx="10801350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Verdana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99FF"/>
    <a:srgbClr val="0C7416"/>
    <a:srgbClr val="314E4F"/>
    <a:srgbClr val="FF0000"/>
    <a:srgbClr val="CC9900"/>
    <a:srgbClr val="333399"/>
    <a:srgbClr val="314F36"/>
    <a:srgbClr val="3F3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6" autoAdjust="0"/>
    <p:restoredTop sz="94612" autoAdjust="0"/>
  </p:normalViewPr>
  <p:slideViewPr>
    <p:cSldViewPr>
      <p:cViewPr>
        <p:scale>
          <a:sx n="75" d="100"/>
          <a:sy n="75" d="100"/>
        </p:scale>
        <p:origin x="-1614" y="-588"/>
      </p:cViewPr>
      <p:guideLst>
        <p:guide orient="horz" pos="2160"/>
        <p:guide pos="308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6775" y="1092200"/>
            <a:ext cx="5613400" cy="3930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36650" y="5408613"/>
            <a:ext cx="5076825" cy="4364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802B5-C8AD-4DE3-B8F3-C2CCD0ED0C51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27D98-F46D-4837-899D-F95EB4C8472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A5FA7-6680-4D4D-BC1B-3BE8F29780DF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F4FA-F484-4909-A1B2-DBF19FBD7E9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97738" y="301625"/>
            <a:ext cx="2263775" cy="64436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2100" cy="64436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8DDD8-7A02-4185-9C27-35B8090DCFAA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C6275-7E57-4D8D-8B96-6ADE281B888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30079" y="1511935"/>
            <a:ext cx="9274759" cy="2015913"/>
          </a:xfrm>
          <a:ln>
            <a:noFill/>
          </a:ln>
        </p:spPr>
        <p:txBody>
          <a:bodyPr vert="horz" tIns="0" rIns="2098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30079" y="3558863"/>
            <a:ext cx="9278360" cy="1931917"/>
          </a:xfrm>
        </p:spPr>
        <p:txBody>
          <a:bodyPr lIns="0" rIns="20984"/>
          <a:lstStyle>
            <a:lvl1pPr marL="0" marR="52459" indent="0" algn="r">
              <a:buNone/>
              <a:defRPr>
                <a:solidFill>
                  <a:schemeClr val="tx1"/>
                </a:solidFill>
              </a:defRPr>
            </a:lvl1pPr>
            <a:lvl2pPr marL="524591" indent="0" algn="ctr">
              <a:buNone/>
            </a:lvl2pPr>
            <a:lvl3pPr marL="1049183" indent="0" algn="ctr">
              <a:buNone/>
            </a:lvl3pPr>
            <a:lvl4pPr marL="1573774" indent="0" algn="ctr">
              <a:buNone/>
            </a:lvl4pPr>
            <a:lvl5pPr marL="2098365" indent="0" algn="ctr">
              <a:buNone/>
            </a:lvl5pPr>
            <a:lvl6pPr marL="2622956" indent="0" algn="ctr">
              <a:buNone/>
            </a:lvl6pPr>
            <a:lvl7pPr marL="3147548" indent="0" algn="ctr">
              <a:buNone/>
            </a:lvl7pPr>
            <a:lvl8pPr marL="3672139" indent="0" algn="ctr">
              <a:buNone/>
            </a:lvl8pPr>
            <a:lvl9pPr marL="419673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478" y="1451458"/>
            <a:ext cx="9181148" cy="15018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6478" y="2981391"/>
            <a:ext cx="9181148" cy="1664178"/>
          </a:xfrm>
        </p:spPr>
        <p:txBody>
          <a:bodyPr lIns="52459" rIns="52459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776127"/>
            <a:ext cx="9721215" cy="125994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0068" y="2116538"/>
            <a:ext cx="4770596" cy="488859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90686" y="2116538"/>
            <a:ext cx="4770596" cy="4888590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776127"/>
            <a:ext cx="9721215" cy="1259946"/>
          </a:xfrm>
        </p:spPr>
        <p:txBody>
          <a:bodyPr tIns="52459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2045068"/>
            <a:ext cx="4772472" cy="726813"/>
          </a:xfrm>
        </p:spPr>
        <p:txBody>
          <a:bodyPr lIns="52459" tIns="0" rIns="52459" bIns="0" anchor="ctr">
            <a:noAutofit/>
          </a:bodyPr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86936" y="2050038"/>
            <a:ext cx="4774347" cy="721843"/>
          </a:xfrm>
        </p:spPr>
        <p:txBody>
          <a:bodyPr lIns="52459" tIns="0" rIns="52459" bIns="0" anchor="ctr"/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40068" y="2771881"/>
            <a:ext cx="4772472" cy="4239194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86936" y="2771881"/>
            <a:ext cx="4774347" cy="4239194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776127"/>
            <a:ext cx="9811226" cy="1259946"/>
          </a:xfrm>
        </p:spPr>
        <p:txBody>
          <a:bodyPr vert="horz" tIns="524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01" y="566978"/>
            <a:ext cx="3240405" cy="128094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0101" y="1847921"/>
            <a:ext cx="3240405" cy="5039783"/>
          </a:xfrm>
        </p:spPr>
        <p:txBody>
          <a:bodyPr lIns="20984" rIns="20984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223028" y="1847921"/>
            <a:ext cx="6038255" cy="5039783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D264A-EA06-4D56-99C4-F63FE0FB121D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1AEB-6342-4931-892F-B6EF2B66631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739546" y="1221450"/>
            <a:ext cx="6210776" cy="453580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918" tIns="52459" rIns="104918" bIns="5245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9454883" y="5908153"/>
            <a:ext cx="183623" cy="17135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918" tIns="52459" rIns="104918" bIns="5245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297420"/>
            <a:ext cx="2613927" cy="1744547"/>
          </a:xfrm>
        </p:spPr>
        <p:txBody>
          <a:bodyPr vert="horz" lIns="52459" tIns="52459" rIns="52459" bIns="52459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20090" y="3118211"/>
            <a:ext cx="2610326" cy="2402297"/>
          </a:xfrm>
        </p:spPr>
        <p:txBody>
          <a:bodyPr lIns="73443" rIns="52459" bIns="52459" anchor="t"/>
          <a:lstStyle>
            <a:lvl1pPr marL="0" indent="0" algn="l">
              <a:spcBef>
                <a:spcPts val="287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541193" y="7006699"/>
            <a:ext cx="720090" cy="402483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117593" y="1322245"/>
            <a:ext cx="5454682" cy="43342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7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1252" y="6411724"/>
            <a:ext cx="10823853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918" tIns="52459" rIns="104918" bIns="5245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175647" y="6856206"/>
            <a:ext cx="5625703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918" tIns="52459" rIns="104918" bIns="5245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0979" y="1007958"/>
            <a:ext cx="2430304" cy="574500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7" y="1007958"/>
            <a:ext cx="7110889" cy="574500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13D5-3847-427E-83F8-4EED83F24F04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1FAC-A5ED-4C95-8B7F-2346F56F8FC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976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2938" cy="4976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8895F-2A8A-434C-A94D-624CE59C2FF5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7C322-57A2-4E3E-A021-EEEF2EBF114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4907-B729-4C2C-9271-4E47D2840FB9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48188-ADB0-4BB2-9984-3043CEB2F3F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9E9FD-E15A-438C-B390-FAD74FA5AB6D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74A46-801F-4F0D-903C-603A63E1294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730F-F91B-4DA7-9F36-EBB57275994D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F062A-E65F-45C0-980B-3A1D95F34F3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E8396-B1ED-4832-88B3-B3A11A02C285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AE983-BB46-448D-8969-A410F77092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28992-0FAE-4477-8E13-096F8BAABC99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F60F5-F587-480A-BFC4-49B3B0AAB3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301625"/>
            <a:ext cx="9705975" cy="1249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68475"/>
            <a:ext cx="9705975" cy="4976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39750" y="6886575"/>
            <a:ext cx="25019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60F8F24-69D1-4ED9-8F51-F08370B2A634}" type="datetime1">
              <a:rPr lang="ru-RU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694113" y="6886575"/>
            <a:ext cx="3411537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745413" y="6886575"/>
            <a:ext cx="25019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CA8012A-EECE-4173-A598-100BE1E2E05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ransition/>
  <p:hf hdr="0" ftr="0" dt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075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1252" y="-7875"/>
            <a:ext cx="10823853" cy="11479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918" tIns="52459" rIns="104918" bIns="5245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175647" y="-7875"/>
            <a:ext cx="5625703" cy="70347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918" tIns="52459" rIns="104918" bIns="52459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40068" y="776127"/>
            <a:ext cx="9721215" cy="1259946"/>
          </a:xfrm>
          <a:prstGeom prst="rect">
            <a:avLst/>
          </a:prstGeom>
        </p:spPr>
        <p:txBody>
          <a:bodyPr vert="horz" lIns="0" tIns="52459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40068" y="2133508"/>
            <a:ext cx="9721215" cy="4838192"/>
          </a:xfrm>
          <a:prstGeom prst="rect">
            <a:avLst/>
          </a:prstGeom>
        </p:spPr>
        <p:txBody>
          <a:bodyPr vert="horz" lIns="104918" tIns="52459" rIns="104918" bIns="52459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40068" y="7006699"/>
            <a:ext cx="2520315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60F8F24-69D1-4ED9-8F51-F08370B2A634}" type="datetime1">
              <a:rPr lang="ru-RU" smtClean="0"/>
              <a:pPr>
                <a:defRPr/>
              </a:pPr>
              <a:t>16.02.2015</a:t>
            </a:fld>
            <a:endParaRPr lang="de-DE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50394" y="7006699"/>
            <a:ext cx="3960495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361170" y="7006699"/>
            <a:ext cx="900113" cy="4024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CA8012A-EECE-4173-A598-100BE1E2E053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grpSp>
        <p:nvGrpSpPr>
          <p:cNvPr id="2" name="Группа 1"/>
          <p:cNvGrpSpPr/>
          <p:nvPr/>
        </p:nvGrpSpPr>
        <p:grpSpPr>
          <a:xfrm>
            <a:off x="-22464" y="223117"/>
            <a:ext cx="10844522" cy="715649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4755" indent="-314755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4428" indent="-283279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183" indent="-283279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937" indent="-241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78692" indent="-241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93447" indent="-241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03283" indent="-20983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8038" indent="-209837" algn="l" rtl="0" eaLnBrk="1" latinLnBrk="0" hangingPunct="1">
        <a:spcBef>
          <a:spcPct val="20000"/>
        </a:spcBef>
        <a:buClr>
          <a:schemeClr val="tx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832793" indent="-209837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45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91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737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983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229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475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721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8187" y="971525"/>
            <a:ext cx="8968659" cy="3600400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Життя та творчість </a:t>
            </a:r>
            <a:r>
              <a:rPr lang="uk-UA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Дмитра</a:t>
            </a: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 Павличка.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395461"/>
            <a:ext cx="9721215" cy="720080"/>
          </a:xfrm>
        </p:spPr>
        <p:txBody>
          <a:bodyPr>
            <a:normAutofit fontScale="90000"/>
          </a:bodyPr>
          <a:lstStyle/>
          <a:p>
            <a:r>
              <a:rPr lang="uk-UA" sz="6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України в творчості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1328186235_kone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21061" y="1187549"/>
            <a:ext cx="5280289" cy="5472608"/>
          </a:xfrm>
        </p:spPr>
      </p:pic>
      <p:sp>
        <p:nvSpPr>
          <p:cNvPr id="6" name="Прямоугольник 5"/>
          <p:cNvSpPr/>
          <p:nvPr/>
        </p:nvSpPr>
        <p:spPr>
          <a:xfrm>
            <a:off x="288107" y="1259557"/>
            <a:ext cx="5184576" cy="5245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Вітчизни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посідає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Павличка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поетовому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серці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Втративши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матір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хвилини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відчував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сиротою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вела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мене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!"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діла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думки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надихнула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снагою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вічно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молодою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жагою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правди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доброти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Павличка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Батьківщині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безмірну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всенародиця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безсмертного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лоно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кохання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лебедине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".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набирається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поет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водах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Дніпра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умиває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темряві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дух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згас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зірниця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світить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непроглядну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загинути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імлі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благословляє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любов'ю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снагою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96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36579" y="0"/>
            <a:ext cx="3312368" cy="1043534"/>
          </a:xfrm>
          <a:noFill/>
          <a:ln>
            <a:solidFill>
              <a:srgbClr val="00CCFF"/>
            </a:solidFill>
          </a:ln>
        </p:spPr>
        <p:txBody>
          <a:bodyPr>
            <a:normAutofit fontScale="90000"/>
          </a:bodyPr>
          <a:lstStyle/>
          <a:p>
            <a:pPr algn="l" eaLnBrk="1"/>
            <a:r>
              <a:rPr lang="uk-UA" sz="4000" b="1" dirty="0" smtClean="0">
                <a:solidFill>
                  <a:srgbClr val="0000FF"/>
                </a:solidFill>
                <a:latin typeface="Georgia" pitchFamily="18" charset="0"/>
              </a:rPr>
              <a:t>            </a:t>
            </a:r>
            <a:r>
              <a:rPr lang="uk-UA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Біографія</a:t>
            </a:r>
            <a:endParaRPr lang="ru-RU" sz="4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88707" y="1331565"/>
            <a:ext cx="5112643" cy="5688632"/>
          </a:xfrm>
        </p:spPr>
        <p:txBody>
          <a:bodyPr>
            <a:normAutofit lnSpcReduction="10000"/>
          </a:bodyPr>
          <a:lstStyle/>
          <a:p>
            <a:pPr algn="ctr" eaLnBrk="1">
              <a:lnSpc>
                <a:spcPct val="75000"/>
              </a:lnSpc>
              <a:buFont typeface="Times New Roman" pitchFamily="18" charset="0"/>
              <a:buNone/>
            </a:pPr>
            <a:r>
              <a:rPr lang="ru-RU" sz="2300" b="0" dirty="0" smtClean="0">
                <a:solidFill>
                  <a:srgbClr val="800000"/>
                </a:solidFill>
                <a:latin typeface="Monotype Corsiva" pitchFamily="66" charset="0"/>
              </a:rPr>
              <a:t>   </a:t>
            </a:r>
            <a:r>
              <a:rPr lang="ru-RU" sz="2300" b="0" dirty="0" smtClean="0">
                <a:solidFill>
                  <a:srgbClr val="800000"/>
                </a:solidFill>
                <a:latin typeface="Arial" charset="0"/>
              </a:rPr>
              <a:t>	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Дмитро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Васильович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с.Стопчатові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Івано-Франківщині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багатодітній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smtClean="0">
                <a:latin typeface="Times New Roman" pitchFamily="18" charset="0"/>
                <a:cs typeface="Times New Roman" pitchFamily="18" charset="0"/>
              </a:rPr>
              <a:t>,де тверда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земля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Дмитрові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ліжко,шорсткий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киптар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пелюшки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Початкову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здобув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польській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школ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і в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с.Яблунів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,продовжив навчання в Коломийській гімназії,далі у радянській десятирічці.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0" y="7202488"/>
            <a:ext cx="4176712" cy="357187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>
                <a:solidFill>
                  <a:srgbClr val="9933FF"/>
                </a:solidFill>
                <a:latin typeface="Vivaldi" pitchFamily="66" charset="0"/>
              </a:rPr>
              <a:t>          Коломийська гімназія</a:t>
            </a:r>
            <a:endParaRPr lang="ru-RU" b="1" i="1">
              <a:solidFill>
                <a:srgbClr val="9933FF"/>
              </a:solidFill>
              <a:latin typeface="Vivaldi" pitchFamily="66" charset="0"/>
            </a:endParaRPr>
          </a:p>
        </p:txBody>
      </p:sp>
      <p:pic>
        <p:nvPicPr>
          <p:cNvPr id="31749" name="Picture 8" descr="4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1487" y="0"/>
            <a:ext cx="1439863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9" descr="62095984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07829"/>
            <a:ext cx="4008309" cy="342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Дмитрий Павлычк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4251" y="0"/>
            <a:ext cx="2880320" cy="407531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1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3850"/>
            <a:ext cx="7799388" cy="792163"/>
          </a:xfrm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Біографія</a:t>
            </a:r>
            <a:endParaRPr lang="ru-RU" b="1" i="1" dirty="0" smtClean="0">
              <a:solidFill>
                <a:schemeClr val="tx1"/>
              </a:solidFill>
            </a:endParaRPr>
          </a:p>
        </p:txBody>
      </p:sp>
      <p:sp>
        <p:nvSpPr>
          <p:cNvPr id="7172" name="Rectangle 1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544691" y="1258888"/>
            <a:ext cx="5256659" cy="5829300"/>
          </a:xfrm>
        </p:spPr>
        <p:txBody>
          <a:bodyPr>
            <a:normAutofit lnSpcReduction="10000"/>
          </a:bodyPr>
          <a:lstStyle/>
          <a:p>
            <a:pPr algn="ctr">
              <a:buClrTx/>
              <a:buSzTx/>
              <a:buFontTx/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1948 р. Дмитро Павличко вступає на філологічний факультет Львівського університету . В 1951р. у газеті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“За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Радянську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владу”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публікується перший вірш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“Дві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ялинки”.В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1953 році вступає до аспірантури. Очолює відділ поезії журналу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“Жовтень”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(1957-1959).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itchFamily="18" charset="0"/>
              <a:buNone/>
            </a:pPr>
            <a:endParaRPr lang="ru-RU" sz="3200" dirty="0" smtClean="0">
              <a:solidFill>
                <a:srgbClr val="CC0000"/>
              </a:solidFill>
              <a:latin typeface="Monotype Corsiva" pitchFamily="66" charset="0"/>
            </a:endParaRPr>
          </a:p>
          <a:p>
            <a:pPr>
              <a:buFont typeface="Times New Roman" pitchFamily="18" charset="0"/>
              <a:buNone/>
            </a:pPr>
            <a:endParaRPr lang="ru-RU" sz="2000" dirty="0" smtClean="0">
              <a:solidFill>
                <a:srgbClr val="CC0000"/>
              </a:solidFill>
            </a:endParaRPr>
          </a:p>
        </p:txBody>
      </p:sp>
      <p:pic>
        <p:nvPicPr>
          <p:cNvPr id="7175" name="Picture 7" descr="university_lviv_ivan_fran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91" y="1763613"/>
            <a:ext cx="5664496" cy="424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9"/>
          <p:cNvSpPr txBox="1">
            <a:spLocks noChangeArrowheads="1"/>
          </p:cNvSpPr>
          <p:nvPr/>
        </p:nvSpPr>
        <p:spPr bwMode="auto">
          <a:xfrm>
            <a:off x="863600" y="5651500"/>
            <a:ext cx="49688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6012085"/>
            <a:ext cx="5832723" cy="442237"/>
          </a:xfrm>
          <a:prstGeom prst="rect">
            <a:avLst/>
          </a:prstGeom>
          <a:solidFill>
            <a:srgbClr val="C0C0C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400" b="1" i="1" dirty="0">
                <a:solidFill>
                  <a:schemeClr val="tx1"/>
                </a:solidFill>
                <a:latin typeface="Snap ITC" pitchFamily="82" charset="0"/>
              </a:rPr>
              <a:t>Львівський університет імені Івана Франка</a:t>
            </a:r>
            <a:endParaRPr lang="ru-RU" sz="2400" b="1" i="1" dirty="0">
              <a:solidFill>
                <a:schemeClr val="tx1"/>
              </a:solidFill>
              <a:latin typeface="Snap ITC" pitchFamily="82" charset="0"/>
            </a:endParaRPr>
          </a:p>
        </p:txBody>
      </p:sp>
      <p:pic>
        <p:nvPicPr>
          <p:cNvPr id="32775" name="Picture 11" descr="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9463" y="0"/>
            <a:ext cx="12954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7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7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71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build="p"/>
      <p:bldP spid="71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725613" y="395288"/>
            <a:ext cx="9075737" cy="1143000"/>
          </a:xfrm>
          <a:solidFill>
            <a:srgbClr val="C0C0C0"/>
          </a:solidFill>
        </p:spPr>
        <p:txBody>
          <a:bodyPr/>
          <a:lstStyle/>
          <a:p>
            <a:pPr algn="l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Біографія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81150" y="4427538"/>
            <a:ext cx="9220200" cy="25876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1964 р.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Дмитро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Павличко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переїхав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очолив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сценарну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майстерню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кіностудії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О.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Довженка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сценаріями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поставлені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фільми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"Сон" (1965 р.) —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співавторстві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Денисенком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"Захар Беркут" (1970 р.) З 1966 р. по 1968 р. поет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секретаріаті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Спілки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письменників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1971 р. по 1978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редагує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журнал "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Всесвіт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". 1977 р. Д.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Павличко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лауреатом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Т.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секретарем СП СРСР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1986 р.,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1988 р. — секретарем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правління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СПУ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3797" name="Picture 10" descr="1060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619250"/>
            <a:ext cx="5545138" cy="2416175"/>
          </a:xfrm>
        </p:spPr>
      </p:pic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5329238" y="1403350"/>
            <a:ext cx="369252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3798" name="Text Box 11"/>
          <p:cNvSpPr txBox="1">
            <a:spLocks noChangeArrowheads="1"/>
          </p:cNvSpPr>
          <p:nvPr/>
        </p:nvSpPr>
        <p:spPr bwMode="auto">
          <a:xfrm>
            <a:off x="2592388" y="4067175"/>
            <a:ext cx="5545137" cy="357188"/>
          </a:xfrm>
          <a:prstGeom prst="rect">
            <a:avLst/>
          </a:prstGeom>
          <a:solidFill>
            <a:srgbClr val="FFCC99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 dirty="0">
                <a:solidFill>
                  <a:schemeClr val="tx1"/>
                </a:solidFill>
                <a:latin typeface="Tahoma" pitchFamily="34" charset="0"/>
              </a:rPr>
              <a:t>Кіностудія імені Олександра Довженка</a:t>
            </a:r>
            <a:endParaRPr lang="ru-RU" b="1" i="1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251446"/>
            <a:ext cx="9220200" cy="1224136"/>
          </a:xfrm>
          <a:solidFill>
            <a:srgbClr val="CCFFCC"/>
          </a:solidFill>
          <a:ln>
            <a:solidFill>
              <a:srgbClr val="FFFF00"/>
            </a:solidFill>
          </a:ln>
        </p:spPr>
        <p:txBody>
          <a:bodyPr/>
          <a:lstStyle/>
          <a:p>
            <a:pPr algn="l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Нагороди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0114" y="1547590"/>
            <a:ext cx="5040561" cy="554059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Нагороджений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орденами:</a:t>
            </a:r>
          </a:p>
          <a:p>
            <a:pPr indent="-324000">
              <a:lnSpc>
                <a:spcPct val="150000"/>
              </a:lnSpc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1.Трудового Червоного Прапора,</a:t>
            </a:r>
          </a:p>
          <a:p>
            <a:pPr indent="-324000">
              <a:lnSpc>
                <a:spcPct val="150000"/>
              </a:lnSpc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2.Дружби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-324000">
              <a:lnSpc>
                <a:spcPct val="150000"/>
              </a:lnSpc>
              <a:buFont typeface="Wingdings" pitchFamily="2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3.Почесною грамотою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президії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 УРСР, орденом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Болгарія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Кирила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Мефодія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";   4.Лауреат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УРСР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Т.Г.Шевченка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Болгарської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Христо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Ботева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словацької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Гвездослава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Times New Roman" pitchFamily="18" charset="0"/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20" name="Picture 9" descr="yushchenko-vruchil-ordena-yaroslava-mudrogo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91350" y="1908175"/>
            <a:ext cx="3810000" cy="2381250"/>
          </a:xfrm>
        </p:spPr>
      </p:pic>
      <p:pic>
        <p:nvPicPr>
          <p:cNvPr id="34821" name="Picture 10" descr="1293014639_bezimeni-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85000" y="4670425"/>
            <a:ext cx="3816350" cy="2417763"/>
          </a:xfrm>
        </p:spPr>
      </p:pic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5832475" y="4284663"/>
            <a:ext cx="3835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5905500" y="4284663"/>
            <a:ext cx="3836988" cy="347662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>
                <a:solidFill>
                  <a:schemeClr val="tx2"/>
                </a:solidFill>
                <a:latin typeface="Book Antiqua" pitchFamily="18" charset="0"/>
              </a:rPr>
              <a:t>Орден князя Ярослава Мудрого</a:t>
            </a:r>
            <a:endParaRPr lang="ru-RU" b="1" i="1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4824" name="Text Box 13"/>
          <p:cNvSpPr txBox="1">
            <a:spLocks noChangeArrowheads="1"/>
          </p:cNvSpPr>
          <p:nvPr/>
        </p:nvSpPr>
        <p:spPr bwMode="auto">
          <a:xfrm>
            <a:off x="5905500" y="7153275"/>
            <a:ext cx="3743325" cy="347663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 i="1">
                <a:solidFill>
                  <a:schemeClr val="tx2"/>
                </a:solidFill>
              </a:rPr>
              <a:t>       </a:t>
            </a:r>
            <a:r>
              <a:rPr lang="uk-UA" b="1" i="1">
                <a:solidFill>
                  <a:schemeClr val="bg2"/>
                </a:solidFill>
              </a:rPr>
              <a:t>Орден “За заслуги”</a:t>
            </a:r>
            <a:endParaRPr lang="ru-RU" b="1" i="1">
              <a:solidFill>
                <a:schemeClr val="bg2"/>
              </a:solidFill>
            </a:endParaRPr>
          </a:p>
        </p:txBody>
      </p:sp>
      <p:sp>
        <p:nvSpPr>
          <p:cNvPr id="34825" name="Text Box 14"/>
          <p:cNvSpPr txBox="1">
            <a:spLocks noChangeArrowheads="1"/>
          </p:cNvSpPr>
          <p:nvPr/>
        </p:nvSpPr>
        <p:spPr bwMode="auto">
          <a:xfrm>
            <a:off x="5884863" y="7092950"/>
            <a:ext cx="66833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9388"/>
            <a:ext cx="9218613" cy="1008062"/>
          </a:xfrm>
          <a:solidFill>
            <a:schemeClr val="folHlink"/>
          </a:solidFill>
          <a:ln>
            <a:solidFill>
              <a:srgbClr val="339966"/>
            </a:solidFill>
          </a:ln>
        </p:spPr>
        <p:txBody>
          <a:bodyPr/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Політична діяльність 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31913"/>
            <a:ext cx="6840538" cy="6048375"/>
          </a:xfrm>
        </p:spPr>
        <p:txBody>
          <a:bodyPr/>
          <a:lstStyle/>
          <a:p>
            <a:pPr algn="ctr" eaLnBrk="1">
              <a:buFont typeface="Times New Roman" pitchFamily="18" charset="0"/>
              <a:buNone/>
            </a:pPr>
            <a:r>
              <a:rPr lang="ru-RU" sz="4000" smtClean="0">
                <a:solidFill>
                  <a:srgbClr val="CC0000"/>
                </a:solidFill>
                <a:latin typeface="Monotype Corsiva" pitchFamily="66" charset="0"/>
              </a:rPr>
              <a:t>.</a:t>
            </a:r>
          </a:p>
          <a:p>
            <a:pPr>
              <a:buFont typeface="Times New Roman" pitchFamily="18" charset="0"/>
              <a:buNone/>
            </a:pPr>
            <a:endParaRPr lang="ru-RU" smtClean="0"/>
          </a:p>
        </p:txBody>
      </p:sp>
      <p:sp>
        <p:nvSpPr>
          <p:cNvPr id="35844" name="Text Box 9"/>
          <p:cNvSpPr txBox="1">
            <a:spLocks noChangeArrowheads="1"/>
          </p:cNvSpPr>
          <p:nvPr/>
        </p:nvSpPr>
        <p:spPr bwMode="auto">
          <a:xfrm>
            <a:off x="0" y="1187549"/>
            <a:ext cx="7848947" cy="568863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latin typeface="Trebuchet MS" pitchFamily="34" charset="0"/>
              </a:rPr>
              <a:t>   У </a:t>
            </a:r>
            <a:r>
              <a:rPr lang="uk-UA" b="1" dirty="0">
                <a:solidFill>
                  <a:schemeClr val="tx1"/>
                </a:solidFill>
                <a:latin typeface="Trebuchet MS" pitchFamily="34" charset="0"/>
              </a:rPr>
              <a:t>1990 році був обраний депутатом Верховної Ради України.</a:t>
            </a:r>
          </a:p>
          <a:p>
            <a:pPr algn="just"/>
            <a:r>
              <a:rPr lang="uk-UA" b="1" dirty="0">
                <a:solidFill>
                  <a:schemeClr val="tx1"/>
                </a:solidFill>
                <a:latin typeface="Trebuchet MS" pitchFamily="34" charset="0"/>
              </a:rPr>
              <a:t>3 червня 1990 року Голова Комісії у закордонних </a:t>
            </a:r>
            <a:r>
              <a:rPr lang="uk-UA" b="1" dirty="0" err="1">
                <a:solidFill>
                  <a:schemeClr val="tx1"/>
                </a:solidFill>
                <a:latin typeface="Trebuchet MS" pitchFamily="34" charset="0"/>
              </a:rPr>
              <a:t>справах.Входив</a:t>
            </a:r>
            <a:r>
              <a:rPr lang="uk-UA" b="1" dirty="0">
                <a:solidFill>
                  <a:schemeClr val="tx1"/>
                </a:solidFill>
                <a:latin typeface="Trebuchet MS" pitchFamily="34" charset="0"/>
              </a:rPr>
              <a:t> до Народної ради.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Лідер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парламентської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фракції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Демократичної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партії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України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Верховної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Ради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України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.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rebuchet MS" pitchFamily="34" charset="0"/>
              </a:rPr>
              <a:t>  З 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26 лютого 1999 по 11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січня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2002 року –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Надзвичайний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і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Повноважний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Посол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України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в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Республіці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Польща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.</a:t>
            </a:r>
            <a:endParaRPr lang="uk-UA" b="1" dirty="0">
              <a:solidFill>
                <a:schemeClr val="tx1"/>
              </a:solidFill>
              <a:latin typeface="Trebuchet MS" pitchFamily="34" charset="0"/>
            </a:endParaRPr>
          </a:p>
          <a:p>
            <a:pPr algn="just"/>
            <a:endParaRPr lang="ru-RU" b="1" dirty="0"/>
          </a:p>
          <a:p>
            <a:pPr algn="just"/>
            <a:r>
              <a:rPr lang="ru-RU" b="1" dirty="0" smtClean="0">
                <a:solidFill>
                  <a:srgbClr val="CC0000"/>
                </a:solidFill>
              </a:rPr>
              <a:t>   Указом </a:t>
            </a:r>
            <a:r>
              <a:rPr lang="ru-RU" b="1" dirty="0">
                <a:solidFill>
                  <a:srgbClr val="CC0000"/>
                </a:solidFill>
              </a:rPr>
              <a:t>Президента </a:t>
            </a:r>
            <a:r>
              <a:rPr lang="ru-RU" b="1" dirty="0" err="1">
                <a:solidFill>
                  <a:srgbClr val="CC0000"/>
                </a:solidFill>
              </a:rPr>
              <a:t>України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Леоніда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 smtClean="0">
                <a:solidFill>
                  <a:srgbClr val="CC0000"/>
                </a:solidFill>
              </a:rPr>
              <a:t>Кучми</a:t>
            </a:r>
            <a:r>
              <a:rPr lang="ru-RU" b="1" dirty="0" smtClean="0">
                <a:solidFill>
                  <a:srgbClr val="CC0000"/>
                </a:solidFill>
              </a:rPr>
              <a:t> </a:t>
            </a:r>
            <a:r>
              <a:rPr lang="ru-RU" b="1" dirty="0" err="1" smtClean="0">
                <a:solidFill>
                  <a:srgbClr val="CC0000"/>
                </a:solidFill>
              </a:rPr>
              <a:t>від</a:t>
            </a:r>
            <a:r>
              <a:rPr lang="ru-RU" b="1" dirty="0" smtClean="0">
                <a:solidFill>
                  <a:srgbClr val="CC0000"/>
                </a:solidFill>
              </a:rPr>
              <a:t> </a:t>
            </a:r>
            <a:r>
              <a:rPr lang="ru-RU" b="1" dirty="0">
                <a:solidFill>
                  <a:srgbClr val="CC0000"/>
                </a:solidFill>
              </a:rPr>
              <a:t>27 </a:t>
            </a:r>
            <a:r>
              <a:rPr lang="ru-RU" b="1" dirty="0" err="1">
                <a:solidFill>
                  <a:srgbClr val="CC0000"/>
                </a:solidFill>
              </a:rPr>
              <a:t>вересня</a:t>
            </a:r>
            <a:r>
              <a:rPr lang="ru-RU" b="1" dirty="0">
                <a:solidFill>
                  <a:srgbClr val="CC0000"/>
                </a:solidFill>
              </a:rPr>
              <a:t> 2004 року за </a:t>
            </a:r>
            <a:r>
              <a:rPr lang="ru-RU" b="1" dirty="0" err="1">
                <a:solidFill>
                  <a:srgbClr val="CC0000"/>
                </a:solidFill>
              </a:rPr>
              <a:t>визначний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особистий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внесок</a:t>
            </a:r>
            <a:r>
              <a:rPr lang="ru-RU" b="1" dirty="0">
                <a:solidFill>
                  <a:srgbClr val="CC0000"/>
                </a:solidFill>
              </a:rPr>
              <a:t> у </a:t>
            </a:r>
            <a:r>
              <a:rPr lang="ru-RU" b="1" dirty="0" err="1">
                <a:solidFill>
                  <a:srgbClr val="CC0000"/>
                </a:solidFill>
              </a:rPr>
              <a:t>розвиток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української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літератури</a:t>
            </a:r>
            <a:r>
              <a:rPr lang="ru-RU" b="1" dirty="0">
                <a:solidFill>
                  <a:srgbClr val="CC0000"/>
                </a:solidFill>
              </a:rPr>
              <a:t>, </a:t>
            </a:r>
            <a:r>
              <a:rPr lang="ru-RU" b="1" dirty="0" err="1">
                <a:solidFill>
                  <a:srgbClr val="CC0000"/>
                </a:solidFill>
              </a:rPr>
              <a:t>створення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вершинних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зразків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поетичного</a:t>
            </a:r>
            <a:r>
              <a:rPr lang="ru-RU" b="1" dirty="0">
                <a:solidFill>
                  <a:srgbClr val="CC0000"/>
                </a:solidFill>
              </a:rPr>
              <a:t> слова, </a:t>
            </a:r>
            <a:r>
              <a:rPr lang="ru-RU" b="1" dirty="0" err="1">
                <a:solidFill>
                  <a:srgbClr val="CC0000"/>
                </a:solidFill>
              </a:rPr>
              <a:t>плідну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державну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і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політичну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діяльність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письменнику</a:t>
            </a:r>
            <a:r>
              <a:rPr lang="ru-RU" b="1" dirty="0">
                <a:solidFill>
                  <a:srgbClr val="CC0000"/>
                </a:solidFill>
              </a:rPr>
              <a:t>, </a:t>
            </a:r>
            <a:r>
              <a:rPr lang="ru-RU" b="1" dirty="0" err="1">
                <a:solidFill>
                  <a:srgbClr val="CC0000"/>
                </a:solidFill>
              </a:rPr>
              <a:t>громадському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діячу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Дмитру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Васильовичу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Павличко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присвоєно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звання</a:t>
            </a:r>
            <a:r>
              <a:rPr lang="ru-RU" b="1" dirty="0">
                <a:solidFill>
                  <a:srgbClr val="CC0000"/>
                </a:solidFill>
              </a:rPr>
              <a:t> Герой </a:t>
            </a:r>
            <a:r>
              <a:rPr lang="ru-RU" b="1" dirty="0" err="1">
                <a:solidFill>
                  <a:srgbClr val="CC0000"/>
                </a:solidFill>
              </a:rPr>
              <a:t>України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з</a:t>
            </a:r>
            <a:r>
              <a:rPr lang="ru-RU" b="1" dirty="0">
                <a:solidFill>
                  <a:srgbClr val="CC0000"/>
                </a:solidFill>
              </a:rPr>
              <a:t> </a:t>
            </a:r>
            <a:r>
              <a:rPr lang="ru-RU" b="1" dirty="0" err="1">
                <a:solidFill>
                  <a:srgbClr val="CC0000"/>
                </a:solidFill>
              </a:rPr>
              <a:t>врученням</a:t>
            </a:r>
            <a:r>
              <a:rPr lang="ru-RU" b="1" dirty="0">
                <a:solidFill>
                  <a:srgbClr val="CC0000"/>
                </a:solidFill>
              </a:rPr>
              <a:t> ордена </a:t>
            </a:r>
            <a:r>
              <a:rPr lang="ru-RU" b="1" dirty="0" err="1">
                <a:solidFill>
                  <a:srgbClr val="CC0000"/>
                </a:solidFill>
              </a:rPr>
              <a:t>Держави</a:t>
            </a:r>
            <a:r>
              <a:rPr lang="ru-RU" b="1" dirty="0">
                <a:solidFill>
                  <a:srgbClr val="CC0000"/>
                </a:solidFill>
              </a:rPr>
              <a:t>.</a:t>
            </a:r>
            <a:r>
              <a:rPr lang="ru-RU" b="1" dirty="0"/>
              <a:t>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rebuchet MS" pitchFamily="34" charset="0"/>
              </a:rPr>
              <a:t>   У 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2004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році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став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Народним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депутатом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України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ІV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скликання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блоку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В.Ющенка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"Наша </a:t>
            </a:r>
            <a:r>
              <a:rPr lang="ru-RU" b="1" dirty="0" err="1" smtClean="0">
                <a:solidFill>
                  <a:schemeClr val="tx1"/>
                </a:solidFill>
                <a:latin typeface="Trebuchet MS" pitchFamily="34" charset="0"/>
              </a:rPr>
              <a:t>Україна</a:t>
            </a:r>
            <a:r>
              <a:rPr lang="ru-RU" b="1" dirty="0" smtClean="0">
                <a:solidFill>
                  <a:schemeClr val="tx1"/>
                </a:solidFill>
                <a:latin typeface="Trebuchet MS" pitchFamily="34" charset="0"/>
              </a:rPr>
              <a:t>«.</a:t>
            </a:r>
            <a:endParaRPr lang="ru-RU" b="1" dirty="0">
              <a:solidFill>
                <a:schemeClr val="tx1"/>
              </a:solidFill>
              <a:latin typeface="Trebuchet MS" pitchFamily="34" charset="0"/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 У 2012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році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балотувався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до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Верховної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Ради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України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від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партії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Всеукраїнське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об'єднання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"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Батьківщина</a:t>
            </a:r>
            <a:r>
              <a:rPr lang="ru-RU" b="1" dirty="0" smtClean="0">
                <a:solidFill>
                  <a:schemeClr val="tx1"/>
                </a:solidFill>
                <a:latin typeface="Trebuchet MS" pitchFamily="34" charset="0"/>
              </a:rPr>
              <a:t>",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але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до парламенту не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пройшов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.</a:t>
            </a:r>
            <a:br>
              <a:rPr lang="ru-RU" b="1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      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Дипломатичний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ранг –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Надзвичайний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і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Повноважний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Посол (07.1999).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Державний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rebuchet MS" pitchFamily="34" charset="0"/>
              </a:rPr>
              <a:t>службовець</a:t>
            </a:r>
            <a:r>
              <a:rPr lang="ru-RU" b="1" dirty="0">
                <a:solidFill>
                  <a:schemeClr val="tx1"/>
                </a:solidFill>
                <a:latin typeface="Trebuchet MS" pitchFamily="34" charset="0"/>
              </a:rPr>
              <a:t> 1-го рангу .</a:t>
            </a:r>
          </a:p>
        </p:txBody>
      </p:sp>
      <p:pic>
        <p:nvPicPr>
          <p:cNvPr id="35845" name="Picture 10" descr="151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947" y="1258888"/>
            <a:ext cx="2952403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11" descr="200px-Dmytro_Pavlychk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947" y="4427538"/>
            <a:ext cx="2952403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2" grpId="1"/>
      <p:bldP spid="10242" grpId="2"/>
      <p:bldP spid="10243" grpId="0" build="p"/>
      <p:bldP spid="10243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80196" y="1"/>
            <a:ext cx="5184576" cy="1547588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pPr algn="l" eaLnBrk="1"/>
            <a:r>
              <a:rPr lang="ru-RU" sz="4000" b="1" dirty="0" smtClean="0">
                <a:solidFill>
                  <a:srgbClr val="0000FF"/>
                </a:solidFill>
                <a:latin typeface="Georgia" pitchFamily="18" charset="0"/>
              </a:rPr>
              <a:t>         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сть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28667" y="1619598"/>
            <a:ext cx="5472683" cy="5544615"/>
          </a:xfrm>
          <a:solidFill>
            <a:srgbClr val="C0C0C0"/>
          </a:solidFill>
          <a:ln w="25400">
            <a:solidFill>
              <a:srgbClr val="FFCC00"/>
            </a:solidFill>
          </a:ln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ОСНОВНІ ТВОРИ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Збірки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75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ненависть»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(1953)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"Моя земля" (1959 р.),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Чорна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нитка" (1958 р.),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Бистрина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(1959 р.),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(1960 р.)</a:t>
            </a:r>
          </a:p>
          <a:p>
            <a:pPr>
              <a:lnSpc>
                <a:spcPct val="75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75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«Коли умер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кривавий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Торквемада», «Голгофа», «Два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зрікся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...»,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втратив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...», «О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 тебе я?!.», «Лист до одного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знайомого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справах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філологічних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...», «Золоторогий Олень»,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Дядько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Дощ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Пригоди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кота Мартина», цикл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Покаянні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псалми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6868" name="Picture 15" descr="biblioteka_f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266950"/>
            <a:ext cx="4464050" cy="4249738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92163" y="539750"/>
            <a:ext cx="10009187" cy="719807"/>
          </a:xfrm>
          <a:solidFill>
            <a:srgbClr val="FF3300"/>
          </a:solidFill>
          <a:ln w="44450" cap="flat">
            <a:solidFill>
              <a:schemeClr val="tx1"/>
            </a:solidFill>
            <a:prstDash val="lgDashDotDot"/>
          </a:ln>
        </p:spPr>
        <p:txBody>
          <a:bodyPr>
            <a:normAutofit fontScale="90000"/>
          </a:bodyPr>
          <a:lstStyle/>
          <a:p>
            <a:r>
              <a:rPr lang="uk-UA" b="1" i="1" dirty="0" err="1" smtClean="0">
                <a:solidFill>
                  <a:schemeClr val="tx1"/>
                </a:solidFill>
                <a:latin typeface="Rage Italic" pitchFamily="66" charset="0"/>
              </a:rPr>
              <a:t>“Два</a:t>
            </a:r>
            <a:r>
              <a:rPr lang="uk-UA" b="1" i="1" dirty="0" smtClean="0">
                <a:solidFill>
                  <a:schemeClr val="tx1"/>
                </a:solidFill>
                <a:latin typeface="Rage Italic" pitchFamily="66" charset="0"/>
              </a:rPr>
              <a:t> </a:t>
            </a:r>
            <a:r>
              <a:rPr lang="uk-UA" b="1" i="1" dirty="0" err="1" smtClean="0">
                <a:solidFill>
                  <a:schemeClr val="tx1"/>
                </a:solidFill>
                <a:latin typeface="Rage Italic" pitchFamily="66" charset="0"/>
              </a:rPr>
              <a:t>кольори”</a:t>
            </a:r>
            <a:endParaRPr lang="ru-RU" b="1" i="1" dirty="0" smtClean="0">
              <a:solidFill>
                <a:schemeClr val="tx1"/>
              </a:solidFill>
              <a:latin typeface="Rage Italic" pitchFamily="66" charset="0"/>
            </a:endParaRP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8106" y="1331565"/>
            <a:ext cx="5256585" cy="5904656"/>
          </a:xfrm>
          <a:solidFill>
            <a:srgbClr val="FFFFFF"/>
          </a:solidFill>
        </p:spPr>
        <p:txBody>
          <a:bodyPr>
            <a:noAutofit/>
          </a:bodyPr>
          <a:lstStyle/>
          <a:p>
            <a:pPr>
              <a:lnSpc>
                <a:spcPct val="75000"/>
              </a:lnSpc>
              <a:buFont typeface="Times New Roman" pitchFamily="18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Як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збирався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навеснi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Пiти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свiт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незнаними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шляхами,-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Сорочку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вишила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червоними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чорними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Червоними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чорними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нитками.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Оба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полотнi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душi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оба,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Червоне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чорне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журба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Мене водило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безвiстi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вертався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пороги.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Переплелись,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мамине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Щасливi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щасливi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сумнi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дороги.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вiйнула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очi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сивина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нiчого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везу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згорточок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старого полотна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вишите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вишите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3013" name="Picture 15" descr="2008051907224034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768827" y="1619597"/>
            <a:ext cx="3622358" cy="5112568"/>
          </a:xfrm>
        </p:spPr>
      </p:pic>
      <p:sp>
        <p:nvSpPr>
          <p:cNvPr id="43012" name="Rectangle 7"/>
          <p:cNvSpPr>
            <a:spLocks noChangeArrowheads="1"/>
          </p:cNvSpPr>
          <p:nvPr/>
        </p:nvSpPr>
        <p:spPr bwMode="auto">
          <a:xfrm>
            <a:off x="863600" y="2051050"/>
            <a:ext cx="4533900" cy="4986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0160" rIns="0" bIns="0"/>
          <a:lstStyle/>
          <a:p>
            <a:pPr marL="342900" indent="-342900" eaLnBrk="0">
              <a:lnSpc>
                <a:spcPct val="95000"/>
              </a:lnSpc>
              <a:spcAft>
                <a:spcPts val="1163"/>
              </a:spcAft>
            </a:pPr>
            <a:r>
              <a:rPr lang="ru-RU" b="1">
                <a:latin typeface="Times New Roman" pitchFamily="18" charset="0"/>
              </a:rPr>
              <a:t>      </a:t>
            </a:r>
            <a:endParaRPr lang="ru-RU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/>
      <p:bldP spid="15370" grpId="1"/>
      <p:bldP spid="15370" grpId="2"/>
      <p:bldP spid="15363" grpId="0" build="p"/>
      <p:bldP spid="15363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11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32322" y="684213"/>
            <a:ext cx="8569027" cy="3833812"/>
          </a:xfrm>
          <a:solidFill>
            <a:srgbClr val="FFFFFF"/>
          </a:solidFill>
          <a:ln>
            <a:solidFill>
              <a:srgbClr val="CCFFCC"/>
            </a:solidFill>
          </a:ln>
        </p:spPr>
        <p:txBody>
          <a:bodyPr/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Людину все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супроводжують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кольори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чорний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—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журба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Такими ж нитками, за народною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традицією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вишивали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рушники та сорочки.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Проводжаючи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дорогу,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дала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вишитий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рушник,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оберіг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символ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любові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найдорожча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зберігав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довгих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вгадала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синову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долю,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вишила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полотні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підібрав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задушевні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слова, так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зумів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виразити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став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улюбленою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народною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піснею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поколінь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Picture 16" descr="73-5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" y="3923853"/>
            <a:ext cx="2582260" cy="3635822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CA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000000"/>
        </a:dk1>
        <a:lt1>
          <a:srgbClr val="FFFF0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AA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000000"/>
        </a:dk1>
        <a:lt1>
          <a:srgbClr val="CCFF33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E2FFAD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CA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000000"/>
        </a:dk1>
        <a:lt1>
          <a:srgbClr val="FFFF0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AA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000000"/>
        </a:dk1>
        <a:lt1>
          <a:srgbClr val="CCFF33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E2FFAD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000000"/>
        </a:dk1>
        <a:lt1>
          <a:srgbClr val="FFFF99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C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000000"/>
        </a:dk1>
        <a:lt1>
          <a:srgbClr val="66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B8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</TotalTime>
  <Words>511</Words>
  <Application>Microsoft Office PowerPoint</Application>
  <PresentationFormat>Произвольный</PresentationFormat>
  <Paragraphs>40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Поток</vt:lpstr>
      <vt:lpstr>Життя та творчість Дмитра Павличка.</vt:lpstr>
      <vt:lpstr>            Біографія</vt:lpstr>
      <vt:lpstr>Біографія</vt:lpstr>
      <vt:lpstr>       Біографія</vt:lpstr>
      <vt:lpstr>Нагороди</vt:lpstr>
      <vt:lpstr>Політична діяльність </vt:lpstr>
      <vt:lpstr>          Творчість</vt:lpstr>
      <vt:lpstr>“Два кольори”</vt:lpstr>
      <vt:lpstr>Слайд 9</vt:lpstr>
      <vt:lpstr>Тема України в творчості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</dc:creator>
  <cp:lastModifiedBy>Beslam</cp:lastModifiedBy>
  <cp:revision>56</cp:revision>
  <cp:lastPrinted>1601-01-01T00:00:00Z</cp:lastPrinted>
  <dcterms:created xsi:type="dcterms:W3CDTF">2009-04-16T07:32:33Z</dcterms:created>
  <dcterms:modified xsi:type="dcterms:W3CDTF">2015-02-16T18:13:01Z</dcterms:modified>
</cp:coreProperties>
</file>