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F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/>
              <a:t>Гулак-Артемовський </a:t>
            </a:r>
            <a:r>
              <a:rPr lang="uk-UA" sz="5400" b="1" dirty="0" smtClean="0"/>
              <a:t>  Петро </a:t>
            </a:r>
            <a:r>
              <a:rPr lang="uk-UA" sz="5400" b="1" dirty="0" smtClean="0"/>
              <a:t>Петрович</a:t>
            </a:r>
            <a:endParaRPr lang="uk-UA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Рисунок 3" descr="пцук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2500306"/>
            <a:ext cx="1956448" cy="28491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ru-RU" dirty="0" err="1" smtClean="0"/>
              <a:t>Інтенсивне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П. 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як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переїзду</a:t>
            </a:r>
            <a:r>
              <a:rPr lang="ru-RU" dirty="0" smtClean="0"/>
              <a:t> до </a:t>
            </a:r>
            <a:r>
              <a:rPr lang="ru-RU" dirty="0" err="1" smtClean="0"/>
              <a:t>Харкова</a:t>
            </a:r>
            <a:r>
              <a:rPr lang="ru-RU" dirty="0" smtClean="0"/>
              <a:t>, 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ж активно </a:t>
            </a:r>
            <a:r>
              <a:rPr lang="ru-RU" dirty="0" err="1" smtClean="0"/>
              <a:t>включається</a:t>
            </a:r>
            <a:r>
              <a:rPr lang="ru-RU" dirty="0" smtClean="0"/>
              <a:t> в </a:t>
            </a:r>
            <a:r>
              <a:rPr lang="ru-RU" dirty="0" err="1" smtClean="0"/>
              <a:t>культурне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осередком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, </a:t>
            </a:r>
            <a:r>
              <a:rPr lang="ru-RU" dirty="0" err="1" smtClean="0"/>
              <a:t>зав'язує</a:t>
            </a:r>
            <a:r>
              <a:rPr lang="ru-RU" dirty="0" smtClean="0"/>
              <a:t> </a:t>
            </a:r>
            <a:r>
              <a:rPr lang="ru-RU" dirty="0" err="1" smtClean="0"/>
              <a:t>дружні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Г. </a:t>
            </a:r>
            <a:r>
              <a:rPr lang="ru-RU" dirty="0" err="1" smtClean="0"/>
              <a:t>Квіткою-Основ'яненком</a:t>
            </a:r>
            <a:r>
              <a:rPr lang="ru-RU" dirty="0" smtClean="0"/>
              <a:t>, Р. </a:t>
            </a:r>
            <a:r>
              <a:rPr lang="ru-RU" dirty="0" err="1" smtClean="0"/>
              <a:t>Гонорським</a:t>
            </a:r>
            <a:r>
              <a:rPr lang="ru-RU" dirty="0" smtClean="0"/>
              <a:t>, Є. </a:t>
            </a:r>
            <a:r>
              <a:rPr lang="ru-RU" dirty="0" err="1" smtClean="0"/>
              <a:t>Філомафітським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діячами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починає</a:t>
            </a:r>
            <a:r>
              <a:rPr lang="ru-RU" dirty="0" smtClean="0"/>
              <a:t> систематично </a:t>
            </a:r>
            <a:r>
              <a:rPr lang="ru-RU" dirty="0" err="1" smtClean="0"/>
              <a:t>виступати</a:t>
            </a:r>
            <a:r>
              <a:rPr lang="ru-RU" dirty="0" smtClean="0"/>
              <a:t> на </a:t>
            </a:r>
            <a:r>
              <a:rPr lang="ru-RU" dirty="0" err="1" smtClean="0"/>
              <a:t>сторінках</a:t>
            </a:r>
            <a:r>
              <a:rPr lang="ru-RU" dirty="0" smtClean="0"/>
              <a:t> «Украинского вестника»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перекладними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оригінальними</a:t>
            </a:r>
            <a:r>
              <a:rPr lang="ru-RU" dirty="0" smtClean="0"/>
              <a:t> </a:t>
            </a:r>
            <a:r>
              <a:rPr lang="ru-RU" dirty="0" err="1" smtClean="0"/>
              <a:t>творами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.</a:t>
            </a:r>
          </a:p>
          <a:p>
            <a:endParaRPr lang="smn-FI" dirty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17565"/>
            <a:ext cx="5114932" cy="584043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(</a:t>
            </a:r>
            <a:r>
              <a:rPr lang="ru-RU" dirty="0" err="1" smtClean="0"/>
              <a:t>поетичних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прозових</a:t>
            </a:r>
            <a:r>
              <a:rPr lang="ru-RU" dirty="0" smtClean="0"/>
              <a:t>) П. 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переконливим</a:t>
            </a:r>
            <a:r>
              <a:rPr lang="ru-RU" dirty="0" smtClean="0"/>
              <a:t> </a:t>
            </a:r>
            <a:r>
              <a:rPr lang="ru-RU" dirty="0" err="1" smtClean="0"/>
              <a:t>прихильником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симпатії</a:t>
            </a:r>
            <a:r>
              <a:rPr lang="ru-RU" dirty="0" smtClean="0"/>
              <a:t> до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просвітительського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, в </a:t>
            </a:r>
            <a:r>
              <a:rPr lang="ru-RU" dirty="0" err="1" smtClean="0"/>
              <a:t>дусі</a:t>
            </a:r>
            <a:r>
              <a:rPr lang="ru-RU" dirty="0" smtClean="0"/>
              <a:t> </a:t>
            </a:r>
            <a:r>
              <a:rPr lang="ru-RU" dirty="0" err="1" smtClean="0"/>
              <a:t>естетичного</a:t>
            </a:r>
            <a:r>
              <a:rPr lang="ru-RU" dirty="0" smtClean="0"/>
              <a:t> кодексу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 в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кращі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5" name="Рисунок 4" descr="аен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500174"/>
            <a:ext cx="2433637" cy="3349042"/>
          </a:xfrm>
          <a:prstGeom prst="rect">
            <a:avLst/>
          </a:prstGeom>
        </p:spPr>
      </p:pic>
      <p:pic>
        <p:nvPicPr>
          <p:cNvPr id="4" name="Рисунок 3" descr="пгон7г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3714752"/>
            <a:ext cx="1894044" cy="292893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60441"/>
            <a:ext cx="8229600" cy="569755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П. 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«</a:t>
            </a:r>
            <a:r>
              <a:rPr lang="ru-RU" dirty="0" err="1" smtClean="0"/>
              <a:t>Справжня</a:t>
            </a:r>
            <a:r>
              <a:rPr lang="ru-RU" dirty="0" smtClean="0"/>
              <a:t> </a:t>
            </a:r>
            <a:r>
              <a:rPr lang="ru-RU" dirty="0" err="1" smtClean="0"/>
              <a:t>Добрість</a:t>
            </a:r>
            <a:r>
              <a:rPr lang="ru-RU" dirty="0" smtClean="0"/>
              <a:t> (Писулька до </a:t>
            </a:r>
            <a:r>
              <a:rPr lang="ru-RU" dirty="0" err="1" smtClean="0"/>
              <a:t>Грицька</a:t>
            </a:r>
            <a:r>
              <a:rPr lang="ru-RU" dirty="0" smtClean="0"/>
              <a:t> </a:t>
            </a:r>
            <a:r>
              <a:rPr lang="ru-RU" dirty="0" err="1" smtClean="0"/>
              <a:t>Пронози</a:t>
            </a:r>
            <a:r>
              <a:rPr lang="ru-RU" dirty="0" smtClean="0"/>
              <a:t>)», написаний 1817 р. (</a:t>
            </a:r>
            <a:r>
              <a:rPr lang="ru-RU" dirty="0" err="1" smtClean="0"/>
              <a:t>незавершений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життя</a:t>
            </a:r>
            <a:r>
              <a:rPr lang="ru-RU" dirty="0" smtClean="0"/>
              <a:t> автора не </a:t>
            </a:r>
            <a:r>
              <a:rPr lang="ru-RU" dirty="0" err="1" smtClean="0"/>
              <a:t>друкувався</a:t>
            </a:r>
            <a:r>
              <a:rPr lang="ru-RU" dirty="0" smtClean="0"/>
              <a:t>),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лірико-філософське</a:t>
            </a:r>
            <a:r>
              <a:rPr lang="ru-RU" dirty="0" smtClean="0"/>
              <a:t> </a:t>
            </a:r>
            <a:r>
              <a:rPr lang="ru-RU" dirty="0" err="1" smtClean="0"/>
              <a:t>послання</a:t>
            </a:r>
            <a:r>
              <a:rPr lang="ru-RU" dirty="0" smtClean="0"/>
              <a:t>, </a:t>
            </a:r>
            <a:r>
              <a:rPr lang="ru-RU" dirty="0" err="1" smtClean="0"/>
              <a:t>адресоване</a:t>
            </a:r>
            <a:r>
              <a:rPr lang="ru-RU" dirty="0" smtClean="0"/>
              <a:t> Г. </a:t>
            </a:r>
            <a:r>
              <a:rPr lang="ru-RU" dirty="0" err="1" smtClean="0"/>
              <a:t>Квітці-Основ'яненку</a:t>
            </a:r>
            <a:r>
              <a:rPr lang="ru-RU" dirty="0" smtClean="0"/>
              <a:t> як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«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благодіяння</a:t>
            </a:r>
            <a:r>
              <a:rPr lang="ru-RU" dirty="0" smtClean="0"/>
              <a:t>». </a:t>
            </a:r>
            <a:r>
              <a:rPr lang="ru-RU" dirty="0" err="1" smtClean="0"/>
              <a:t>Закликаючи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пожвавити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починання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суспільству</a:t>
            </a:r>
            <a:r>
              <a:rPr lang="ru-RU" dirty="0" smtClean="0"/>
              <a:t>, поет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інакомовлення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узагальнений</a:t>
            </a:r>
            <a:r>
              <a:rPr lang="ru-RU" dirty="0" smtClean="0"/>
              <a:t> образ </a:t>
            </a:r>
            <a:r>
              <a:rPr lang="ru-RU" dirty="0" err="1" smtClean="0"/>
              <a:t>Добрості</a:t>
            </a:r>
            <a:r>
              <a:rPr lang="ru-RU" dirty="0" smtClean="0"/>
              <a:t> як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; вона </a:t>
            </a:r>
            <a:r>
              <a:rPr lang="ru-RU" dirty="0" err="1" smtClean="0"/>
              <a:t>життєрадісна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стоїчно</a:t>
            </a:r>
            <a:r>
              <a:rPr lang="ru-RU" dirty="0" smtClean="0"/>
              <a:t> </a:t>
            </a:r>
            <a:r>
              <a:rPr lang="ru-RU" dirty="0" err="1" smtClean="0"/>
              <a:t>непохитна</a:t>
            </a:r>
            <a:r>
              <a:rPr lang="ru-RU" dirty="0" smtClean="0"/>
              <a:t>, </a:t>
            </a:r>
            <a:r>
              <a:rPr lang="ru-RU" dirty="0" err="1" smtClean="0"/>
              <a:t>їй</a:t>
            </a:r>
            <a:r>
              <a:rPr lang="ru-RU" dirty="0" smtClean="0"/>
              <a:t> не </a:t>
            </a:r>
            <a:r>
              <a:rPr lang="ru-RU" dirty="0" err="1" smtClean="0"/>
              <a:t>страшні</a:t>
            </a:r>
            <a:r>
              <a:rPr lang="ru-RU" dirty="0" smtClean="0"/>
              <a:t> </a:t>
            </a:r>
            <a:r>
              <a:rPr lang="ru-RU" dirty="0" err="1" smtClean="0"/>
              <a:t>найтяжчі</a:t>
            </a:r>
            <a:r>
              <a:rPr lang="ru-RU" dirty="0" smtClean="0"/>
              <a:t>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випробування</a:t>
            </a:r>
            <a:r>
              <a:rPr lang="ru-RU" dirty="0" smtClean="0"/>
              <a:t>, </a:t>
            </a:r>
            <a:r>
              <a:rPr lang="ru-RU" dirty="0" err="1" smtClean="0"/>
              <a:t>врешті</a:t>
            </a:r>
            <a:r>
              <a:rPr lang="ru-RU" dirty="0" smtClean="0"/>
              <a:t> вона не </a:t>
            </a:r>
            <a:r>
              <a:rPr lang="ru-RU" dirty="0" err="1" smtClean="0"/>
              <a:t>боїться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відверту</a:t>
            </a:r>
            <a:r>
              <a:rPr lang="ru-RU" dirty="0" smtClean="0"/>
              <a:t> правду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панам </a:t>
            </a:r>
            <a:r>
              <a:rPr lang="ru-RU" dirty="0" err="1" smtClean="0"/>
              <a:t>вельможним</a:t>
            </a:r>
            <a:r>
              <a:rPr lang="ru-RU" dirty="0" smtClean="0"/>
              <a:t>». </a:t>
            </a:r>
            <a:r>
              <a:rPr lang="ru-RU" dirty="0" err="1" smtClean="0"/>
              <a:t>Возвеличуючи</a:t>
            </a:r>
            <a:r>
              <a:rPr lang="ru-RU" dirty="0" smtClean="0"/>
              <a:t> </a:t>
            </a:r>
            <a:r>
              <a:rPr lang="ru-RU" dirty="0" err="1" smtClean="0"/>
              <a:t>Добрість</a:t>
            </a:r>
            <a:r>
              <a:rPr lang="ru-RU" dirty="0" smtClean="0"/>
              <a:t>, П. 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естетичних</a:t>
            </a:r>
            <a:r>
              <a:rPr lang="ru-RU" dirty="0" smtClean="0"/>
              <a:t> </a:t>
            </a:r>
            <a:r>
              <a:rPr lang="ru-RU" dirty="0" err="1" smtClean="0"/>
              <a:t>концепцій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утвердження</a:t>
            </a:r>
            <a:r>
              <a:rPr lang="ru-RU" dirty="0" smtClean="0"/>
              <a:t>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мужності</a:t>
            </a:r>
            <a:r>
              <a:rPr lang="ru-RU" dirty="0" smtClean="0"/>
              <a:t>,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доброчинності</a:t>
            </a:r>
            <a:r>
              <a:rPr lang="ru-RU" dirty="0" smtClean="0"/>
              <a:t>, </a:t>
            </a:r>
            <a:r>
              <a:rPr lang="ru-RU" dirty="0" err="1" smtClean="0"/>
              <a:t>віри</a:t>
            </a:r>
            <a:r>
              <a:rPr lang="ru-RU" dirty="0" smtClean="0"/>
              <a:t> в </a:t>
            </a:r>
            <a:r>
              <a:rPr lang="ru-RU" dirty="0" err="1" smtClean="0"/>
              <a:t>могутність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. </a:t>
            </a: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 — </a:t>
            </a:r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справжньої</a:t>
            </a:r>
            <a:r>
              <a:rPr lang="ru-RU" dirty="0" smtClean="0"/>
              <a:t> </a:t>
            </a:r>
            <a:r>
              <a:rPr lang="ru-RU" dirty="0" err="1" smtClean="0"/>
              <a:t>Добрості</a:t>
            </a:r>
            <a:r>
              <a:rPr lang="ru-RU" dirty="0" smtClean="0"/>
              <a:t> — </a:t>
            </a:r>
            <a:r>
              <a:rPr lang="ru-RU" dirty="0" err="1" smtClean="0"/>
              <a:t>осмислюється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гуманістично-просвітительського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добро </a:t>
            </a:r>
            <a:r>
              <a:rPr lang="ru-RU" dirty="0" err="1" smtClean="0"/>
              <a:t>і</a:t>
            </a:r>
            <a:r>
              <a:rPr lang="ru-RU" dirty="0" smtClean="0"/>
              <a:t> зло, про «</a:t>
            </a:r>
            <a:r>
              <a:rPr lang="ru-RU" dirty="0" err="1" smtClean="0"/>
              <a:t>природну</a:t>
            </a:r>
            <a:r>
              <a:rPr lang="ru-RU" dirty="0" smtClean="0"/>
              <a:t>» </a:t>
            </a:r>
            <a:r>
              <a:rPr lang="ru-RU" dirty="0" err="1" smtClean="0"/>
              <a:t>рівність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4900618" cy="46974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Перу П. 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невеликий цикл </a:t>
            </a:r>
            <a:r>
              <a:rPr lang="ru-RU" dirty="0" err="1" smtClean="0"/>
              <a:t>байкових</a:t>
            </a:r>
            <a:r>
              <a:rPr lang="ru-RU" dirty="0" smtClean="0"/>
              <a:t> </a:t>
            </a:r>
            <a:r>
              <a:rPr lang="ru-RU" dirty="0" err="1" smtClean="0"/>
              <a:t>мініатюр</a:t>
            </a:r>
            <a:r>
              <a:rPr lang="ru-RU" dirty="0" smtClean="0"/>
              <a:t>: «</a:t>
            </a:r>
            <a:r>
              <a:rPr lang="ru-RU" dirty="0" err="1" smtClean="0"/>
              <a:t>Дурень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Розумний</a:t>
            </a:r>
            <a:r>
              <a:rPr lang="ru-RU" dirty="0" smtClean="0"/>
              <a:t>», «</a:t>
            </a:r>
            <a:r>
              <a:rPr lang="ru-RU" dirty="0" err="1" smtClean="0"/>
              <a:t>Цікавий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Мовчун», «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» (1820). </a:t>
            </a:r>
            <a:r>
              <a:rPr lang="ru-RU" dirty="0" err="1" smtClean="0"/>
              <a:t>Ці</a:t>
            </a:r>
            <a:r>
              <a:rPr lang="ru-RU" dirty="0" smtClean="0"/>
              <a:t>, за </a:t>
            </a:r>
            <a:r>
              <a:rPr lang="ru-RU" dirty="0" err="1" smtClean="0"/>
              <a:t>визначенням</a:t>
            </a:r>
            <a:r>
              <a:rPr lang="ru-RU" dirty="0" smtClean="0"/>
              <a:t> автора, «</a:t>
            </a:r>
            <a:r>
              <a:rPr lang="ru-RU" dirty="0" err="1" smtClean="0"/>
              <a:t>приказки</a:t>
            </a:r>
            <a:r>
              <a:rPr lang="ru-RU" dirty="0" smtClean="0"/>
              <a:t>» (як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«</a:t>
            </a:r>
            <a:r>
              <a:rPr lang="ru-RU" dirty="0" err="1" smtClean="0"/>
              <a:t>першоджерело</a:t>
            </a:r>
            <a:r>
              <a:rPr lang="ru-RU" dirty="0" smtClean="0"/>
              <a:t>» — «</a:t>
            </a:r>
            <a:r>
              <a:rPr lang="smn-FI" dirty="0" smtClean="0"/>
              <a:t>Przypowielci» </a:t>
            </a:r>
            <a:r>
              <a:rPr lang="ru-RU" dirty="0" smtClean="0"/>
              <a:t>І. </a:t>
            </a:r>
            <a:r>
              <a:rPr lang="ru-RU" dirty="0" err="1" smtClean="0"/>
              <a:t>Красіцького</a:t>
            </a:r>
            <a:r>
              <a:rPr lang="ru-RU" dirty="0" smtClean="0"/>
              <a:t>),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сюжетних</a:t>
            </a:r>
            <a:r>
              <a:rPr lang="ru-RU" dirty="0" smtClean="0"/>
              <a:t> «</a:t>
            </a:r>
            <a:r>
              <a:rPr lang="ru-RU" dirty="0" err="1" smtClean="0"/>
              <a:t>казок</a:t>
            </a:r>
            <a:r>
              <a:rPr lang="ru-RU" dirty="0" smtClean="0"/>
              <a:t>», </a:t>
            </a:r>
            <a:r>
              <a:rPr lang="ru-RU" dirty="0" err="1" smtClean="0"/>
              <a:t>написані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гранично</a:t>
            </a:r>
            <a:r>
              <a:rPr lang="ru-RU" dirty="0" smtClean="0"/>
              <a:t> </a:t>
            </a:r>
            <a:r>
              <a:rPr lang="ru-RU" dirty="0" err="1" smtClean="0"/>
              <a:t>лаконічних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гуморесок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розгорнутих</a:t>
            </a:r>
            <a:r>
              <a:rPr lang="ru-RU" dirty="0" smtClean="0"/>
              <a:t> </a:t>
            </a:r>
            <a:r>
              <a:rPr lang="ru-RU" dirty="0" err="1" smtClean="0"/>
              <a:t>прислів'їв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виходили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вузькопобутових</a:t>
            </a:r>
            <a:r>
              <a:rPr lang="ru-RU" dirty="0" smtClean="0"/>
              <a:t> тем, </a:t>
            </a:r>
            <a:r>
              <a:rPr lang="ru-RU" dirty="0" err="1" smtClean="0"/>
              <a:t>алегоричних</a:t>
            </a:r>
            <a:r>
              <a:rPr lang="ru-RU" dirty="0" smtClean="0"/>
              <a:t> </a:t>
            </a:r>
            <a:r>
              <a:rPr lang="ru-RU" dirty="0" err="1" smtClean="0"/>
              <a:t>повчань</a:t>
            </a:r>
            <a:r>
              <a:rPr lang="ru-RU" dirty="0" smtClean="0"/>
              <a:t>.</a:t>
            </a:r>
            <a:endParaRPr lang="smn-FI" dirty="0"/>
          </a:p>
        </p:txBody>
      </p:sp>
      <p:pic>
        <p:nvPicPr>
          <p:cNvPr id="4" name="Рисунок 3" descr="панаег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500174"/>
            <a:ext cx="2786082" cy="402268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357298"/>
            <a:ext cx="5072098" cy="550070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З початку 30-х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відходить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принагідно</a:t>
            </a:r>
            <a:r>
              <a:rPr lang="ru-RU" dirty="0" smtClean="0"/>
              <a:t>, </a:t>
            </a:r>
            <a:r>
              <a:rPr lang="ru-RU" dirty="0" err="1" smtClean="0"/>
              <a:t>здебільшого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пам'ятними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службовому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родинному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. У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переважати</a:t>
            </a:r>
            <a:r>
              <a:rPr lang="ru-RU" dirty="0" smtClean="0"/>
              <a:t> </a:t>
            </a:r>
            <a:r>
              <a:rPr lang="ru-RU" dirty="0" err="1" smtClean="0"/>
              <a:t>консервативні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(</a:t>
            </a:r>
            <a:r>
              <a:rPr lang="ru-RU" dirty="0" err="1" smtClean="0"/>
              <a:t>казенним</a:t>
            </a:r>
            <a:r>
              <a:rPr lang="ru-RU" dirty="0" smtClean="0"/>
              <a:t> </a:t>
            </a:r>
            <a:r>
              <a:rPr lang="ru-RU" dirty="0" err="1" smtClean="0"/>
              <a:t>патріотизмом</a:t>
            </a:r>
            <a:r>
              <a:rPr lang="ru-RU" dirty="0" smtClean="0"/>
              <a:t> </a:t>
            </a:r>
            <a:r>
              <a:rPr lang="ru-RU" dirty="0" err="1" smtClean="0"/>
              <a:t>пройняті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епізодами</a:t>
            </a:r>
            <a:r>
              <a:rPr lang="ru-RU" dirty="0" smtClean="0"/>
              <a:t> </a:t>
            </a:r>
            <a:r>
              <a:rPr lang="ru-RU" dirty="0" err="1" smtClean="0"/>
              <a:t>Кримської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), </a:t>
            </a:r>
            <a:r>
              <a:rPr lang="ru-RU" dirty="0" err="1" smtClean="0"/>
              <a:t>зумовлені</a:t>
            </a:r>
            <a:r>
              <a:rPr lang="ru-RU" dirty="0" smtClean="0"/>
              <a:t>, очевидно, </a:t>
            </a:r>
            <a:r>
              <a:rPr lang="ru-RU" dirty="0" err="1" smtClean="0"/>
              <a:t>посиленням</a:t>
            </a:r>
            <a:r>
              <a:rPr lang="ru-RU" dirty="0" smtClean="0"/>
              <a:t> </a:t>
            </a:r>
            <a:r>
              <a:rPr lang="ru-RU" dirty="0" err="1" smtClean="0"/>
              <a:t>урядової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придушення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декабристів</a:t>
            </a:r>
            <a:r>
              <a:rPr lang="ru-RU" dirty="0" smtClean="0"/>
              <a:t> та </a:t>
            </a:r>
            <a:r>
              <a:rPr lang="ru-RU" dirty="0" err="1" smtClean="0"/>
              <a:t>кар'єристичними</a:t>
            </a:r>
            <a:r>
              <a:rPr lang="ru-RU" dirty="0" smtClean="0"/>
              <a:t> </a:t>
            </a:r>
            <a:r>
              <a:rPr lang="ru-RU" dirty="0" err="1" smtClean="0"/>
              <a:t>пориваннями</a:t>
            </a:r>
            <a:r>
              <a:rPr lang="ru-RU" dirty="0" smtClean="0"/>
              <a:t> самого автора. </a:t>
            </a:r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Рисунок 3" descr="п66е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428736"/>
            <a:ext cx="3388478" cy="450059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496"/>
            <a:ext cx="8072494" cy="435771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У 1855 р. 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</a:t>
            </a:r>
            <a:r>
              <a:rPr lang="ru-RU" dirty="0" err="1" smtClean="0"/>
              <a:t>обрано</a:t>
            </a:r>
            <a:r>
              <a:rPr lang="ru-RU" dirty="0" smtClean="0"/>
              <a:t> </a:t>
            </a:r>
            <a:r>
              <a:rPr lang="ru-RU" dirty="0" err="1" smtClean="0"/>
              <a:t>почесним</a:t>
            </a:r>
            <a:r>
              <a:rPr lang="ru-RU" dirty="0" smtClean="0"/>
              <a:t> членом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,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 — членом «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аматорів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словесності</a:t>
            </a:r>
            <a:r>
              <a:rPr lang="ru-RU" dirty="0" smtClean="0"/>
              <a:t>», «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древностей </a:t>
            </a:r>
            <a:r>
              <a:rPr lang="ru-RU" dirty="0" err="1" smtClean="0"/>
              <a:t>російських</a:t>
            </a:r>
            <a:r>
              <a:rPr lang="ru-RU" dirty="0" smtClean="0"/>
              <a:t>», «</a:t>
            </a:r>
            <a:r>
              <a:rPr lang="ru-RU" dirty="0" err="1" smtClean="0"/>
              <a:t>Королівського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 науки» у </a:t>
            </a:r>
            <a:r>
              <a:rPr lang="ru-RU" dirty="0" err="1" smtClean="0"/>
              <a:t>Варшаві</a:t>
            </a:r>
            <a:r>
              <a:rPr lang="ru-RU" dirty="0" smtClean="0"/>
              <a:t>, членом </a:t>
            </a:r>
            <a:r>
              <a:rPr lang="ru-RU" dirty="0" err="1" smtClean="0"/>
              <a:t>Копенгагенського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північних</a:t>
            </a:r>
            <a:r>
              <a:rPr lang="ru-RU" dirty="0" smtClean="0"/>
              <a:t> </a:t>
            </a:r>
            <a:r>
              <a:rPr lang="ru-RU" dirty="0" err="1" smtClean="0"/>
              <a:t>антикварів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Рисунок 3" descr="погнпн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85728"/>
            <a:ext cx="1928180" cy="242886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цкуце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214686"/>
            <a:ext cx="2455086" cy="32022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Твори:</a:t>
            </a:r>
            <a:endParaRPr lang="smn-FI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4543428" cy="4525963"/>
          </a:xfrm>
        </p:spPr>
        <p:txBody>
          <a:bodyPr/>
          <a:lstStyle/>
          <a:p>
            <a:r>
              <a:rPr lang="ru-RU" i="1" dirty="0" err="1" smtClean="0">
                <a:solidFill>
                  <a:srgbClr val="002060"/>
                </a:solidFill>
              </a:rPr>
              <a:t>Батько</a:t>
            </a:r>
            <a:r>
              <a:rPr lang="ru-RU" i="1" dirty="0" smtClean="0">
                <a:solidFill>
                  <a:srgbClr val="002060"/>
                </a:solidFill>
              </a:rPr>
              <a:t> та </a:t>
            </a:r>
            <a:r>
              <a:rPr lang="ru-RU" i="1" dirty="0" err="1" smtClean="0">
                <a:solidFill>
                  <a:srgbClr val="002060"/>
                </a:solidFill>
              </a:rPr>
              <a:t>син</a:t>
            </a:r>
            <a:r>
              <a:rPr lang="ru-RU" i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i="1" dirty="0" err="1" smtClean="0">
                <a:solidFill>
                  <a:srgbClr val="0070C0"/>
                </a:solidFill>
              </a:rPr>
              <a:t>Дві</a:t>
            </a:r>
            <a:r>
              <a:rPr lang="ru-RU" i="1" dirty="0" smtClean="0">
                <a:solidFill>
                  <a:srgbClr val="0070C0"/>
                </a:solidFill>
              </a:rPr>
              <a:t> пташки в </a:t>
            </a:r>
            <a:r>
              <a:rPr lang="ru-RU" i="1" dirty="0" err="1" smtClean="0">
                <a:solidFill>
                  <a:srgbClr val="0070C0"/>
                </a:solidFill>
              </a:rPr>
              <a:t>клітці</a:t>
            </a:r>
            <a:r>
              <a:rPr lang="ru-RU" i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Пан та </a:t>
            </a:r>
            <a:r>
              <a:rPr lang="ru-RU" i="1" dirty="0" smtClean="0">
                <a:solidFill>
                  <a:srgbClr val="00B0F0"/>
                </a:solidFill>
              </a:rPr>
              <a:t>собака;</a:t>
            </a:r>
          </a:p>
          <a:p>
            <a:r>
              <a:rPr lang="ru-RU" i="1" dirty="0" err="1" smtClean="0">
                <a:solidFill>
                  <a:srgbClr val="214FB5"/>
                </a:solidFill>
              </a:rPr>
              <a:t>Справжня</a:t>
            </a:r>
            <a:r>
              <a:rPr lang="ru-RU" i="1" dirty="0" smtClean="0">
                <a:solidFill>
                  <a:srgbClr val="214FB5"/>
                </a:solidFill>
              </a:rPr>
              <a:t> </a:t>
            </a:r>
            <a:r>
              <a:rPr lang="ru-RU" i="1" dirty="0" err="1" smtClean="0">
                <a:solidFill>
                  <a:srgbClr val="214FB5"/>
                </a:solidFill>
              </a:rPr>
              <a:t>добрість</a:t>
            </a:r>
            <a:r>
              <a:rPr lang="ru-RU" i="1" dirty="0" smtClean="0">
                <a:solidFill>
                  <a:srgbClr val="214FB5"/>
                </a:solidFill>
              </a:rPr>
              <a:t>;</a:t>
            </a:r>
          </a:p>
          <a:p>
            <a:r>
              <a:rPr lang="ru-RU" i="1" dirty="0" err="1" smtClean="0">
                <a:solidFill>
                  <a:srgbClr val="0070C0"/>
                </a:solidFill>
              </a:rPr>
              <a:t>Цікавий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і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мовчун</a:t>
            </a:r>
            <a:r>
              <a:rPr lang="ru-RU" i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i="1" dirty="0" err="1" smtClean="0">
                <a:solidFill>
                  <a:srgbClr val="002060"/>
                </a:solidFill>
              </a:rPr>
              <a:t>Рибалка</a:t>
            </a:r>
            <a:r>
              <a:rPr lang="ru-RU" i="1" dirty="0" smtClean="0">
                <a:solidFill>
                  <a:srgbClr val="002060"/>
                </a:solidFill>
              </a:rPr>
              <a:t>.</a:t>
            </a:r>
            <a:endParaRPr lang="ru-RU" i="1" dirty="0" smtClean="0">
              <a:solidFill>
                <a:srgbClr val="002060"/>
              </a:solidFill>
            </a:endParaRPr>
          </a:p>
          <a:p>
            <a:endParaRPr lang="smn-FI" dirty="0"/>
          </a:p>
        </p:txBody>
      </p:sp>
      <p:pic>
        <p:nvPicPr>
          <p:cNvPr id="6" name="Рисунок 5" descr="паукі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1618788"/>
            <a:ext cx="2286016" cy="32349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Запорожець за Дунаєм</a:t>
            </a:r>
            <a:br>
              <a:rPr lang="uk-UA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5143536" cy="52864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Запорожець</a:t>
            </a:r>
            <a:r>
              <a:rPr lang="ru-RU" dirty="0" smtClean="0"/>
              <a:t> за </a:t>
            </a:r>
            <a:r>
              <a:rPr lang="ru-RU" dirty="0" err="1" smtClean="0"/>
              <a:t>Дунаєм</a:t>
            </a:r>
            <a:r>
              <a:rPr lang="ru-RU" dirty="0" smtClean="0"/>
              <a:t>» — опера С. С. 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першим </a:t>
            </a:r>
            <a:r>
              <a:rPr lang="ru-RU" dirty="0" err="1" smtClean="0"/>
              <a:t>твором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жанру на </a:t>
            </a:r>
            <a:r>
              <a:rPr lang="ru-RU" dirty="0" err="1" smtClean="0"/>
              <a:t>лібрето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  <a:r>
              <a:rPr lang="ru-RU" dirty="0" err="1" smtClean="0"/>
              <a:t>Прем'єра</a:t>
            </a:r>
            <a:r>
              <a:rPr lang="ru-RU" dirty="0" smtClean="0"/>
              <a:t> </a:t>
            </a:r>
            <a:r>
              <a:rPr lang="ru-RU" dirty="0" err="1" smtClean="0"/>
              <a:t>відбулась</a:t>
            </a:r>
            <a:r>
              <a:rPr lang="ru-RU" dirty="0" smtClean="0"/>
              <a:t> у </a:t>
            </a:r>
            <a:r>
              <a:rPr lang="ru-RU" dirty="0" err="1" smtClean="0"/>
              <a:t>Петербурзі</a:t>
            </a:r>
            <a:r>
              <a:rPr lang="ru-RU" dirty="0" smtClean="0"/>
              <a:t> 14 </a:t>
            </a:r>
            <a:r>
              <a:rPr lang="ru-RU" dirty="0" err="1" smtClean="0"/>
              <a:t>квітня</a:t>
            </a:r>
            <a:r>
              <a:rPr lang="ru-RU" dirty="0" smtClean="0"/>
              <a:t> 1863 року. </a:t>
            </a:r>
            <a:r>
              <a:rPr lang="ru-RU" dirty="0" err="1" smtClean="0"/>
              <a:t>Ролі</a:t>
            </a:r>
            <a:r>
              <a:rPr lang="ru-RU" dirty="0" smtClean="0"/>
              <a:t>: Карась - бас; </a:t>
            </a:r>
            <a:r>
              <a:rPr lang="ru-RU" dirty="0" err="1" smtClean="0"/>
              <a:t>Одарка</a:t>
            </a:r>
            <a:r>
              <a:rPr lang="ru-RU" dirty="0" smtClean="0"/>
              <a:t> - меццо-сопрано; Оксана - меццо-сопрано, сопрано; </a:t>
            </a:r>
            <a:r>
              <a:rPr lang="ru-RU" dirty="0" err="1" smtClean="0"/>
              <a:t>Андрій</a:t>
            </a:r>
            <a:r>
              <a:rPr lang="ru-RU" dirty="0" smtClean="0"/>
              <a:t> - тенор; Султан - бас, баритон</a:t>
            </a:r>
            <a:r>
              <a:rPr lang="ru-RU" dirty="0" smtClean="0"/>
              <a:t>.</a:t>
            </a:r>
          </a:p>
          <a:p>
            <a:pPr algn="ctr"/>
            <a:endParaRPr lang="smn-FI" dirty="0"/>
          </a:p>
        </p:txBody>
      </p:sp>
      <p:pic>
        <p:nvPicPr>
          <p:cNvPr id="4" name="Рисунок 3" descr="грнеш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765" y="1357298"/>
            <a:ext cx="3263077" cy="427862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Екранізації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839200" cy="264320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ru-RU" dirty="0" smtClean="0"/>
              <a:t>1937 р. — </a:t>
            </a:r>
            <a:r>
              <a:rPr lang="ru-RU" dirty="0" err="1" smtClean="0"/>
              <a:t>фільм</a:t>
            </a:r>
            <a:r>
              <a:rPr lang="ru-RU" dirty="0" smtClean="0"/>
              <a:t> І. </a:t>
            </a:r>
            <a:r>
              <a:rPr lang="ru-RU" dirty="0" err="1" smtClean="0"/>
              <a:t>Кавалерідзе</a:t>
            </a:r>
            <a:endParaRPr lang="ru-RU" dirty="0" smtClean="0"/>
          </a:p>
          <a:p>
            <a:r>
              <a:rPr lang="ru-RU" dirty="0" smtClean="0"/>
              <a:t>1937 </a:t>
            </a:r>
            <a:r>
              <a:rPr lang="ru-RU" dirty="0" smtClean="0"/>
              <a:t>р. — В. </a:t>
            </a:r>
            <a:r>
              <a:rPr lang="ru-RU" dirty="0" err="1" smtClean="0"/>
              <a:t>Авраменко</a:t>
            </a:r>
            <a:endParaRPr lang="ru-RU" dirty="0" smtClean="0"/>
          </a:p>
          <a:p>
            <a:r>
              <a:rPr lang="ru-RU" dirty="0" smtClean="0"/>
              <a:t>1953 </a:t>
            </a:r>
            <a:r>
              <a:rPr lang="ru-RU" dirty="0" smtClean="0"/>
              <a:t>р. —В. </a:t>
            </a:r>
            <a:r>
              <a:rPr lang="ru-RU" dirty="0" err="1" smtClean="0"/>
              <a:t>Лапокниш</a:t>
            </a:r>
            <a:r>
              <a:rPr lang="ru-RU" dirty="0" smtClean="0"/>
              <a:t>, </a:t>
            </a:r>
            <a:r>
              <a:rPr lang="ru-RU" dirty="0" err="1" smtClean="0"/>
              <a:t>телевізійна</a:t>
            </a:r>
            <a:r>
              <a:rPr lang="ru-RU" dirty="0" smtClean="0"/>
              <a:t> </a:t>
            </a:r>
            <a:r>
              <a:rPr lang="ru-RU" dirty="0" err="1" smtClean="0"/>
              <a:t>прем’єра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21 </a:t>
            </a:r>
            <a:r>
              <a:rPr lang="ru-RU" dirty="0" err="1" smtClean="0"/>
              <a:t>липня</a:t>
            </a:r>
            <a:r>
              <a:rPr lang="ru-RU" dirty="0" smtClean="0"/>
              <a:t>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кіностудії</a:t>
            </a:r>
            <a:r>
              <a:rPr lang="ru-RU" dirty="0" smtClean="0"/>
              <a:t>,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обробка</a:t>
            </a:r>
            <a:r>
              <a:rPr lang="ru-RU" dirty="0" smtClean="0"/>
              <a:t> М. </a:t>
            </a:r>
            <a:r>
              <a:rPr lang="ru-RU" dirty="0" err="1" smtClean="0"/>
              <a:t>Рильського</a:t>
            </a:r>
            <a:r>
              <a:rPr lang="ru-RU" dirty="0" smtClean="0"/>
              <a:t>, </a:t>
            </a:r>
            <a:r>
              <a:rPr lang="ru-RU" dirty="0" err="1" smtClean="0"/>
              <a:t>головний</a:t>
            </a:r>
            <a:r>
              <a:rPr lang="ru-RU" dirty="0" smtClean="0"/>
              <a:t> оператор </a:t>
            </a:r>
            <a:r>
              <a:rPr lang="ru-RU" dirty="0" err="1" smtClean="0"/>
              <a:t>А.Мішурін</a:t>
            </a:r>
            <a:r>
              <a:rPr lang="ru-RU" dirty="0" smtClean="0"/>
              <a:t>, художник </a:t>
            </a:r>
            <a:r>
              <a:rPr lang="ru-RU" dirty="0" err="1" smtClean="0"/>
              <a:t>М.Юферов</a:t>
            </a:r>
            <a:r>
              <a:rPr lang="ru-RU" dirty="0" smtClean="0"/>
              <a:t>. В ролях </a:t>
            </a:r>
            <a:r>
              <a:rPr lang="ru-RU" dirty="0" err="1" smtClean="0"/>
              <a:t>І.Паторжинський</a:t>
            </a:r>
            <a:r>
              <a:rPr lang="ru-RU" dirty="0" smtClean="0"/>
              <a:t>, М. </a:t>
            </a:r>
            <a:r>
              <a:rPr lang="ru-RU" dirty="0" err="1" smtClean="0"/>
              <a:t>Литвиненко-Вольгемут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2007 </a:t>
            </a:r>
            <a:r>
              <a:rPr lang="ru-RU" dirty="0" smtClean="0"/>
              <a:t>р. —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Засєєв-Руденко</a:t>
            </a:r>
            <a:endParaRPr lang="smn-FI" dirty="0"/>
          </a:p>
        </p:txBody>
      </p:sp>
      <p:pic>
        <p:nvPicPr>
          <p:cNvPr id="4" name="Рисунок 3" descr="нреае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786190"/>
            <a:ext cx="3857652" cy="28895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uk-UA" dirty="0" smtClean="0"/>
              <a:t>Похований на першому міському кладовищі в Харкові. </a:t>
            </a:r>
            <a:br>
              <a:rPr lang="uk-UA" dirty="0" smtClean="0"/>
            </a:br>
            <a:r>
              <a:rPr lang="uk-UA" dirty="0" smtClean="0"/>
              <a:t>Його меморіальний музей:</a:t>
            </a:r>
          </a:p>
          <a:p>
            <a:endParaRPr lang="smn-FI" dirty="0"/>
          </a:p>
        </p:txBody>
      </p:sp>
      <p:pic>
        <p:nvPicPr>
          <p:cNvPr id="5" name="Рисунок 4" descr="веепнкн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71611"/>
            <a:ext cx="4357718" cy="3369369"/>
          </a:xfrm>
          <a:prstGeom prst="rect">
            <a:avLst/>
          </a:prstGeom>
        </p:spPr>
      </p:pic>
      <p:pic>
        <p:nvPicPr>
          <p:cNvPr id="4" name="Рисунок 3" descr="іуекку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3500438"/>
            <a:ext cx="4191029" cy="314327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5472122" cy="5626121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ru-RU" dirty="0" smtClean="0"/>
              <a:t>Петро́ </a:t>
            </a:r>
            <a:r>
              <a:rPr lang="ru-RU" dirty="0" err="1" smtClean="0"/>
              <a:t>Петро́вич</a:t>
            </a:r>
            <a:r>
              <a:rPr lang="ru-RU" dirty="0" smtClean="0"/>
              <a:t> </a:t>
            </a:r>
            <a:r>
              <a:rPr lang="ru-RU" dirty="0" err="1" smtClean="0"/>
              <a:t>Гула́к-Артемо́вський</a:t>
            </a:r>
            <a:r>
              <a:rPr lang="ru-RU" dirty="0" smtClean="0"/>
              <a:t> </a:t>
            </a:r>
            <a:r>
              <a:rPr lang="ru-RU" dirty="0" smtClean="0"/>
              <a:t>(16 </a:t>
            </a:r>
            <a:r>
              <a:rPr lang="ru-RU" dirty="0" err="1" smtClean="0"/>
              <a:t>січня</a:t>
            </a:r>
            <a:r>
              <a:rPr lang="ru-RU" dirty="0" smtClean="0"/>
              <a:t> </a:t>
            </a:r>
            <a:r>
              <a:rPr lang="ru-RU" dirty="0" smtClean="0"/>
              <a:t>1790, Городище — †1 </a:t>
            </a:r>
            <a:r>
              <a:rPr lang="ru-RU" dirty="0" err="1" smtClean="0"/>
              <a:t>жовтня</a:t>
            </a:r>
            <a:r>
              <a:rPr lang="ru-RU" dirty="0" smtClean="0"/>
              <a:t> </a:t>
            </a:r>
            <a:r>
              <a:rPr lang="ru-RU" dirty="0" smtClean="0"/>
              <a:t>1865, </a:t>
            </a:r>
            <a:r>
              <a:rPr lang="ru-RU" dirty="0" err="1" smtClean="0"/>
              <a:t>Харків</a:t>
            </a:r>
            <a:r>
              <a:rPr lang="ru-RU" dirty="0" smtClean="0"/>
              <a:t>) 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вчений</a:t>
            </a:r>
            <a:r>
              <a:rPr lang="ru-RU" dirty="0" smtClean="0"/>
              <a:t>, </a:t>
            </a:r>
            <a:r>
              <a:rPr lang="ru-RU" dirty="0" err="1" smtClean="0"/>
              <a:t>перекладач</a:t>
            </a:r>
            <a:r>
              <a:rPr lang="ru-RU" dirty="0" smtClean="0"/>
              <a:t>, поет.</a:t>
            </a:r>
          </a:p>
          <a:p>
            <a:endParaRPr lang="smn-FI" dirty="0"/>
          </a:p>
        </p:txBody>
      </p:sp>
      <p:pic>
        <p:nvPicPr>
          <p:cNvPr id="4" name="Рисунок 3" descr="пук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571612"/>
            <a:ext cx="2674639" cy="37147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кввмп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214422"/>
            <a:ext cx="3500462" cy="43038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5286412" cy="607218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містечку</a:t>
            </a:r>
            <a:r>
              <a:rPr lang="ru-RU" dirty="0" smtClean="0"/>
              <a:t> </a:t>
            </a:r>
            <a:r>
              <a:rPr lang="ru-RU" dirty="0" err="1" smtClean="0"/>
              <a:t>Городищі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Черкаська</a:t>
            </a:r>
            <a:r>
              <a:rPr lang="ru-RU" dirty="0" smtClean="0"/>
              <a:t> область) 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. Не </a:t>
            </a:r>
            <a:r>
              <a:rPr lang="ru-RU" dirty="0" err="1" smtClean="0"/>
              <a:t>закінчивши</a:t>
            </a:r>
            <a:r>
              <a:rPr lang="ru-RU" dirty="0" smtClean="0"/>
              <a:t> </a:t>
            </a:r>
            <a:r>
              <a:rPr lang="ru-RU" dirty="0" err="1" smtClean="0"/>
              <a:t>академію</a:t>
            </a:r>
            <a:r>
              <a:rPr lang="ru-RU" dirty="0" smtClean="0"/>
              <a:t>, у 1813 </a:t>
            </a:r>
            <a:r>
              <a:rPr lang="ru-RU" dirty="0" err="1" smtClean="0"/>
              <a:t>році</a:t>
            </a:r>
            <a:r>
              <a:rPr lang="ru-RU" dirty="0" smtClean="0"/>
              <a:t> почав </a:t>
            </a:r>
            <a:r>
              <a:rPr lang="ru-RU" dirty="0" err="1" smtClean="0"/>
              <a:t>викладати</a:t>
            </a:r>
            <a:r>
              <a:rPr lang="ru-RU" dirty="0" smtClean="0"/>
              <a:t> в </a:t>
            </a:r>
            <a:r>
              <a:rPr lang="ru-RU" dirty="0" err="1" smtClean="0"/>
              <a:t>приватних</a:t>
            </a:r>
            <a:r>
              <a:rPr lang="ru-RU" dirty="0" smtClean="0"/>
              <a:t> </a:t>
            </a:r>
            <a:r>
              <a:rPr lang="ru-RU" dirty="0" err="1" smtClean="0"/>
              <a:t>пансіонах</a:t>
            </a:r>
            <a:r>
              <a:rPr lang="ru-RU" dirty="0" smtClean="0"/>
              <a:t> Бердичева, </a:t>
            </a:r>
            <a:r>
              <a:rPr lang="ru-RU" dirty="0" err="1" smtClean="0"/>
              <a:t>вчителював</a:t>
            </a:r>
            <a:r>
              <a:rPr lang="ru-RU" dirty="0" smtClean="0"/>
              <a:t> у </a:t>
            </a:r>
            <a:r>
              <a:rPr lang="ru-RU" dirty="0" err="1" smtClean="0"/>
              <a:t>будинках</a:t>
            </a:r>
            <a:r>
              <a:rPr lang="ru-RU" dirty="0" smtClean="0"/>
              <a:t> </a:t>
            </a:r>
            <a:r>
              <a:rPr lang="ru-RU" dirty="0" err="1" smtClean="0"/>
              <a:t>багатих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поміщиків</a:t>
            </a:r>
            <a:r>
              <a:rPr lang="ru-RU" dirty="0" smtClean="0"/>
              <a:t>. У 1817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до </a:t>
            </a:r>
            <a:r>
              <a:rPr lang="ru-RU" dirty="0" err="1" smtClean="0"/>
              <a:t>Харкова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вступив до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вільним</a:t>
            </a:r>
            <a:r>
              <a:rPr lang="ru-RU" dirty="0" smtClean="0"/>
              <a:t> </a:t>
            </a:r>
            <a:r>
              <a:rPr lang="ru-RU" dirty="0" err="1" smtClean="0"/>
              <a:t>слухачем</a:t>
            </a:r>
            <a:r>
              <a:rPr lang="ru-RU" dirty="0" smtClean="0"/>
              <a:t> словесного факультету,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ж,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заступництву</a:t>
            </a:r>
            <a:r>
              <a:rPr lang="ru-RU" dirty="0" smtClean="0"/>
              <a:t> попечителя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округу графа </a:t>
            </a:r>
            <a:r>
              <a:rPr lang="ru-RU" dirty="0" err="1" smtClean="0"/>
              <a:t>Потоцького</a:t>
            </a:r>
            <a:r>
              <a:rPr lang="ru-RU" dirty="0" smtClean="0"/>
              <a:t>, </a:t>
            </a:r>
            <a:r>
              <a:rPr lang="ru-RU" dirty="0" err="1" smtClean="0"/>
              <a:t>затверджений</a:t>
            </a:r>
            <a:r>
              <a:rPr lang="ru-RU" dirty="0" smtClean="0"/>
              <a:t> Радою </a:t>
            </a:r>
            <a:r>
              <a:rPr lang="ru-RU" dirty="0" err="1" smtClean="0"/>
              <a:t>університету</a:t>
            </a:r>
            <a:r>
              <a:rPr lang="ru-RU" dirty="0" smtClean="0"/>
              <a:t> лектором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428736"/>
            <a:ext cx="5657832" cy="478634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З 1820 року</a:t>
            </a:r>
            <a:br>
              <a:rPr lang="ru-RU" dirty="0" smtClean="0"/>
            </a:b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доручено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географії</a:t>
            </a:r>
            <a:r>
              <a:rPr lang="ru-RU" dirty="0" smtClean="0"/>
              <a:t> та </a:t>
            </a:r>
            <a:br>
              <a:rPr lang="ru-RU" dirty="0" smtClean="0"/>
            </a:br>
            <a:r>
              <a:rPr lang="ru-RU" dirty="0" smtClean="0"/>
              <a:t>статистики. У 1821 </a:t>
            </a:r>
            <a:r>
              <a:rPr lang="ru-RU" dirty="0" err="1" smtClean="0"/>
              <a:t>році</a:t>
            </a:r>
            <a:r>
              <a:rPr lang="ru-RU" dirty="0" smtClean="0"/>
              <a:t> П. П.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здав</a:t>
            </a:r>
            <a:r>
              <a:rPr lang="ru-RU" dirty="0" smtClean="0"/>
              <a:t> </a:t>
            </a:r>
            <a:r>
              <a:rPr lang="ru-RU" dirty="0" err="1" smtClean="0"/>
              <a:t>кандидатський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магістерський</a:t>
            </a:r>
            <a:r>
              <a:rPr lang="ru-RU" dirty="0" smtClean="0"/>
              <a:t> </a:t>
            </a:r>
            <a:r>
              <a:rPr lang="ru-RU" dirty="0" err="1" smtClean="0"/>
              <a:t>іспит</a:t>
            </a:r>
            <a:r>
              <a:rPr lang="ru-RU" dirty="0" smtClean="0"/>
              <a:t>, </a:t>
            </a:r>
            <a:r>
              <a:rPr lang="ru-RU" dirty="0" err="1" smtClean="0"/>
              <a:t>захистив</a:t>
            </a:r>
            <a:r>
              <a:rPr lang="ru-RU" dirty="0" smtClean="0"/>
              <a:t> </a:t>
            </a:r>
            <a:r>
              <a:rPr lang="ru-RU" dirty="0" err="1" smtClean="0"/>
              <a:t>дисертацію</a:t>
            </a:r>
            <a:r>
              <a:rPr lang="ru-RU" dirty="0" smtClean="0"/>
              <a:t> на тему «О пользе истории </a:t>
            </a:r>
            <a:br>
              <a:rPr lang="ru-RU" dirty="0" smtClean="0"/>
            </a:br>
            <a:r>
              <a:rPr lang="ru-RU" dirty="0" smtClean="0"/>
              <a:t>вообще и преимущественно отечественной и о способе преподавания </a:t>
            </a:r>
            <a:br>
              <a:rPr lang="ru-RU" dirty="0" smtClean="0"/>
            </a:br>
            <a:r>
              <a:rPr lang="ru-RU" dirty="0" smtClean="0"/>
              <a:t>последней»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магістра</a:t>
            </a:r>
            <a:r>
              <a:rPr lang="ru-RU" dirty="0" smtClean="0"/>
              <a:t>.</a:t>
            </a:r>
            <a:endParaRPr lang="smn-FI" dirty="0"/>
          </a:p>
        </p:txBody>
      </p:sp>
      <p:pic>
        <p:nvPicPr>
          <p:cNvPr id="5" name="Рисунок 4" descr="погнпн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643050"/>
            <a:ext cx="3232570" cy="407196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85860"/>
            <a:ext cx="5929354" cy="5929354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/>
              <a:t>Через два роки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ад'юнктом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статистики, у 1825 — </a:t>
            </a:r>
            <a:r>
              <a:rPr lang="ru-RU" dirty="0" err="1" smtClean="0"/>
              <a:t>екстраординарним</a:t>
            </a:r>
            <a:r>
              <a:rPr lang="ru-RU" dirty="0" smtClean="0"/>
              <a:t>; 1828 — </a:t>
            </a:r>
            <a:r>
              <a:rPr lang="ru-RU" dirty="0" err="1" smtClean="0"/>
              <a:t>ординарним</a:t>
            </a:r>
            <a:r>
              <a:rPr lang="ru-RU" dirty="0" smtClean="0"/>
              <a:t> </a:t>
            </a:r>
            <a:r>
              <a:rPr lang="ru-RU" dirty="0" err="1" smtClean="0"/>
              <a:t>професором</a:t>
            </a:r>
            <a:r>
              <a:rPr lang="ru-RU" dirty="0" smtClean="0"/>
              <a:t>. У 1831 </a:t>
            </a:r>
            <a:r>
              <a:rPr lang="ru-RU" dirty="0" err="1" smtClean="0"/>
              <a:t>і</a:t>
            </a:r>
            <a:r>
              <a:rPr lang="ru-RU" dirty="0" smtClean="0"/>
              <a:t> 1833 </a:t>
            </a:r>
            <a:r>
              <a:rPr lang="ru-RU" dirty="0" err="1" smtClean="0"/>
              <a:t>рр</a:t>
            </a:r>
            <a:r>
              <a:rPr lang="ru-RU" dirty="0" smtClean="0"/>
              <a:t>. — </a:t>
            </a:r>
            <a:r>
              <a:rPr lang="ru-RU" dirty="0" err="1" smtClean="0"/>
              <a:t>секретар</a:t>
            </a:r>
            <a:r>
              <a:rPr lang="ru-RU" dirty="0" smtClean="0"/>
              <a:t> </a:t>
            </a:r>
            <a:r>
              <a:rPr lang="ru-RU" dirty="0" err="1" smtClean="0"/>
              <a:t>етико-політичного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, член училищного </a:t>
            </a:r>
            <a:r>
              <a:rPr lang="ru-RU" dirty="0" err="1" smtClean="0"/>
              <a:t>комітету</a:t>
            </a:r>
            <a:r>
              <a:rPr lang="ru-RU" dirty="0" smtClean="0"/>
              <a:t> при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. З 1841 р. до </a:t>
            </a:r>
            <a:r>
              <a:rPr lang="ru-RU" dirty="0" err="1" smtClean="0"/>
              <a:t>виходу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 в 1849 р. — ректор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endParaRPr lang="smn-FI" dirty="0"/>
          </a:p>
        </p:txBody>
      </p:sp>
      <p:pic>
        <p:nvPicPr>
          <p:cNvPr id="4" name="Рисунок 3" descr="гннгнпго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571612"/>
            <a:ext cx="3043432" cy="48387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31879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У 1855 р.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почесним</a:t>
            </a:r>
            <a:r>
              <a:rPr lang="ru-RU" dirty="0" smtClean="0"/>
              <a:t> членом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університету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П. П.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1818 р. </a:t>
            </a:r>
            <a:r>
              <a:rPr lang="ru-RU" dirty="0" err="1" smtClean="0"/>
              <a:t>викладав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французьку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в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благородних</a:t>
            </a:r>
            <a:r>
              <a:rPr lang="ru-RU" dirty="0" smtClean="0"/>
              <a:t> </a:t>
            </a:r>
            <a:r>
              <a:rPr lang="ru-RU" dirty="0" err="1" smtClean="0"/>
              <a:t>дівчат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1827 р.</a:t>
            </a:r>
            <a:br>
              <a:rPr lang="ru-RU" dirty="0" smtClean="0"/>
            </a:b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керував</a:t>
            </a:r>
            <a:r>
              <a:rPr lang="ru-RU" dirty="0" smtClean="0"/>
              <a:t> </a:t>
            </a:r>
            <a:r>
              <a:rPr lang="ru-RU" dirty="0" err="1" smtClean="0"/>
              <a:t>навчальною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Полтавського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шляхетних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дівчат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належав до числа </a:t>
            </a:r>
            <a:r>
              <a:rPr lang="ru-RU" dirty="0" err="1" smtClean="0"/>
              <a:t>засновників</a:t>
            </a:r>
            <a:r>
              <a:rPr lang="ru-RU" dirty="0" smtClean="0"/>
              <a:t> «</a:t>
            </a:r>
            <a:r>
              <a:rPr lang="ru-RU" dirty="0" err="1" smtClean="0"/>
              <a:t>Українського</a:t>
            </a:r>
            <a:r>
              <a:rPr lang="ru-RU" dirty="0" smtClean="0"/>
              <a:t> журналу». </a:t>
            </a:r>
            <a:r>
              <a:rPr lang="ru-RU" dirty="0" err="1" smtClean="0"/>
              <a:t>Був</a:t>
            </a:r>
            <a:r>
              <a:rPr lang="ru-RU" dirty="0" smtClean="0"/>
              <a:t> член 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аматорів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словесності</a:t>
            </a:r>
            <a:r>
              <a:rPr lang="ru-RU" dirty="0" smtClean="0"/>
              <a:t>, </a:t>
            </a:r>
            <a:r>
              <a:rPr lang="ru-RU" dirty="0" err="1" smtClean="0"/>
              <a:t>Королівського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 науки у </a:t>
            </a:r>
            <a:r>
              <a:rPr lang="ru-RU" dirty="0" err="1" smtClean="0"/>
              <a:t>Варшаві</a:t>
            </a:r>
            <a:r>
              <a:rPr lang="ru-RU" dirty="0" smtClean="0"/>
              <a:t>.</a:t>
            </a:r>
          </a:p>
          <a:p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5429288" cy="585791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До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доробку</a:t>
            </a:r>
            <a:r>
              <a:rPr lang="ru-RU" dirty="0" smtClean="0"/>
              <a:t> П. 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належать байки (</a:t>
            </a:r>
            <a:r>
              <a:rPr lang="ru-RU" dirty="0" err="1" smtClean="0"/>
              <a:t>байка-казка</a:t>
            </a:r>
            <a:r>
              <a:rPr lang="ru-RU" dirty="0" smtClean="0"/>
              <a:t>, </a:t>
            </a:r>
            <a:r>
              <a:rPr lang="ru-RU" dirty="0" err="1" smtClean="0"/>
              <a:t>байка-приказка</a:t>
            </a:r>
            <a:r>
              <a:rPr lang="ru-RU" dirty="0" smtClean="0"/>
              <a:t>), </a:t>
            </a:r>
            <a:r>
              <a:rPr lang="ru-RU" dirty="0" err="1" smtClean="0"/>
              <a:t>притчі</a:t>
            </a:r>
            <a:r>
              <a:rPr lang="ru-RU" dirty="0" smtClean="0"/>
              <a:t>, </a:t>
            </a:r>
            <a:r>
              <a:rPr lang="ru-RU" dirty="0" err="1" smtClean="0"/>
              <a:t>вірші</a:t>
            </a:r>
            <a:r>
              <a:rPr lang="ru-RU" dirty="0" smtClean="0"/>
              <a:t>, </a:t>
            </a:r>
            <a:r>
              <a:rPr lang="ru-RU" dirty="0" err="1" smtClean="0"/>
              <a:t>послання</a:t>
            </a:r>
            <a:r>
              <a:rPr lang="ru-RU" dirty="0" smtClean="0"/>
              <a:t>, </a:t>
            </a:r>
            <a:r>
              <a:rPr lang="ru-RU" dirty="0" err="1" smtClean="0"/>
              <a:t>балади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ввів</a:t>
            </a:r>
            <a:r>
              <a:rPr lang="ru-RU" dirty="0" smtClean="0"/>
              <a:t> в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 жанр </a:t>
            </a:r>
            <a:r>
              <a:rPr lang="ru-RU" dirty="0" err="1" smtClean="0"/>
              <a:t>романтичної</a:t>
            </a:r>
            <a:r>
              <a:rPr lang="ru-RU" dirty="0" smtClean="0"/>
              <a:t> </a:t>
            </a:r>
            <a:r>
              <a:rPr lang="ru-RU" dirty="0" err="1" smtClean="0"/>
              <a:t>балади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кращі</a:t>
            </a:r>
            <a:r>
              <a:rPr lang="ru-RU" dirty="0" smtClean="0"/>
              <a:t> твори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 в </a:t>
            </a:r>
            <a:r>
              <a:rPr lang="ru-RU" dirty="0" err="1" smtClean="0"/>
              <a:t>дусі</a:t>
            </a:r>
            <a:r>
              <a:rPr lang="ru-RU" dirty="0" smtClean="0"/>
              <a:t> </a:t>
            </a:r>
            <a:r>
              <a:rPr lang="ru-RU" dirty="0" err="1" smtClean="0"/>
              <a:t>естетики</a:t>
            </a:r>
            <a:r>
              <a:rPr lang="ru-RU" dirty="0" smtClean="0"/>
              <a:t> </a:t>
            </a:r>
            <a:r>
              <a:rPr lang="ru-RU" dirty="0" err="1" smtClean="0"/>
              <a:t>просвітницького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реалізму</a:t>
            </a:r>
            <a:r>
              <a:rPr lang="ru-RU" dirty="0" smtClean="0"/>
              <a:t>. З 1817 р. почав </a:t>
            </a:r>
            <a:r>
              <a:rPr lang="ru-RU" dirty="0" err="1" smtClean="0"/>
              <a:t>друкуватися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«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», де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опубліковані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переклади</a:t>
            </a:r>
            <a:r>
              <a:rPr lang="ru-RU" dirty="0" smtClean="0"/>
              <a:t> </a:t>
            </a:r>
            <a:r>
              <a:rPr lang="ru-RU" dirty="0" err="1" smtClean="0"/>
              <a:t>класиків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: Жана Жака Руссо, Джона </a:t>
            </a:r>
            <a:r>
              <a:rPr lang="ru-RU" dirty="0" err="1" smtClean="0"/>
              <a:t>Мільтона</a:t>
            </a:r>
            <a:r>
              <a:rPr lang="ru-RU" dirty="0" smtClean="0"/>
              <a:t>, Адама </a:t>
            </a:r>
            <a:r>
              <a:rPr lang="ru-RU" dirty="0" err="1" smtClean="0"/>
              <a:t>Міцкевича</a:t>
            </a:r>
            <a:r>
              <a:rPr lang="ru-RU" dirty="0" smtClean="0"/>
              <a:t>, </a:t>
            </a:r>
            <a:r>
              <a:rPr lang="ru-RU" dirty="0" err="1" smtClean="0"/>
              <a:t>Йоганна</a:t>
            </a:r>
            <a:r>
              <a:rPr lang="ru-RU" dirty="0" smtClean="0"/>
              <a:t> Вольфганга Гете, </a:t>
            </a:r>
            <a:r>
              <a:rPr lang="ru-RU" dirty="0" err="1" smtClean="0"/>
              <a:t>Горація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6" name="Рисунок 5" descr="пнрг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285860"/>
            <a:ext cx="3342632" cy="4561299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857628"/>
            <a:ext cx="7715304" cy="300037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dirty="0" smtClean="0"/>
              <a:t> Б</a:t>
            </a:r>
            <a:r>
              <a:rPr lang="ru-RU" dirty="0" err="1" smtClean="0"/>
              <a:t>айка</a:t>
            </a:r>
            <a:r>
              <a:rPr lang="ru-RU" dirty="0" smtClean="0"/>
              <a:t> «Пан та собака» — </a:t>
            </a:r>
            <a:r>
              <a:rPr lang="ru-RU" dirty="0" err="1" smtClean="0"/>
              <a:t>найгостріший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19 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Ідейний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співзвучний</a:t>
            </a:r>
            <a:r>
              <a:rPr lang="ru-RU" dirty="0" smtClean="0"/>
              <a:t> </a:t>
            </a:r>
            <a:r>
              <a:rPr lang="ru-RU" dirty="0" err="1" smtClean="0"/>
              <a:t>тогочасним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кріпацтва</a:t>
            </a:r>
            <a:r>
              <a:rPr lang="ru-RU" dirty="0" smtClean="0"/>
              <a:t>,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кріпака</a:t>
            </a:r>
            <a:r>
              <a:rPr lang="ru-RU" dirty="0" smtClean="0"/>
              <a:t> як до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. В </a:t>
            </a:r>
            <a:r>
              <a:rPr lang="ru-RU" dirty="0" err="1" smtClean="0"/>
              <a:t>основі</a:t>
            </a:r>
            <a:r>
              <a:rPr lang="ru-RU" dirty="0" smtClean="0"/>
              <a:t> байки — </a:t>
            </a:r>
            <a:r>
              <a:rPr lang="ru-RU" dirty="0" err="1" smtClean="0"/>
              <a:t>соціальний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Паном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кріпаком</a:t>
            </a:r>
            <a:r>
              <a:rPr lang="ru-RU" dirty="0" smtClean="0"/>
              <a:t> (в </a:t>
            </a:r>
            <a:r>
              <a:rPr lang="ru-RU" dirty="0" err="1" smtClean="0"/>
              <a:t>алегоричному</a:t>
            </a:r>
            <a:r>
              <a:rPr lang="ru-RU" dirty="0" smtClean="0"/>
              <a:t> </a:t>
            </a:r>
            <a:r>
              <a:rPr lang="ru-RU" dirty="0" err="1" smtClean="0"/>
              <a:t>образі</a:t>
            </a:r>
            <a:r>
              <a:rPr lang="ru-RU" dirty="0" smtClean="0"/>
              <a:t> собаки Рябка).</a:t>
            </a:r>
            <a:endParaRPr lang="smn-FI" dirty="0"/>
          </a:p>
        </p:txBody>
      </p:sp>
      <p:pic>
        <p:nvPicPr>
          <p:cNvPr id="5" name="Рисунок 4" descr="2N5Sye3BLy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285860"/>
            <a:ext cx="3071834" cy="23038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поетичні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П. </a:t>
            </a:r>
            <a:r>
              <a:rPr lang="ru-RU" dirty="0" err="1" smtClean="0"/>
              <a:t>Гулака-Артемовського</a:t>
            </a:r>
            <a:r>
              <a:rPr lang="ru-RU" dirty="0" smtClean="0"/>
              <a:t> </a:t>
            </a:r>
            <a:r>
              <a:rPr lang="ru-RU" dirty="0" err="1" smtClean="0"/>
              <a:t>припадають</a:t>
            </a:r>
            <a:r>
              <a:rPr lang="ru-RU" dirty="0" smtClean="0"/>
              <a:t> на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та на </a:t>
            </a:r>
            <a:r>
              <a:rPr lang="ru-RU" dirty="0" err="1" smtClean="0"/>
              <a:t>Волині</a:t>
            </a:r>
            <a:r>
              <a:rPr lang="ru-RU" dirty="0" smtClean="0"/>
              <a:t>. В 1813 р.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у </a:t>
            </a:r>
            <a:r>
              <a:rPr lang="ru-RU" dirty="0" err="1" smtClean="0"/>
              <a:t>піднесено-патетичному</a:t>
            </a:r>
            <a:r>
              <a:rPr lang="ru-RU" dirty="0" smtClean="0"/>
              <a:t> </a:t>
            </a:r>
            <a:r>
              <a:rPr lang="ru-RU" dirty="0" err="1" smtClean="0"/>
              <a:t>тоні</a:t>
            </a:r>
            <a:r>
              <a:rPr lang="ru-RU" dirty="0" smtClean="0"/>
              <a:t> </a:t>
            </a:r>
            <a:r>
              <a:rPr lang="ru-RU" dirty="0" err="1" smtClean="0"/>
              <a:t>пародійний</a:t>
            </a:r>
            <a:r>
              <a:rPr lang="ru-RU" dirty="0" smtClean="0"/>
              <a:t> </a:t>
            </a:r>
            <a:r>
              <a:rPr lang="ru-RU" dirty="0" err="1" smtClean="0"/>
              <a:t>переспів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антиклерикальної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 </a:t>
            </a:r>
            <a:r>
              <a:rPr lang="ru-RU" dirty="0" err="1" smtClean="0"/>
              <a:t>Буало</a:t>
            </a:r>
            <a:r>
              <a:rPr lang="ru-RU" dirty="0" smtClean="0"/>
              <a:t> «</a:t>
            </a:r>
            <a:r>
              <a:rPr lang="ru-RU" dirty="0" err="1" smtClean="0"/>
              <a:t>Налой</a:t>
            </a:r>
            <a:r>
              <a:rPr lang="ru-RU" dirty="0" smtClean="0"/>
              <a:t>» (текст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знищений</a:t>
            </a:r>
            <a:r>
              <a:rPr lang="ru-RU" dirty="0" smtClean="0"/>
              <a:t> автором у 1826 р.) та </a:t>
            </a:r>
            <a:r>
              <a:rPr lang="ru-RU" dirty="0" err="1" smtClean="0"/>
              <a:t>приблизно</a:t>
            </a:r>
            <a:r>
              <a:rPr lang="ru-RU" dirty="0" smtClean="0"/>
              <a:t> в той же час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оригінальний</a:t>
            </a:r>
            <a:r>
              <a:rPr lang="ru-RU" dirty="0" smtClean="0"/>
              <a:t> </a:t>
            </a:r>
            <a:r>
              <a:rPr lang="ru-RU" dirty="0" err="1" smtClean="0"/>
              <a:t>вірш</a:t>
            </a:r>
            <a:r>
              <a:rPr lang="ru-RU" dirty="0" smtClean="0"/>
              <a:t> «Мудрость» (</a:t>
            </a:r>
            <a:r>
              <a:rPr lang="ru-RU" dirty="0" err="1" smtClean="0"/>
              <a:t>опубліковано</a:t>
            </a:r>
            <a:r>
              <a:rPr lang="ru-RU" dirty="0" smtClean="0"/>
              <a:t> в 1819 </a:t>
            </a:r>
            <a:r>
              <a:rPr lang="ru-RU" dirty="0" err="1" smtClean="0"/>
              <a:t>p</a:t>
            </a:r>
            <a:r>
              <a:rPr lang="ru-RU" dirty="0" smtClean="0"/>
              <a:t>.), </a:t>
            </a:r>
            <a:r>
              <a:rPr lang="ru-RU" dirty="0" err="1" smtClean="0"/>
              <a:t>позначений</a:t>
            </a:r>
            <a:r>
              <a:rPr lang="ru-RU" dirty="0" smtClean="0"/>
              <a:t> твердою </a:t>
            </a:r>
            <a:r>
              <a:rPr lang="ru-RU" dirty="0" err="1" smtClean="0"/>
              <a:t>впевненістю</a:t>
            </a:r>
            <a:r>
              <a:rPr lang="ru-RU" dirty="0" smtClean="0"/>
              <a:t> в </a:t>
            </a:r>
            <a:r>
              <a:rPr lang="ru-RU" dirty="0" err="1" smtClean="0"/>
              <a:t>мудрість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милість</a:t>
            </a:r>
            <a:r>
              <a:rPr lang="ru-RU" dirty="0" smtClean="0"/>
              <a:t> «</a:t>
            </a:r>
            <a:r>
              <a:rPr lang="ru-RU" dirty="0" err="1" smtClean="0"/>
              <a:t>провидіння</a:t>
            </a:r>
            <a:r>
              <a:rPr lang="ru-RU" dirty="0" smtClean="0"/>
              <a:t>».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610</Words>
  <PresentationFormat>Экран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Гулак-Артемовський   Петро Петрович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Твори:</vt:lpstr>
      <vt:lpstr>Запорожець за Дунаєм </vt:lpstr>
      <vt:lpstr>Екранізації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Гулак-Артемовський Петро Петрович</dc:title>
  <cp:lastModifiedBy>Богдана</cp:lastModifiedBy>
  <cp:revision>13</cp:revision>
  <dcterms:modified xsi:type="dcterms:W3CDTF">2013-11-12T18:28:31Z</dcterms:modified>
</cp:coreProperties>
</file>