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 bright="70000" contrast="-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86728" cy="1655765"/>
          </a:xfrm>
        </p:spPr>
        <p:txBody>
          <a:bodyPr>
            <a:normAutofit/>
          </a:bodyPr>
          <a:lstStyle/>
          <a:p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Іван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Франко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1643042" y="3857628"/>
            <a:ext cx="640080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latin typeface="Constantia" pitchFamily="18" charset="0"/>
              </a:rPr>
              <a:t>«Я </a:t>
            </a:r>
            <a:r>
              <a:rPr lang="ru-RU" sz="3200" b="1" i="1" dirty="0" err="1" smtClean="0">
                <a:latin typeface="Constantia" pitchFamily="18" charset="0"/>
              </a:rPr>
              <a:t>син</a:t>
            </a:r>
            <a:r>
              <a:rPr lang="ru-RU" sz="3200" b="1" i="1" dirty="0" smtClean="0">
                <a:latin typeface="Constantia" pitchFamily="18" charset="0"/>
              </a:rPr>
              <a:t> народу, </a:t>
            </a:r>
            <a:r>
              <a:rPr lang="ru-RU" sz="3200" b="1" i="1" dirty="0" err="1" smtClean="0">
                <a:latin typeface="Constantia" pitchFamily="18" charset="0"/>
              </a:rPr>
              <a:t>що</a:t>
            </a:r>
            <a:r>
              <a:rPr lang="ru-RU" sz="3200" b="1" i="1" dirty="0" smtClean="0">
                <a:latin typeface="Constantia" pitchFamily="18" charset="0"/>
              </a:rPr>
              <a:t> </a:t>
            </a:r>
            <a:r>
              <a:rPr lang="ru-RU" sz="3200" b="1" i="1" dirty="0" err="1" smtClean="0">
                <a:latin typeface="Constantia" pitchFamily="18" charset="0"/>
              </a:rPr>
              <a:t>вгору</a:t>
            </a:r>
            <a:r>
              <a:rPr lang="ru-RU" sz="3200" b="1" i="1" dirty="0" smtClean="0">
                <a:latin typeface="Constantia" pitchFamily="18" charset="0"/>
              </a:rPr>
              <a:t> </a:t>
            </a:r>
            <a:r>
              <a:rPr lang="ru-RU" sz="3200" b="1" i="1" dirty="0" err="1" smtClean="0">
                <a:latin typeface="Constantia" pitchFamily="18" charset="0"/>
              </a:rPr>
              <a:t>йде</a:t>
            </a:r>
            <a:r>
              <a:rPr lang="ru-RU" sz="3200" b="1" i="1" dirty="0" smtClean="0">
                <a:latin typeface="Constantia" pitchFamily="18" charset="0"/>
              </a:rPr>
              <a:t>»</a:t>
            </a:r>
            <a:r>
              <a:rPr lang="uk-UA" dirty="0" smtClean="0"/>
              <a:t> </a:t>
            </a:r>
          </a:p>
          <a:p>
            <a:pPr algn="r"/>
            <a:r>
              <a:rPr lang="uk-UA" dirty="0" smtClean="0"/>
              <a:t>Іван Франко</a:t>
            </a:r>
            <a:endParaRPr lang="ru-RU" dirty="0" smtClean="0"/>
          </a:p>
          <a:p>
            <a:pPr algn="r"/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642910" y="1214422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Іван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  Якович Франко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знакова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постать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вітчизняної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та 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світової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історії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культури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Поет,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прозаїк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драматург,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вчений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етнограф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фольклорист,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історик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філософ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соціолог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економіст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журналіст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перекладач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громадсько-політичний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діяч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3" name="Содержимое 6" descr="pi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000108"/>
            <a:ext cx="3116262" cy="4891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5008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Івана</a:t>
            </a:r>
            <a:r>
              <a:rPr lang="ru-RU" sz="2400" b="1" dirty="0" smtClean="0"/>
              <a:t> Франко</a:t>
            </a:r>
            <a:r>
              <a:rPr lang="ru-RU" sz="2400" dirty="0" smtClean="0"/>
              <a:t> 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Муляром,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прокладав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рідному</a:t>
            </a:r>
            <a:r>
              <a:rPr lang="ru-RU" sz="2400" dirty="0" smtClean="0"/>
              <a:t> народу дорогу в 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 </a:t>
            </a:r>
            <a:r>
              <a:rPr lang="ru-RU" sz="2400" dirty="0" err="1" smtClean="0"/>
              <a:t>майбутнє</a:t>
            </a:r>
            <a:r>
              <a:rPr lang="ru-RU" sz="2400" dirty="0" smtClean="0"/>
              <a:t>.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титаном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підняв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українське</a:t>
            </a:r>
            <a:r>
              <a:rPr lang="ru-RU" sz="2400" dirty="0" smtClean="0"/>
              <a:t> слово. 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щасливо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з’єдналися</a:t>
            </a:r>
            <a:r>
              <a:rPr lang="ru-RU" sz="2400" dirty="0" smtClean="0"/>
              <a:t> великий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, </a:t>
            </a:r>
            <a:r>
              <a:rPr lang="ru-RU" sz="2400" dirty="0" err="1" smtClean="0"/>
              <a:t>глибокий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вчений-гуманітарій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активний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жив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в </a:t>
            </a:r>
            <a:r>
              <a:rPr lang="ru-RU" sz="2400" dirty="0" err="1" smtClean="0"/>
              <a:t>ім’я</a:t>
            </a:r>
            <a:r>
              <a:rPr lang="ru-RU" sz="2400" dirty="0" smtClean="0"/>
              <a:t> народу </a:t>
            </a:r>
            <a:r>
              <a:rPr lang="ru-RU" sz="2400" dirty="0" err="1" smtClean="0"/>
              <a:t>й</a:t>
            </a:r>
            <a:r>
              <a:rPr lang="ru-RU" sz="2400" dirty="0" smtClean="0"/>
              <a:t> для народу. </a:t>
            </a:r>
            <a:r>
              <a:rPr lang="ru-RU" sz="2400" dirty="0" err="1" smtClean="0"/>
              <a:t>Творча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Велетня</a:t>
            </a:r>
            <a:r>
              <a:rPr lang="ru-RU" sz="2400" dirty="0" smtClean="0"/>
              <a:t> Духа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вражає</a:t>
            </a:r>
            <a:r>
              <a:rPr lang="ru-RU" sz="2400" dirty="0" smtClean="0"/>
              <a:t> –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тисячі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</a:t>
            </a:r>
            <a:r>
              <a:rPr lang="ru-RU" sz="2400" dirty="0" smtClean="0"/>
              <a:t>! І </a:t>
            </a:r>
            <a:r>
              <a:rPr lang="ru-RU" sz="2400" dirty="0" err="1" smtClean="0"/>
              <a:t>це</a:t>
            </a:r>
            <a:r>
              <a:rPr lang="ru-RU" sz="2400" dirty="0" smtClean="0"/>
              <a:t> в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безладь</a:t>
            </a:r>
            <a:r>
              <a:rPr lang="ru-RU" sz="2400" dirty="0" smtClean="0"/>
              <a:t>, </a:t>
            </a:r>
            <a:r>
              <a:rPr lang="ru-RU" sz="2400" dirty="0" err="1" smtClean="0"/>
              <a:t>бідності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потреби, в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переслідувань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упередженої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влади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867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Найвідоміші твори: поетичні збірки «З вершин і низин», «Зів'яле листя», поема «Мойсей», повість «Захар Беркут», драма «Украдене щастя».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8" descr="http://cv01.twirpx.net/0523/0523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234581" cy="3286148"/>
          </a:xfrm>
          <a:prstGeom prst="rect">
            <a:avLst/>
          </a:prstGeom>
          <a:noFill/>
        </p:spPr>
      </p:pic>
      <p:pic>
        <p:nvPicPr>
          <p:cNvPr id="4" name="Picture 14" descr="http://toloka.hurtom.com/photos/0903110954435446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86099"/>
            <a:ext cx="2476500" cy="3771901"/>
          </a:xfrm>
          <a:prstGeom prst="rect">
            <a:avLst/>
          </a:prstGeom>
          <a:noFill/>
        </p:spPr>
      </p:pic>
      <p:pic>
        <p:nvPicPr>
          <p:cNvPr id="5" name="Picture 12" descr="http://i.livelib.ru/boocover/1000465507/l/26e3/%D0%86van_Franko__Mojs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786058"/>
            <a:ext cx="2571768" cy="2456040"/>
          </a:xfrm>
          <a:prstGeom prst="rect">
            <a:avLst/>
          </a:prstGeom>
          <a:noFill/>
        </p:spPr>
      </p:pic>
      <p:pic>
        <p:nvPicPr>
          <p:cNvPr id="6" name="Picture 10" descr="http://megogo.net/s/data/poster/2/5:14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867024"/>
            <a:ext cx="2857500" cy="399097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6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6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6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«З вершин і низин» — перша збірка поета, у якій Іван Франко постає революціонером, а вірш «Каменярі», що сповнений прагнень митця розбити скелю, яка заступила шлях до нового, вільного життя українців, дав йому друге ім'я — Каменяр. До найвищих поетичних надбань Каменяра належить і збірка інтимної лірики «Зів'яле листя». А казки «</a:t>
            </a:r>
            <a:r>
              <a:rPr kumimoji="0" lang="uk-UA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Абу-Касимові</a:t>
            </a:r>
            <a:r>
              <a:rPr kumimoji="0" lang="uk-UA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капці», «Лис Микита» — це твори,   за якими навчалося не одне покоління українців.</a:t>
            </a:r>
            <a:endParaRPr kumimoji="0" lang="uk-UA" sz="25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" name="Picture 2" descr="http://www.i-franko.name/files/IFranko/autographs/vol01-255.jpg"/>
          <p:cNvPicPr>
            <a:picLocks noChangeAspect="1" noChangeArrowheads="1"/>
          </p:cNvPicPr>
          <p:nvPr/>
        </p:nvPicPr>
        <p:blipFill>
          <a:blip r:embed="rId2" cstate="print"/>
          <a:srcRect l="8570" r="2859" b="6605"/>
          <a:stretch>
            <a:fillRect/>
          </a:stretch>
        </p:blipFill>
        <p:spPr bwMode="auto">
          <a:xfrm>
            <a:off x="0" y="3500438"/>
            <a:ext cx="2214578" cy="3357562"/>
          </a:xfrm>
          <a:prstGeom prst="rect">
            <a:avLst/>
          </a:prstGeom>
          <a:noFill/>
        </p:spPr>
      </p:pic>
      <p:pic>
        <p:nvPicPr>
          <p:cNvPr id="4" name="Picture 4" descr="http://www.i-franko.name/files/IFranko/autographs/vol01-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571852"/>
            <a:ext cx="3680616" cy="3286148"/>
          </a:xfrm>
          <a:prstGeom prst="rect">
            <a:avLst/>
          </a:prstGeom>
          <a:noFill/>
        </p:spPr>
      </p:pic>
      <p:pic>
        <p:nvPicPr>
          <p:cNvPr id="5" name="Picture 6" descr="http://www.ukrainianmusic.net/UserFiles/product/mp3-franko-lys-mykyta-333x3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3500438"/>
            <a:ext cx="3171825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4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94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44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30718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Сучасники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називали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Івана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Франка «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академією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в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одній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особі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»,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відзначаючи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,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зокрема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,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вільне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володіння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чотирнадцятьма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мовами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. На початку XX ст.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його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обирають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членом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Чеського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наукового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товариства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;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Харківський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університет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присвоює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йому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ступінь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доктора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словесності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, а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Російська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академія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присуджує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премію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за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працю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«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Студії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над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українською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народною </a:t>
            </a:r>
            <a:r>
              <a:rPr kumimoji="0" lang="ru-RU" sz="25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піснею</a:t>
            </a:r>
            <a:r>
              <a:rPr kumimoji="0" lang="ru-RU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».</a:t>
            </a:r>
            <a:endParaRPr kumimoji="0" lang="uk-UA" sz="25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" name="Picture 2" descr="http://litakcent.com/wp-content/uploads/2013/11/%D1%84%D1%80%D0%B0%D0%BD%D0%BA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500330" cy="3933853"/>
          </a:xfrm>
          <a:prstGeom prst="rect">
            <a:avLst/>
          </a:prstGeom>
          <a:noFill/>
        </p:spPr>
      </p:pic>
      <p:pic>
        <p:nvPicPr>
          <p:cNvPr id="4" name="Picture 4" descr="http://www.lnu.edu.ua/ifranko/fran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2979863" cy="3857652"/>
          </a:xfrm>
          <a:prstGeom prst="rect">
            <a:avLst/>
          </a:prstGeom>
          <a:noFill/>
        </p:spPr>
      </p:pic>
      <p:pic>
        <p:nvPicPr>
          <p:cNvPr id="5" name="Picture 6" descr="http://girnyk.com.ua/sites/default/files/frank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661" y="2714620"/>
            <a:ext cx="3066339" cy="393384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357166"/>
            <a:ext cx="7943880" cy="26311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Іван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Франко писав твори не 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лише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 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українською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, а 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й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польською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німецькою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та 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іншими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мовами</a:t>
            </a: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.</a:t>
            </a:r>
            <a:endParaRPr kumimoji="0" lang="uk-UA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" name="Picture 4" descr="http://korolenko.kharkov.com/images/fr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357454" cy="3608348"/>
          </a:xfrm>
          <a:prstGeom prst="rect">
            <a:avLst/>
          </a:prstGeom>
          <a:noFill/>
        </p:spPr>
      </p:pic>
      <p:pic>
        <p:nvPicPr>
          <p:cNvPr id="4" name="Picture 2" descr="http://lib.ukrsd.com.ua/images/franko/012.jpg"/>
          <p:cNvPicPr>
            <a:picLocks noChangeAspect="1" noChangeArrowheads="1"/>
          </p:cNvPicPr>
          <p:nvPr/>
        </p:nvPicPr>
        <p:blipFill>
          <a:blip r:embed="rId3" cstate="print"/>
          <a:srcRect t="10565" r="72131" b="44717"/>
          <a:stretch>
            <a:fillRect/>
          </a:stretch>
        </p:blipFill>
        <p:spPr bwMode="auto">
          <a:xfrm>
            <a:off x="2357422" y="3214686"/>
            <a:ext cx="2024062" cy="3214686"/>
          </a:xfrm>
          <a:prstGeom prst="rect">
            <a:avLst/>
          </a:prstGeom>
          <a:noFill/>
        </p:spPr>
      </p:pic>
      <p:pic>
        <p:nvPicPr>
          <p:cNvPr id="5" name="Picture 2" descr="http://lib.ukrsd.com.ua/images/franko/012.jpg"/>
          <p:cNvPicPr>
            <a:picLocks noChangeAspect="1" noChangeArrowheads="1"/>
          </p:cNvPicPr>
          <p:nvPr/>
        </p:nvPicPr>
        <p:blipFill>
          <a:blip r:embed="rId3" cstate="print"/>
          <a:srcRect l="28334" t="656" r="33333" b="45462"/>
          <a:stretch>
            <a:fillRect/>
          </a:stretch>
        </p:blipFill>
        <p:spPr bwMode="auto">
          <a:xfrm>
            <a:off x="4357686" y="3214686"/>
            <a:ext cx="2413247" cy="3357562"/>
          </a:xfrm>
          <a:prstGeom prst="rect">
            <a:avLst/>
          </a:prstGeom>
          <a:noFill/>
        </p:spPr>
      </p:pic>
      <p:pic>
        <p:nvPicPr>
          <p:cNvPr id="6" name="Picture 2" descr="http://lib.ukrsd.com.ua/images/franko/012.jpg"/>
          <p:cNvPicPr>
            <a:picLocks noChangeAspect="1" noChangeArrowheads="1"/>
          </p:cNvPicPr>
          <p:nvPr/>
        </p:nvPicPr>
        <p:blipFill>
          <a:blip r:embed="rId3" cstate="print"/>
          <a:srcRect l="65001" b="47146"/>
          <a:stretch>
            <a:fillRect/>
          </a:stretch>
        </p:blipFill>
        <p:spPr bwMode="auto">
          <a:xfrm>
            <a:off x="6715141" y="3227429"/>
            <a:ext cx="2428860" cy="363057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85720" y="214290"/>
            <a:ext cx="8643998" cy="20717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За бібліографічними даними, видано понад 5500 назв творів І.Франка. З них близько 1020 художніх, біля 630 перекладів майже з усіх мов світу, 1200 наукових праць, 1650 публіцистичних статей, більше 1000 листів до вчених та товаришів.</a:t>
            </a:r>
            <a:endParaRPr kumimoji="0" lang="ru-RU" sz="25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3" name="Picture 5" descr="зб"/>
          <p:cNvPicPr>
            <a:picLocks noChangeAspect="1" noChangeArrowheads="1"/>
          </p:cNvPicPr>
          <p:nvPr/>
        </p:nvPicPr>
        <p:blipFill>
          <a:blip r:embed="rId2" cstate="print"/>
          <a:srcRect l="8754" t="3846" r="9534" b="7692"/>
          <a:stretch>
            <a:fillRect/>
          </a:stretch>
        </p:blipFill>
        <p:spPr bwMode="auto">
          <a:xfrm>
            <a:off x="0" y="2143116"/>
            <a:ext cx="2000264" cy="1643074"/>
          </a:xfrm>
          <a:prstGeom prst="rect">
            <a:avLst/>
          </a:prstGeom>
          <a:noFill/>
        </p:spPr>
      </p:pic>
      <p:pic>
        <p:nvPicPr>
          <p:cNvPr id="4" name="Picture 6" descr="м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2879725" cy="2589212"/>
          </a:xfrm>
          <a:prstGeom prst="rect">
            <a:avLst/>
          </a:prstGeom>
          <a:noFill/>
        </p:spPr>
      </p:pic>
      <p:pic>
        <p:nvPicPr>
          <p:cNvPr id="5" name="Picture 7" descr="м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1657350" cy="2735262"/>
          </a:xfrm>
          <a:prstGeom prst="rect">
            <a:avLst/>
          </a:prstGeom>
          <a:noFill/>
        </p:spPr>
      </p:pic>
      <p:pic>
        <p:nvPicPr>
          <p:cNvPr id="6" name="Picture 8" descr="м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00306"/>
            <a:ext cx="2208212" cy="2365375"/>
          </a:xfrm>
          <a:prstGeom prst="rect">
            <a:avLst/>
          </a:prstGeom>
          <a:noFill/>
        </p:spPr>
      </p:pic>
      <p:pic>
        <p:nvPicPr>
          <p:cNvPr id="7" name="Picture 10" descr="м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908550"/>
            <a:ext cx="2227263" cy="1949450"/>
          </a:xfrm>
          <a:prstGeom prst="rect">
            <a:avLst/>
          </a:prstGeom>
          <a:noFill/>
        </p:spPr>
      </p:pic>
      <p:pic>
        <p:nvPicPr>
          <p:cNvPr id="8" name="Picture 12" descr="м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0375" y="4524375"/>
            <a:ext cx="2333625" cy="2333625"/>
          </a:xfrm>
          <a:prstGeom prst="rect">
            <a:avLst/>
          </a:prstGeom>
          <a:noFill/>
        </p:spPr>
      </p:pic>
      <p:pic>
        <p:nvPicPr>
          <p:cNvPr id="9" name="Picture 13" descr="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357430"/>
            <a:ext cx="1755775" cy="2016125"/>
          </a:xfrm>
          <a:prstGeom prst="rect">
            <a:avLst/>
          </a:prstGeom>
          <a:noFill/>
        </p:spPr>
      </p:pic>
      <p:pic>
        <p:nvPicPr>
          <p:cNvPr id="10" name="Picture 14" descr="р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4841875"/>
            <a:ext cx="1633538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1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95</TotalTime>
  <Words>221</Words>
  <PresentationFormat>Экран (4:3)</PresentationFormat>
  <Paragraphs>11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Іван Франко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 </dc:title>
  <cp:lastModifiedBy>UserXP</cp:lastModifiedBy>
  <cp:revision>13</cp:revision>
  <dcterms:modified xsi:type="dcterms:W3CDTF">2014-12-01T19:04:58Z</dcterms:modified>
</cp:coreProperties>
</file>