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256" r:id="rId6"/>
    <p:sldId id="257" r:id="rId7"/>
    <p:sldId id="258" r:id="rId8"/>
    <p:sldId id="263" r:id="rId9"/>
    <p:sldId id="259" r:id="rId10"/>
    <p:sldId id="260" r:id="rId11"/>
    <p:sldId id="261" r:id="rId12"/>
    <p:sldId id="267" r:id="rId13"/>
    <p:sldId id="262" r:id="rId14"/>
    <p:sldId id="264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61300-407D-4396-A05B-DE5BA56C7C6F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B3C42-1811-4B7E-B854-288FF12EA8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7B3C42-1811-4B7E-B854-288FF12EA8A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B5845F-9BFF-44E1-AD1D-E041D3CBD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E11FB-9543-4164-841E-1ABFEAFE2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58AD-B1FB-4709-A0D6-5F0387BAB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185F8-70D9-4C6B-A371-A4D378B23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B4132-6D46-4CD9-B6EE-E831E61D6D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E4218-13BA-46CB-AC27-85B9954C1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BF9F4-E31F-4F1C-93EF-BF5C7C916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BE5C-6F70-4001-8D37-A790CECAFA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15D53-837C-4275-A6BE-714D0A47DD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C29B7-0BDE-47D7-AA4D-63369F627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C68A4-6AB1-4AD0-B219-A48B70673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7924800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3F9F3BBC-769D-4E2B-9B1E-F9A8BF35A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468544" cy="3098775"/>
          </a:xfrm>
        </p:spPr>
        <p:txBody>
          <a:bodyPr/>
          <a:lstStyle/>
          <a:p>
            <a:pPr eaLnBrk="1" hangingPunct="1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Образ ж</a:t>
            </a: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інки в творчості Шевченка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0" y="6093296"/>
            <a:ext cx="3635896" cy="288032"/>
          </a:xfrm>
        </p:spPr>
        <p:txBody>
          <a:bodyPr/>
          <a:lstStyle/>
          <a:p>
            <a:pPr eaLnBrk="1" hangingPunct="1"/>
            <a:r>
              <a:rPr lang="uk-UA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052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124744"/>
            <a:ext cx="7924800" cy="5400600"/>
          </a:xfrm>
        </p:spPr>
        <p:txBody>
          <a:bodyPr/>
          <a:lstStyle/>
          <a:p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Отже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показавши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страждання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безправної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хоч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прекрасної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жiнки-матерi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поет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нiби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кличе: “Давайте ж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щось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зробимо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щоб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каралася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гiрко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людина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вiд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якої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все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найпрекраснiше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землi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Порвiмо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кайдани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!”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тодi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Врага не буде супостата,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буде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будуть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люди на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землi</a:t>
            </a:r>
            <a:endParaRPr lang="ru-RU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Дякуємо за увагу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6948264" y="838200"/>
            <a:ext cx="1656184" cy="286544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764704"/>
            <a:ext cx="7924800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Перша половина ХIХ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столiття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Росiя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пiд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чоботом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самодержавства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ярмi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стогнуть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люди.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Крiпака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продати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помiняти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собаку, до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смертi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засiкти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рiзками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найменшу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провину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забрати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солдати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найбiльш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трагiчна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доля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жiнки-селянки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особливо –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матерi-крiпачки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836712"/>
            <a:ext cx="7924800" cy="5289451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Через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усю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творчість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Тараса Григоровича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червоною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ниткою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пролягла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любов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багатостраждального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народу. Та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однією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центральних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тем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поетичних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художніх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творів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тема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трагічної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долі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сестри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у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тогочасному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суспільстві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І коли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цей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найчистіший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своєрідна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ікона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весь час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плюндрується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весь час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терпить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знущання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поет не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може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залишатися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осторонь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Жіноча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доля для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Шевченка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не просто одна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тем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творчості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справді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незагоєна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рана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поетової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душі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Образ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жінки-кріпачки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нерозривно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поєднаний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нього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образом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власної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яку «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ще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молодою — у могилу нужда та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положила», та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рідних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сестер —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Катрі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Ярини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Марії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«у наймах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виросли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та в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«у наймах коси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побіліли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Доля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кріпосницькому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суспільстві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просто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нестерпною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Шевченко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одним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перших,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хто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зібрав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воєдино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страждання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закріпачених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жінок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вголос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заговорив про них,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виступив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захист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жіночих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прав.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Навіть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назви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творів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присвячених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жінкам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— «Сова», «Наймичка», «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Відьма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«Слепая» —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світчать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 не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веселе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трагічне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життя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838200"/>
            <a:ext cx="5338936" cy="358552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12776"/>
            <a:ext cx="7924800" cy="4713387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матерi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творах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Шевченка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жiнки-страдницi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жiнки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яка не мала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змоги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бути разом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iз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дитиною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крiпачкою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повнiстю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залежала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вiд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наказiв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пана.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Жiнка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часiв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Шевченка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безправною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людиною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яка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зазнала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гнiту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крiпачка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знущань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родинi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5589240"/>
            <a:ext cx="2808312" cy="504056"/>
          </a:xfrm>
        </p:spPr>
        <p:txBody>
          <a:bodyPr/>
          <a:lstStyle/>
          <a:p>
            <a:r>
              <a:rPr lang="uk-UA" sz="2400" dirty="0" err="1" smtClean="0"/>
              <a:t>“Катерина”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764704"/>
            <a:ext cx="5112568" cy="5688632"/>
          </a:xfrm>
        </p:spPr>
        <p:txBody>
          <a:bodyPr/>
          <a:lstStyle/>
          <a:p>
            <a:r>
              <a:rPr lang="ru-RU" sz="2400" dirty="0" smtClean="0"/>
              <a:t>Одним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кращих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Шевченка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присвячених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жіночій</a:t>
            </a:r>
            <a:r>
              <a:rPr lang="ru-RU" sz="2400" dirty="0" smtClean="0"/>
              <a:t> </a:t>
            </a:r>
            <a:r>
              <a:rPr lang="ru-RU" sz="2400" dirty="0" err="1" smtClean="0"/>
              <a:t>долі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вважати</a:t>
            </a:r>
            <a:r>
              <a:rPr lang="ru-RU" sz="2400" dirty="0" smtClean="0"/>
              <a:t> поему «Катерина». У </a:t>
            </a:r>
            <a:r>
              <a:rPr lang="ru-RU" sz="2400" dirty="0" err="1" smtClean="0"/>
              <a:t>поемі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відтворено</a:t>
            </a:r>
            <a:r>
              <a:rPr lang="ru-RU" sz="2400" dirty="0" smtClean="0"/>
              <a:t> одну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характерних</a:t>
            </a:r>
            <a:r>
              <a:rPr lang="ru-RU" sz="2400" dirty="0" smtClean="0"/>
              <a:t> проблем </a:t>
            </a:r>
            <a:r>
              <a:rPr lang="ru-RU" sz="2400" dirty="0" err="1" smtClean="0"/>
              <a:t>тогочасного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суспільства</a:t>
            </a:r>
            <a:r>
              <a:rPr lang="ru-RU" sz="2400" dirty="0" smtClean="0"/>
              <a:t> — долю </a:t>
            </a:r>
            <a:r>
              <a:rPr lang="ru-RU" sz="2400" dirty="0" err="1" smtClean="0"/>
              <a:t>збезчещеної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дівчини</a:t>
            </a:r>
            <a:r>
              <a:rPr lang="ru-RU" sz="2400" dirty="0" smtClean="0"/>
              <a:t>. Уже </a:t>
            </a:r>
            <a:r>
              <a:rPr lang="ru-RU" sz="2400" dirty="0" err="1" smtClean="0"/>
              <a:t>з</a:t>
            </a:r>
            <a:r>
              <a:rPr lang="ru-RU" sz="2400" dirty="0" smtClean="0"/>
              <a:t> перших </a:t>
            </a:r>
            <a:r>
              <a:rPr lang="ru-RU" sz="2400" dirty="0" err="1" smtClean="0"/>
              <a:t>рядків</a:t>
            </a:r>
            <a:r>
              <a:rPr lang="ru-RU" sz="2400" dirty="0" smtClean="0"/>
              <a:t> поет </a:t>
            </a:r>
            <a:r>
              <a:rPr lang="ru-RU" sz="2400" dirty="0" err="1" smtClean="0"/>
              <a:t>звертається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дівчат</a:t>
            </a:r>
            <a:r>
              <a:rPr lang="ru-RU" sz="2400" dirty="0" smtClean="0"/>
              <a:t>: «</a:t>
            </a:r>
            <a:r>
              <a:rPr lang="ru-RU" sz="2400" dirty="0" err="1" smtClean="0"/>
              <a:t>Кохайтеся</a:t>
            </a:r>
            <a:r>
              <a:rPr lang="ru-RU" sz="2400" dirty="0" smtClean="0"/>
              <a:t>, </a:t>
            </a:r>
            <a:r>
              <a:rPr lang="ru-RU" sz="2400" dirty="0" err="1" smtClean="0"/>
              <a:t>чорноброві</a:t>
            </a:r>
            <a:r>
              <a:rPr lang="ru-RU" sz="2400" dirty="0" smtClean="0"/>
              <a:t>, та не </a:t>
            </a:r>
            <a:r>
              <a:rPr lang="ru-RU" sz="2400" dirty="0" err="1" smtClean="0"/>
              <a:t>з</a:t>
            </a:r>
            <a:r>
              <a:rPr lang="ru-RU" sz="2400" dirty="0" smtClean="0"/>
              <a:t> москалями…» </a:t>
            </a:r>
            <a:r>
              <a:rPr lang="ru-RU" sz="2400" dirty="0" err="1" smtClean="0"/>
              <a:t>Далі</a:t>
            </a:r>
            <a:r>
              <a:rPr lang="ru-RU" sz="2400" dirty="0" smtClean="0"/>
              <a:t> Шевченко </a:t>
            </a:r>
            <a:r>
              <a:rPr lang="ru-RU" sz="2400" dirty="0" err="1" smtClean="0"/>
              <a:t>розповідає</a:t>
            </a:r>
            <a:r>
              <a:rPr lang="ru-RU" sz="2400" dirty="0" smtClean="0"/>
              <a:t> про  </a:t>
            </a:r>
            <a:r>
              <a:rPr lang="ru-RU" sz="2400" dirty="0" err="1" smtClean="0"/>
              <a:t>трагічну</a:t>
            </a:r>
            <a:r>
              <a:rPr lang="ru-RU" sz="2400" dirty="0" smtClean="0"/>
              <a:t> долю </a:t>
            </a:r>
            <a:r>
              <a:rPr lang="ru-RU" sz="2400" dirty="0" err="1" smtClean="0"/>
              <a:t>дівчини-покритки</a:t>
            </a:r>
            <a:r>
              <a:rPr lang="ru-RU" sz="2400" dirty="0" smtClean="0"/>
              <a:t>, </a:t>
            </a:r>
            <a:r>
              <a:rPr lang="ru-RU" sz="2400" dirty="0" err="1" smtClean="0"/>
              <a:t>майбутньої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</a:t>
            </a:r>
            <a:r>
              <a:rPr lang="ru-RU" sz="2400" dirty="0" smtClean="0"/>
              <a:t>. . </a:t>
            </a:r>
            <a:r>
              <a:rPr lang="ru-RU" sz="2400" dirty="0" err="1" smtClean="0"/>
              <a:t>Бідолашна</a:t>
            </a:r>
            <a:r>
              <a:rPr lang="ru-RU" sz="2400" dirty="0" smtClean="0"/>
              <a:t> ладна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пожертвувати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життям</a:t>
            </a:r>
            <a:r>
              <a:rPr lang="ru-RU" sz="2400" dirty="0" smtClean="0"/>
              <a:t>,               </a:t>
            </a:r>
            <a:r>
              <a:rPr lang="ru-RU" sz="2400" dirty="0" err="1" smtClean="0"/>
              <a:t>аби</a:t>
            </a:r>
            <a:r>
              <a:rPr lang="ru-RU" sz="2400" dirty="0" smtClean="0"/>
              <a:t> </a:t>
            </a:r>
            <a:r>
              <a:rPr lang="ru-RU" sz="2400" dirty="0" err="1" smtClean="0"/>
              <a:t>врятувати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ганьби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pic>
        <p:nvPicPr>
          <p:cNvPr id="15362" name="Picture 2" descr="D:\Shevchenko_Kateryna_Olia_1842_larg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1135257"/>
            <a:ext cx="2954337" cy="429856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5445224"/>
            <a:ext cx="2592288" cy="504056"/>
          </a:xfrm>
        </p:spPr>
        <p:txBody>
          <a:bodyPr/>
          <a:lstStyle/>
          <a:p>
            <a:r>
              <a:rPr lang="uk-UA" sz="2000" dirty="0" err="1" smtClean="0"/>
              <a:t>“Наймичка”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620688"/>
            <a:ext cx="4896544" cy="6237312"/>
          </a:xfrm>
        </p:spPr>
        <p:txBody>
          <a:bodyPr/>
          <a:lstStyle/>
          <a:p>
            <a:r>
              <a:rPr lang="ru-RU" sz="2400" dirty="0" err="1" smtClean="0"/>
              <a:t>Самопожертва</a:t>
            </a:r>
            <a:r>
              <a:rPr lang="ru-RU" sz="2400" dirty="0" smtClean="0"/>
              <a:t> — </a:t>
            </a:r>
            <a:r>
              <a:rPr lang="ru-RU" sz="2400" dirty="0" err="1" smtClean="0"/>
              <a:t>це</a:t>
            </a:r>
            <a:r>
              <a:rPr lang="ru-RU" sz="2400" dirty="0" smtClean="0"/>
              <a:t> риса, яка </a:t>
            </a:r>
            <a:r>
              <a:rPr lang="ru-RU" sz="2400" dirty="0" err="1" smtClean="0"/>
              <a:t>притаманна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багатьом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жінкам-матерям</a:t>
            </a:r>
            <a:r>
              <a:rPr lang="ru-RU" sz="2400" dirty="0" smtClean="0"/>
              <a:t> у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Кобзаря. </a:t>
            </a:r>
            <a:r>
              <a:rPr lang="ru-RU" sz="2400" dirty="0" err="1" smtClean="0"/>
              <a:t>Згадаймо</a:t>
            </a:r>
            <a:r>
              <a:rPr lang="ru-RU" sz="2400" dirty="0" smtClean="0"/>
              <a:t> </a:t>
            </a:r>
            <a:r>
              <a:rPr lang="ru-RU" sz="2400" dirty="0" err="1" smtClean="0"/>
              <a:t>хоча</a:t>
            </a:r>
            <a:r>
              <a:rPr lang="ru-RU" sz="2400" dirty="0" smtClean="0"/>
              <a:t> б поему «Наймичка». Ганна, </a:t>
            </a:r>
            <a:r>
              <a:rPr lang="ru-RU" sz="2400" dirty="0" err="1" smtClean="0"/>
              <a:t>мати-одиначка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розуміючи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. </a:t>
            </a:r>
            <a:r>
              <a:rPr lang="ru-RU" sz="2400" dirty="0" err="1" smtClean="0"/>
              <a:t>з</a:t>
            </a:r>
            <a:r>
              <a:rPr lang="ru-RU" sz="2400" dirty="0" smtClean="0"/>
              <a:t> нею </a:t>
            </a:r>
            <a:r>
              <a:rPr lang="ru-RU" sz="2400" dirty="0" err="1" smtClean="0"/>
              <a:t>син</a:t>
            </a:r>
            <a:r>
              <a:rPr lang="ru-RU" sz="2400" dirty="0" smtClean="0"/>
              <a:t> буде </a:t>
            </a:r>
            <a:r>
              <a:rPr lang="ru-RU" sz="2400" dirty="0" err="1" smtClean="0"/>
              <a:t>приречений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злиденне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сповнене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приниження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страждань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вирішує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підкинути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бездітним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літнім</a:t>
            </a:r>
            <a:r>
              <a:rPr lang="ru-RU" sz="2400" dirty="0" smtClean="0"/>
              <a:t> людям, а сама </a:t>
            </a:r>
            <a:r>
              <a:rPr lang="ru-RU" sz="2400" dirty="0" err="1" smtClean="0"/>
              <a:t>наймається</a:t>
            </a:r>
            <a:r>
              <a:rPr lang="ru-RU" sz="2400" dirty="0" smtClean="0"/>
              <a:t> до них </a:t>
            </a:r>
            <a:r>
              <a:rPr lang="ru-RU" sz="2400" dirty="0" err="1" smtClean="0"/>
              <a:t>служницею</a:t>
            </a:r>
            <a:r>
              <a:rPr lang="ru-RU" sz="2400" dirty="0" smtClean="0"/>
              <a:t>, </a:t>
            </a:r>
            <a:r>
              <a:rPr lang="ru-RU" sz="2400" dirty="0" err="1" smtClean="0"/>
              <a:t>аби</a:t>
            </a:r>
            <a:r>
              <a:rPr lang="ru-RU" sz="2400" dirty="0" smtClean="0"/>
              <a:t>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так бути </a:t>
            </a:r>
            <a:r>
              <a:rPr lang="ru-RU" sz="2400" dirty="0" err="1" smtClean="0"/>
              <a:t>ближчою</a:t>
            </a:r>
            <a:r>
              <a:rPr lang="ru-RU" sz="2400" dirty="0" smtClean="0"/>
              <a:t> до </a:t>
            </a:r>
            <a:r>
              <a:rPr lang="ru-RU" sz="2400" dirty="0" err="1" smtClean="0"/>
              <a:t>сина</a:t>
            </a:r>
            <a:r>
              <a:rPr lang="ru-RU" sz="2400" dirty="0" smtClean="0"/>
              <a:t>, нехай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маючи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назвати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не </a:t>
            </a:r>
            <a:r>
              <a:rPr lang="ru-RU" sz="2400" dirty="0" err="1" smtClean="0"/>
              <a:t>чути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найсо-лодшого</a:t>
            </a:r>
            <a:r>
              <a:rPr lang="ru-RU" sz="2400" dirty="0" smtClean="0"/>
              <a:t> слова — «</a:t>
            </a:r>
            <a:r>
              <a:rPr lang="ru-RU" sz="2400" dirty="0" err="1" smtClean="0"/>
              <a:t>мамо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pic>
        <p:nvPicPr>
          <p:cNvPr id="16386" name="Picture 2" descr="D:\56415065_Naymuychka_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124744"/>
            <a:ext cx="2880320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5517232"/>
            <a:ext cx="2890664" cy="432048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5508104" cy="5832648"/>
          </a:xfrm>
        </p:spPr>
        <p:txBody>
          <a:bodyPr/>
          <a:lstStyle/>
          <a:p>
            <a:r>
              <a:rPr lang="ru-RU" sz="2400" dirty="0" err="1" smtClean="0"/>
              <a:t>Жіночі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образи</a:t>
            </a:r>
            <a:r>
              <a:rPr lang="ru-RU" sz="2400" dirty="0" smtClean="0"/>
              <a:t>, </a:t>
            </a:r>
            <a:r>
              <a:rPr lang="ru-RU" sz="2400" dirty="0" err="1" smtClean="0"/>
              <a:t>жіночі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долі</a:t>
            </a:r>
            <a:r>
              <a:rPr lang="ru-RU" sz="2400" dirty="0" smtClean="0"/>
              <a:t> </a:t>
            </a:r>
            <a:r>
              <a:rPr lang="ru-RU" sz="2400" dirty="0" err="1" smtClean="0"/>
              <a:t>яскраво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в поемах. </a:t>
            </a:r>
            <a:r>
              <a:rPr lang="ru-RU" sz="2400" dirty="0" err="1" smtClean="0"/>
              <a:t>Вірш</a:t>
            </a:r>
            <a:r>
              <a:rPr lang="ru-RU" sz="2400" dirty="0" smtClean="0"/>
              <a:t> «Сон» («На </a:t>
            </a:r>
            <a:r>
              <a:rPr lang="ru-RU" sz="2400" dirty="0" err="1" smtClean="0"/>
              <a:t>панщині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пшеницю</a:t>
            </a:r>
            <a:r>
              <a:rPr lang="ru-RU" sz="2400" dirty="0" smtClean="0"/>
              <a:t> жала…») </a:t>
            </a:r>
            <a:r>
              <a:rPr lang="ru-RU" sz="2400" dirty="0" err="1" smtClean="0"/>
              <a:t>розповідає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про один день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жінки-матері</a:t>
            </a:r>
            <a:r>
              <a:rPr lang="ru-RU" sz="2400" dirty="0" smtClean="0"/>
              <a:t>: </a:t>
            </a:r>
            <a:r>
              <a:rPr lang="ru-RU" sz="2400" dirty="0" err="1" smtClean="0"/>
              <a:t>кріпачка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немовлям</a:t>
            </a:r>
            <a:r>
              <a:rPr lang="ru-RU" sz="2400" dirty="0" smtClean="0"/>
              <a:t> на руках </a:t>
            </a:r>
            <a:r>
              <a:rPr lang="ru-RU" sz="2400" dirty="0" err="1" smtClean="0"/>
              <a:t>змушена</a:t>
            </a:r>
            <a:r>
              <a:rPr lang="ru-RU" sz="2400" dirty="0" smtClean="0"/>
              <a:t> </a:t>
            </a:r>
            <a:r>
              <a:rPr lang="ru-RU" sz="2400" dirty="0" err="1" smtClean="0"/>
              <a:t>ходити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панське</a:t>
            </a:r>
            <a:r>
              <a:rPr lang="ru-RU" sz="2400" dirty="0" smtClean="0"/>
              <a:t> поле, </a:t>
            </a:r>
            <a:r>
              <a:rPr lang="ru-RU" sz="2400" dirty="0" err="1" smtClean="0"/>
              <a:t>намагаючись</a:t>
            </a:r>
            <a:r>
              <a:rPr lang="ru-RU" sz="2400" dirty="0" smtClean="0"/>
              <a:t>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</a:t>
            </a:r>
            <a:r>
              <a:rPr lang="ru-RU" sz="2400" dirty="0" err="1" smtClean="0"/>
              <a:t>трошки</a:t>
            </a:r>
            <a:r>
              <a:rPr lang="ru-RU" sz="2400" dirty="0" smtClean="0"/>
              <a:t> часу </a:t>
            </a:r>
            <a:r>
              <a:rPr lang="ru-RU" sz="2400" dirty="0" err="1" smtClean="0"/>
              <a:t>приділити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дитині</a:t>
            </a:r>
            <a:r>
              <a:rPr lang="ru-RU" sz="2400" dirty="0" smtClean="0"/>
              <a:t>. </a:t>
            </a:r>
            <a:r>
              <a:rPr lang="ru-RU" sz="2400" dirty="0" err="1" smtClean="0"/>
              <a:t>Уві</a:t>
            </a:r>
            <a:r>
              <a:rPr lang="ru-RU" sz="2400" dirty="0" smtClean="0"/>
              <a:t> </a:t>
            </a:r>
            <a:r>
              <a:rPr lang="ru-RU" sz="2400" dirty="0" err="1" smtClean="0"/>
              <a:t>сні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стомлена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бачить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дорослим</a:t>
            </a:r>
            <a:r>
              <a:rPr lang="ru-RU" sz="2400" dirty="0" smtClean="0"/>
              <a:t>, </a:t>
            </a:r>
            <a:r>
              <a:rPr lang="ru-RU" sz="2400" dirty="0" err="1" smtClean="0"/>
              <a:t>щасливим</a:t>
            </a:r>
            <a:r>
              <a:rPr lang="ru-RU" sz="2400" dirty="0" smtClean="0"/>
              <a:t>; </a:t>
            </a:r>
            <a:r>
              <a:rPr lang="ru-RU" sz="2400" dirty="0" err="1" smtClean="0"/>
              <a:t>бачить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снах-мріях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син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не на </a:t>
            </a:r>
            <a:r>
              <a:rPr lang="ru-RU" sz="2400" dirty="0" err="1" smtClean="0"/>
              <a:t>панському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лані</a:t>
            </a:r>
            <a:r>
              <a:rPr lang="ru-RU" sz="2400" dirty="0" smtClean="0"/>
              <a:t>, а на </a:t>
            </a:r>
            <a:r>
              <a:rPr lang="ru-RU" sz="2400" dirty="0" err="1" smtClean="0"/>
              <a:t>власному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</a:t>
            </a:r>
            <a:r>
              <a:rPr lang="ru-RU" sz="2400" dirty="0" smtClean="0"/>
              <a:t>. Та </a:t>
            </a:r>
            <a:r>
              <a:rPr lang="ru-RU" sz="2400" dirty="0" err="1" smtClean="0"/>
              <a:t>дійсність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залишає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місця</a:t>
            </a:r>
            <a:r>
              <a:rPr lang="ru-RU" sz="2400" dirty="0" smtClean="0"/>
              <a:t> </a:t>
            </a:r>
            <a:r>
              <a:rPr lang="ru-RU" sz="2400" dirty="0" err="1" smtClean="0"/>
              <a:t>мріям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мати-кріпачка</a:t>
            </a:r>
            <a:r>
              <a:rPr lang="ru-RU" sz="2400" dirty="0" smtClean="0"/>
              <a:t> </a:t>
            </a:r>
            <a:r>
              <a:rPr lang="ru-RU" sz="2400" dirty="0" err="1" smtClean="0"/>
              <a:t>знову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повертається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тяжкої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endParaRPr lang="ru-RU" sz="2400" dirty="0"/>
          </a:p>
        </p:txBody>
      </p:sp>
      <p:pic>
        <p:nvPicPr>
          <p:cNvPr id="17410" name="Picture 2" descr="D:\11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1" y="1052736"/>
            <a:ext cx="3240359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838200"/>
            <a:ext cx="7211144" cy="43056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40768"/>
            <a:ext cx="7924800" cy="4785395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Богородиці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поеми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Марія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постає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верхівкою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втілення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радощах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горі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материнства. У 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творі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Тарас Шевченко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уникає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зображення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суто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містичних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сюжетів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замінюючи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реалістичними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подіями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На думку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поета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головна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вихователька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учителька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добра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любові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людей —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життєве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покликання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Так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зображено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Марію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ідеальну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стражденну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матір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через те,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вона —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покритка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яку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Йосип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по-батьківськи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люблячи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урятував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побиття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камінням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одружившись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нею.</a:t>
            </a:r>
            <a:endParaRPr lang="ru-RU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838200"/>
            <a:ext cx="7067128" cy="43056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40768"/>
            <a:ext cx="7924800" cy="4785395"/>
          </a:xfrm>
        </p:spPr>
        <p:txBody>
          <a:bodyPr/>
          <a:lstStyle/>
          <a:p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Безталанну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долю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украïнськоï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матерi-крiпачки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поет 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пiдносить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найвищих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висот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вiн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схиляється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перед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ïï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образом, як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людство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схиляється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поклонi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перед образом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Божоï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Для Т.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Шевченка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жiнка-матiр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уособлення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Пречистоï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Дiви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Марiï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матерi-Украïни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узагальнюючий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усiх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матерiв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Т. Шевченко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вiдштовхувався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вiд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iдеалiв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вiд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Бiблiï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Марiя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символ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глибокого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прекрасного материнства, перед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чим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поет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благовiв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усе 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життя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069050">
  <a:themeElements>
    <a:clrScheme name="Office Theme 13">
      <a:dk1>
        <a:srgbClr val="808080"/>
      </a:dk1>
      <a:lt1>
        <a:srgbClr val="FFFFFF"/>
      </a:lt1>
      <a:dk2>
        <a:srgbClr val="5E2420"/>
      </a:dk2>
      <a:lt2>
        <a:srgbClr val="FFFFFF"/>
      </a:lt2>
      <a:accent1>
        <a:srgbClr val="D29F29"/>
      </a:accent1>
      <a:accent2>
        <a:srgbClr val="C04527"/>
      </a:accent2>
      <a:accent3>
        <a:srgbClr val="B6ACAB"/>
      </a:accent3>
      <a:accent4>
        <a:srgbClr val="DADADA"/>
      </a:accent4>
      <a:accent5>
        <a:srgbClr val="E5CDAC"/>
      </a:accent5>
      <a:accent6>
        <a:srgbClr val="AE3E22"/>
      </a:accent6>
      <a:hlink>
        <a:srgbClr val="B89749"/>
      </a:hlink>
      <a:folHlink>
        <a:srgbClr val="B58346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08080"/>
        </a:dk1>
        <a:lt1>
          <a:srgbClr val="FFFFFF"/>
        </a:lt1>
        <a:dk2>
          <a:srgbClr val="5E2420"/>
        </a:dk2>
        <a:lt2>
          <a:srgbClr val="FFFFFF"/>
        </a:lt2>
        <a:accent1>
          <a:srgbClr val="D29F29"/>
        </a:accent1>
        <a:accent2>
          <a:srgbClr val="C04527"/>
        </a:accent2>
        <a:accent3>
          <a:srgbClr val="B6ACAB"/>
        </a:accent3>
        <a:accent4>
          <a:srgbClr val="DADADA"/>
        </a:accent4>
        <a:accent5>
          <a:srgbClr val="E5CDAC"/>
        </a:accent5>
        <a:accent6>
          <a:srgbClr val="AE3E22"/>
        </a:accent6>
        <a:hlink>
          <a:srgbClr val="B89749"/>
        </a:hlink>
        <a:folHlink>
          <a:srgbClr val="B5834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4">
        <a:dk1>
          <a:srgbClr val="5C1F00"/>
        </a:dk1>
        <a:lt1>
          <a:srgbClr val="FFFFFF"/>
        </a:lt1>
        <a:dk2>
          <a:srgbClr val="5E2420"/>
        </a:dk2>
        <a:lt2>
          <a:srgbClr val="FFFFFF"/>
        </a:lt2>
        <a:accent1>
          <a:srgbClr val="713E39"/>
        </a:accent1>
        <a:accent2>
          <a:srgbClr val="BE7960"/>
        </a:accent2>
        <a:accent3>
          <a:srgbClr val="B6ACAB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1F9DE411C1B38343BE78B0080F632418" ma:contentTypeVersion="8" ma:contentTypeDescription="Create a new document." ma:contentTypeScope="" ma:versionID="626c6bef90203a135dc207a2a19062e9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8e847428e4ac39e33c3ebc557b45afc8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TP010069050</AuthoringAssetId>
    <AssetId xmlns="145c5697-5eb5-440b-b2f1-a8273fb59250">TS010069050</AssetId>
  </documentManagement>
</p:properties>
</file>

<file path=customXml/itemProps1.xml><?xml version="1.0" encoding="utf-8"?>
<ds:datastoreItem xmlns:ds="http://schemas.openxmlformats.org/officeDocument/2006/customXml" ds:itemID="{0A53DFE1-E156-4882-98C9-95799E49E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8F81F38-4AC2-4D62-815D-8E3062B0214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7D8F722-7819-494D-8D44-E678D6FEB9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FFEA196-F70E-497F-B05F-028EFC3C6C72}">
  <ds:schemaRefs>
    <ds:schemaRef ds:uri="http://schemas.microsoft.com/office/2006/metadata/properties"/>
    <ds:schemaRef ds:uri="145c5697-5eb5-440b-b2f1-a8273fb592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TS010069050</Template>
  <TotalTime>120</TotalTime>
  <Words>798</Words>
  <Application>Microsoft Office PowerPoint</Application>
  <PresentationFormat>Экран (4:3)</PresentationFormat>
  <Paragraphs>30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TS010069050</vt:lpstr>
      <vt:lpstr>Образ жінки в творчості Шевченка</vt:lpstr>
      <vt:lpstr> </vt:lpstr>
      <vt:lpstr>Слайд 3</vt:lpstr>
      <vt:lpstr> </vt:lpstr>
      <vt:lpstr>“Катерина”</vt:lpstr>
      <vt:lpstr>“Наймичка”</vt:lpstr>
      <vt:lpstr> </vt:lpstr>
      <vt:lpstr> </vt:lpstr>
      <vt:lpstr> </vt:lpstr>
      <vt:lpstr> </vt:lpstr>
      <vt:lpstr>Дякуємо за увагу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жінки в творчості Шевченка</dc:title>
  <dc:creator>WORK</dc:creator>
  <cp:lastModifiedBy>User</cp:lastModifiedBy>
  <cp:revision>16</cp:revision>
  <dcterms:created xsi:type="dcterms:W3CDTF">2014-04-11T14:17:35Z</dcterms:created>
  <dcterms:modified xsi:type="dcterms:W3CDTF">2014-04-30T15:57:57Z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DirectSourceMarket">
    <vt:lpwstr>english</vt:lpwstr>
  </property>
  <property fmtid="{D5CDD505-2E9C-101B-9397-08002B2CF9AE}" pid="4" name="OriginalSourceMarket">
    <vt:lpwstr>english</vt:lpwstr>
  </property>
  <property fmtid="{D5CDD505-2E9C-101B-9397-08002B2CF9AE}" pid="5" name="Markets">
    <vt:lpwstr/>
  </property>
  <property fmtid="{D5CDD505-2E9C-101B-9397-08002B2CF9AE}" pid="6" name="AssetType">
    <vt:lpwstr>TP</vt:lpwstr>
  </property>
  <property fmtid="{D5CDD505-2E9C-101B-9397-08002B2CF9AE}" pid="7" name="TPInstallLocation">
    <vt:lpwstr>{Document Themes}</vt:lpwstr>
  </property>
  <property fmtid="{D5CDD505-2E9C-101B-9397-08002B2CF9AE}" pid="8" name="PrimaryImageGen">
    <vt:lpwstr>1</vt:lpwstr>
  </property>
  <property fmtid="{D5CDD505-2E9C-101B-9397-08002B2CF9AE}" pid="9" name="display_urn:schemas-microsoft-com:office:office#APAuthor">
    <vt:lpwstr>REDMOND\cynvey</vt:lpwstr>
  </property>
  <property fmtid="{D5CDD505-2E9C-101B-9397-08002B2CF9AE}" pid="10" name="APAuthor">
    <vt:lpwstr>241</vt:lpwstr>
  </property>
  <property fmtid="{D5CDD505-2E9C-101B-9397-08002B2CF9AE}" pid="11" name="CHMName">
    <vt:lpwstr/>
  </property>
  <property fmtid="{D5CDD505-2E9C-101B-9397-08002B2CF9AE}" pid="12" name="Milestone">
    <vt:lpwstr>Continuous</vt:lpwstr>
  </property>
  <property fmtid="{D5CDD505-2E9C-101B-9397-08002B2CF9AE}" pid="13" name="TPAppVersion">
    <vt:lpwstr>11</vt:lpwstr>
  </property>
  <property fmtid="{D5CDD505-2E9C-101B-9397-08002B2CF9AE}" pid="14" name="TPCommandLine">
    <vt:lpwstr>{PP} {FilePath}</vt:lpwstr>
  </property>
  <property fmtid="{D5CDD505-2E9C-101B-9397-08002B2CF9AE}" pid="15" name="AssetId">
    <vt:lpwstr>TS010069050</vt:lpwstr>
  </property>
  <property fmtid="{D5CDD505-2E9C-101B-9397-08002B2CF9AE}" pid="16" name="IsSearchable">
    <vt:lpwstr>0</vt:lpwstr>
  </property>
  <property fmtid="{D5CDD505-2E9C-101B-9397-08002B2CF9AE}" pid="17" name="EditorialStatus">
    <vt:lpwstr/>
  </property>
  <property fmtid="{D5CDD505-2E9C-101B-9397-08002B2CF9AE}" pid="18" name="NumericId">
    <vt:lpwstr>-1.00000000000000</vt:lpwstr>
  </property>
  <property fmtid="{D5CDD505-2E9C-101B-9397-08002B2CF9AE}" pid="19" name="PublishTargets">
    <vt:lpwstr>OfficeOnline</vt:lpwstr>
  </property>
  <property fmtid="{D5CDD505-2E9C-101B-9397-08002B2CF9AE}" pid="20" name="TPLaunchHelpLinkType">
    <vt:lpwstr/>
  </property>
  <property fmtid="{D5CDD505-2E9C-101B-9397-08002B2CF9AE}" pid="21" name="TPFriendlyName">
    <vt:lpwstr>{Document Themes}</vt:lpwstr>
  </property>
  <property fmtid="{D5CDD505-2E9C-101B-9397-08002B2CF9AE}" pid="22" name="display_urn:schemas-microsoft-com:office:office#APEditor">
    <vt:lpwstr>REDMOND\v-luannv</vt:lpwstr>
  </property>
  <property fmtid="{D5CDD505-2E9C-101B-9397-08002B2CF9AE}" pid="23" name="APEditor">
    <vt:lpwstr>103</vt:lpwstr>
  </property>
  <property fmtid="{D5CDD505-2E9C-101B-9397-08002B2CF9AE}" pid="24" name="SourceTitle">
    <vt:lpwstr>Show Time design template</vt:lpwstr>
  </property>
  <property fmtid="{D5CDD505-2E9C-101B-9397-08002B2CF9AE}" pid="25" name="TPApplication">
    <vt:lpwstr>PowerPoint</vt:lpwstr>
  </property>
  <property fmtid="{D5CDD505-2E9C-101B-9397-08002B2CF9AE}" pid="26" name="TPLaunchHelpLink">
    <vt:lpwstr/>
  </property>
  <property fmtid="{D5CDD505-2E9C-101B-9397-08002B2CF9AE}" pid="27" name="OpenTemplate">
    <vt:lpwstr>1</vt:lpwstr>
  </property>
  <property fmtid="{D5CDD505-2E9C-101B-9397-08002B2CF9AE}" pid="28" name="UACurrentWords">
    <vt:lpwstr>0</vt:lpwstr>
  </property>
  <property fmtid="{D5CDD505-2E9C-101B-9397-08002B2CF9AE}" pid="29" name="UALocRecommendation">
    <vt:lpwstr>Localize</vt:lpwstr>
  </property>
  <property fmtid="{D5CDD505-2E9C-101B-9397-08002B2CF9AE}" pid="30" name="UALocComments">
    <vt:lpwstr/>
  </property>
  <property fmtid="{D5CDD505-2E9C-101B-9397-08002B2CF9AE}" pid="31" name="Applications">
    <vt:lpwstr>172;#Office 2000;#-1;#TBD;#-1;#TBD;#-1;#TBD;#-1;#TBD;#-1;#TBD;#-1;#TBD</vt:lpwstr>
  </property>
  <property fmtid="{D5CDD505-2E9C-101B-9397-08002B2CF9AE}" pid="32" name="UANotes">
    <vt:lpwstr/>
  </property>
  <property fmtid="{D5CDD505-2E9C-101B-9397-08002B2CF9AE}" pid="33" name="ContentTypeId">
    <vt:lpwstr>0x0101006025706CF4CD034688BEBAE97A2E701D0202001F9DE411C1B38343BE78B0080F632418</vt:lpwstr>
  </property>
  <property fmtid="{D5CDD505-2E9C-101B-9397-08002B2CF9AE}" pid="34" name="IsDeleted">
    <vt:lpwstr>0</vt:lpwstr>
  </property>
  <property fmtid="{D5CDD505-2E9C-101B-9397-08002B2CF9AE}" pid="35" name="ParentAssetId">
    <vt:lpwstr/>
  </property>
  <property fmtid="{D5CDD505-2E9C-101B-9397-08002B2CF9AE}" pid="36" name="ShowIn">
    <vt:lpwstr>Show everywhere</vt:lpwstr>
  </property>
  <property fmtid="{D5CDD505-2E9C-101B-9397-08002B2CF9AE}" pid="37" name="Content Type">
    <vt:lpwstr>OOFile</vt:lpwstr>
  </property>
  <property fmtid="{D5CDD505-2E9C-101B-9397-08002B2CF9AE}" pid="38" name="AuthoringAssetId">
    <vt:lpwstr>TP010069050</vt:lpwstr>
  </property>
  <property fmtid="{D5CDD505-2E9C-101B-9397-08002B2CF9AE}" pid="39" name="NumericAssetId">
    <vt:lpwstr/>
  </property>
  <property fmtid="{D5CDD505-2E9C-101B-9397-08002B2CF9AE}" pid="40" name="AppVer">
    <vt:lpwstr/>
  </property>
</Properties>
</file>