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C34DA-06A3-4587-87E0-E632E9DA7480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1ECAA-D779-4AE1-BFA2-7FE9F0282A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40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dirty="0" err="1" smtClean="0">
                <a:solidFill>
                  <a:schemeClr val="accent5"/>
                </a:solidFill>
              </a:rPr>
              <a:t>Пейзажна</a:t>
            </a:r>
            <a:r>
              <a:rPr lang="ru-RU" sz="4800" dirty="0" smtClean="0">
                <a:solidFill>
                  <a:schemeClr val="accent5"/>
                </a:solidFill>
              </a:rPr>
              <a:t> та </a:t>
            </a:r>
            <a:r>
              <a:rPr lang="uk-UA" sz="4800" dirty="0">
                <a:solidFill>
                  <a:schemeClr val="accent5"/>
                </a:solidFill>
              </a:rPr>
              <a:t>і</a:t>
            </a:r>
            <a:r>
              <a:rPr lang="ru-RU" sz="4800" dirty="0" err="1" smtClean="0">
                <a:solidFill>
                  <a:schemeClr val="accent5"/>
                </a:solidFill>
              </a:rPr>
              <a:t>нтимна</a:t>
            </a:r>
            <a:r>
              <a:rPr lang="ru-RU" sz="4800" dirty="0" smtClean="0">
                <a:solidFill>
                  <a:schemeClr val="accent5"/>
                </a:solidFill>
              </a:rPr>
              <a:t> </a:t>
            </a:r>
            <a:r>
              <a:rPr lang="ru-RU" sz="4800" dirty="0" err="1" smtClean="0">
                <a:solidFill>
                  <a:schemeClr val="accent5"/>
                </a:solidFill>
              </a:rPr>
              <a:t>лірика</a:t>
            </a:r>
            <a:r>
              <a:rPr lang="ru-RU" sz="4800" dirty="0" smtClean="0">
                <a:solidFill>
                  <a:schemeClr val="accent5"/>
                </a:solidFill>
              </a:rPr>
              <a:t> </a:t>
            </a:r>
            <a:r>
              <a:rPr lang="ru-RU" sz="4800" dirty="0" err="1" smtClean="0">
                <a:solidFill>
                  <a:schemeClr val="accent5"/>
                </a:solidFill>
              </a:rPr>
              <a:t>Лесі</a:t>
            </a:r>
            <a:r>
              <a:rPr lang="ru-RU" sz="4800" dirty="0" smtClean="0">
                <a:solidFill>
                  <a:schemeClr val="accent5"/>
                </a:solidFill>
              </a:rPr>
              <a:t> </a:t>
            </a:r>
            <a:r>
              <a:rPr lang="ru-RU" sz="4800" dirty="0" err="1" smtClean="0">
                <a:solidFill>
                  <a:schemeClr val="accent5"/>
                </a:solidFill>
              </a:rPr>
              <a:t>Українки</a:t>
            </a:r>
            <a:endParaRPr lang="ru-RU" sz="4800" dirty="0">
              <a:solidFill>
                <a:schemeClr val="accent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3140968"/>
            <a:ext cx="4716016" cy="2592288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Відчуте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Франком «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м’яке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жіноче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серце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»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Лесі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Українки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особливо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разюче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виявилося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інтимній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</a:rPr>
              <a:t>пейзажній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/>
                </a:solidFill>
              </a:rPr>
              <a:t>ліриці</a:t>
            </a:r>
            <a:r>
              <a:rPr lang="ru-RU" dirty="0">
                <a:solidFill>
                  <a:schemeClr val="bg2"/>
                </a:solidFill>
              </a:rPr>
              <a:t>.</a:t>
            </a:r>
            <a:r>
              <a:rPr lang="ru-RU" dirty="0"/>
              <a:t> </a:t>
            </a:r>
            <a:r>
              <a:rPr lang="ru-RU" i="1" dirty="0"/>
              <a:t> 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8329"/>
            <a:ext cx="3045265" cy="4448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877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dir="r"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2019679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Переважно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пейзажний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цикл «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Подорож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до моря»,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народився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основі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вражень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винесених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Лесею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з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поїздки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Одеси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влітку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1888 р.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їдучи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потягом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Ковеля через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Поділля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південь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поетеса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побачила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Україну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усій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Гі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красі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i="1" dirty="0">
                <a:effectLst/>
              </a:rPr>
              <a:t>Природу </a:t>
            </a:r>
            <a:r>
              <a:rPr lang="ru-RU" sz="2400" b="0" dirty="0" err="1">
                <a:effectLst/>
              </a:rPr>
              <a:t>поетеса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сприймала</a:t>
            </a:r>
            <a:r>
              <a:rPr lang="ru-RU" sz="2400" b="0" dirty="0">
                <a:effectLst/>
              </a:rPr>
              <a:t> як живу, </a:t>
            </a:r>
            <a:r>
              <a:rPr lang="ru-RU" sz="2400" b="0" dirty="0" err="1">
                <a:effectLst/>
              </a:rPr>
              <a:t>одухотворену</a:t>
            </a:r>
            <a:r>
              <a:rPr lang="ru-RU" sz="2400" b="0" dirty="0">
                <a:effectLst/>
              </a:rPr>
              <a:t> силу, </a:t>
            </a:r>
            <a:r>
              <a:rPr lang="ru-RU" sz="2400" b="0" dirty="0" err="1">
                <a:effectLst/>
              </a:rPr>
              <a:t>розрадницю</a:t>
            </a:r>
            <a:r>
              <a:rPr lang="ru-RU" sz="2400" b="0" dirty="0">
                <a:effectLst/>
              </a:rPr>
              <a:t>, </a:t>
            </a:r>
            <a:r>
              <a:rPr lang="ru-RU" sz="2400" b="0" dirty="0" err="1">
                <a:effectLst/>
              </a:rPr>
              <a:t>невичерпне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джерело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енергії</a:t>
            </a:r>
            <a:r>
              <a:rPr lang="ru-RU" sz="2400" b="0" dirty="0">
                <a:effectLst/>
              </a:rPr>
              <a:t> й </a:t>
            </a:r>
            <a:r>
              <a:rPr lang="ru-RU" sz="2400" b="0" dirty="0" err="1">
                <a:effectLst/>
              </a:rPr>
              <a:t>божественний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вияв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краси</a:t>
            </a:r>
            <a:r>
              <a:rPr lang="ru-RU" sz="2400" b="0" dirty="0">
                <a:effectLst/>
              </a:rPr>
              <a:t>. А </a:t>
            </a:r>
            <a:r>
              <a:rPr lang="ru-RU" sz="2400" b="0" dirty="0" err="1">
                <a:effectLst/>
              </a:rPr>
              <a:t>ще</a:t>
            </a:r>
            <a:r>
              <a:rPr lang="ru-RU" sz="2400" b="0" dirty="0">
                <a:effectLst/>
              </a:rPr>
              <a:t> — </a:t>
            </a:r>
            <a:r>
              <a:rPr lang="ru-RU" sz="2400" b="0" dirty="0" err="1">
                <a:effectLst/>
              </a:rPr>
              <a:t>вияв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душі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України</a:t>
            </a:r>
            <a:r>
              <a:rPr lang="ru-RU" sz="2400" b="0" dirty="0">
                <a:effectLst/>
              </a:rPr>
              <a:t>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08490" y="3645024"/>
            <a:ext cx="54038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«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</a:rPr>
              <a:t>Онде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балочка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весела,</a:t>
            </a:r>
          </a:p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В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ній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хороші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красні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села.</a:t>
            </a:r>
          </a:p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Там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хати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садками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вкриті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Срібним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маревом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повиті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,</a:t>
            </a:r>
          </a:p>
          <a:p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Коло сел стоять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тополі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Розмовляють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з </a:t>
            </a:r>
            <a:r>
              <a:rPr lang="ru-RU" sz="2400" dirty="0" err="1">
                <a:solidFill>
                  <a:schemeClr val="bg1">
                    <a:lumMod val="50000"/>
                  </a:schemeClr>
                </a:solidFill>
              </a:rPr>
              <a:t>вітром</a:t>
            </a:r>
            <a:r>
              <a:rPr lang="ru-RU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в </a:t>
            </a:r>
            <a:r>
              <a:rPr lang="ru-RU" sz="2400" dirty="0" err="1" smtClean="0">
                <a:solidFill>
                  <a:schemeClr val="bg1">
                    <a:lumMod val="50000"/>
                  </a:schemeClr>
                </a:solidFill>
              </a:rPr>
              <a:t>полі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.»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01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501008"/>
            <a:ext cx="8820472" cy="2880320"/>
          </a:xfrm>
        </p:spPr>
        <p:txBody>
          <a:bodyPr>
            <a:normAutofit lnSpcReduction="10000"/>
          </a:bodyPr>
          <a:lstStyle/>
          <a:p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Екзотичний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(у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неоромантичному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стилі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) і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глибоко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чуттєвий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вірш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Хвиля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» (1908), написаний у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Євпаторії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Своєрідна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форма,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унікальний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звукопис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суміжне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римування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створюють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ефект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припливу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й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відпливу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хвилі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дієслівні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рими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підсилюють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динамічність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картини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яка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виникає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уяві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читача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5832648" cy="3744416"/>
          </a:xfrm>
        </p:spPr>
        <p:txBody>
          <a:bodyPr>
            <a:noAutofit/>
          </a:bodyPr>
          <a:lstStyle/>
          <a:p>
            <a:r>
              <a:rPr lang="ru-RU" sz="2200" b="0" dirty="0" err="1">
                <a:effectLst/>
              </a:rPr>
              <a:t>Волинські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краєвиди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змінюються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подільськими</a:t>
            </a:r>
            <a:r>
              <a:rPr lang="ru-RU" sz="2200" b="0" dirty="0">
                <a:effectLst/>
              </a:rPr>
              <a:t>, а </a:t>
            </a:r>
            <a:r>
              <a:rPr lang="ru-RU" sz="2200" b="0" dirty="0" err="1">
                <a:effectLst/>
              </a:rPr>
              <a:t>далі</a:t>
            </a:r>
            <a:r>
              <a:rPr lang="ru-RU" sz="2200" b="0" dirty="0">
                <a:effectLst/>
              </a:rPr>
              <a:t> — </a:t>
            </a:r>
            <a:r>
              <a:rPr lang="ru-RU" sz="2200" b="0" dirty="0" err="1">
                <a:effectLst/>
              </a:rPr>
              <a:t>безкраїми</a:t>
            </a:r>
            <a:r>
              <a:rPr lang="ru-RU" sz="2200" b="0" dirty="0">
                <a:effectLst/>
              </a:rPr>
              <a:t> степами, </a:t>
            </a:r>
            <a:r>
              <a:rPr lang="ru-RU" sz="2200" b="0" dirty="0" err="1">
                <a:effectLst/>
              </a:rPr>
              <a:t>іскристими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хвилями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синього</a:t>
            </a:r>
            <a:r>
              <a:rPr lang="ru-RU" sz="2200" b="0" dirty="0">
                <a:effectLst/>
              </a:rPr>
              <a:t> моря й </a:t>
            </a:r>
            <a:r>
              <a:rPr lang="ru-RU" sz="2200" b="0" dirty="0" err="1">
                <a:effectLst/>
              </a:rPr>
              <a:t>акерманськими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турецькими</a:t>
            </a:r>
            <a:r>
              <a:rPr lang="ru-RU" sz="2200" b="0" dirty="0">
                <a:effectLst/>
              </a:rPr>
              <a:t> вежами, </a:t>
            </a:r>
            <a:r>
              <a:rPr lang="ru-RU" sz="2200" b="0" dirty="0" err="1">
                <a:effectLst/>
              </a:rPr>
              <a:t>які</a:t>
            </a:r>
            <a:r>
              <a:rPr lang="ru-RU" sz="2200" b="0" dirty="0">
                <a:effectLst/>
              </a:rPr>
              <a:t> </a:t>
            </a:r>
            <a:r>
              <a:rPr lang="ru-RU" sz="2200" b="0" dirty="0" err="1">
                <a:effectLst/>
              </a:rPr>
              <a:t>викликають</a:t>
            </a:r>
            <a:r>
              <a:rPr lang="ru-RU" sz="2200" b="0" dirty="0">
                <a:effectLst/>
              </a:rPr>
              <a:t> у </a:t>
            </a:r>
            <a:r>
              <a:rPr lang="ru-RU" sz="2200" b="0" dirty="0" err="1">
                <a:effectLst/>
              </a:rPr>
              <a:t>юної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Лесі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уявлення</a:t>
            </a:r>
            <a:r>
              <a:rPr lang="ru-RU" sz="2200" b="0" dirty="0">
                <a:effectLst/>
              </a:rPr>
              <a:t> про </a:t>
            </a:r>
            <a:r>
              <a:rPr lang="ru-RU" sz="2200" b="0" dirty="0" err="1">
                <a:effectLst/>
              </a:rPr>
              <a:t>тяжку</a:t>
            </a:r>
            <a:r>
              <a:rPr lang="ru-RU" sz="2200" b="0" dirty="0">
                <a:effectLst/>
              </a:rPr>
              <a:t> долю </a:t>
            </a:r>
            <a:r>
              <a:rPr lang="ru-RU" sz="2200" b="0" dirty="0" err="1">
                <a:effectLst/>
              </a:rPr>
              <a:t>рідної</a:t>
            </a:r>
            <a:r>
              <a:rPr lang="ru-RU" sz="2200" b="0" dirty="0">
                <a:effectLst/>
              </a:rPr>
              <a:t> </a:t>
            </a:r>
            <a:r>
              <a:rPr lang="ru-RU" sz="2200" b="0" dirty="0" err="1">
                <a:effectLst/>
              </a:rPr>
              <a:t>землі</a:t>
            </a:r>
            <a:r>
              <a:rPr lang="ru-RU" sz="2200" b="0" dirty="0">
                <a:effectLst/>
              </a:rPr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025906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72595" y="908720"/>
            <a:ext cx="6192688" cy="54586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Хвиля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йде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вал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гуде —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білий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смілий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срібний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дрібний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нападе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сухеє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баговиння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розсипане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каміння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білим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пломенем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метнеться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стрепенеться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скине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з себе все,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ясне</a:t>
            </a:r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</a:t>
            </a:r>
          </a:p>
          <a:p>
            <a:pPr marL="109728" indent="0">
              <a:buNone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й </a:t>
            </a:r>
            <a:r>
              <a:rPr lang="ru-RU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гасне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…»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829600" y="620688"/>
            <a:ext cx="8229600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33714"/>
            <a:ext cx="304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6041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l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420888"/>
            <a:ext cx="5904656" cy="2938331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«Стояла </a:t>
            </a:r>
            <a:r>
              <a:rPr lang="ru-RU" dirty="0"/>
              <a:t>я і </a:t>
            </a:r>
            <a:r>
              <a:rPr lang="ru-RU" dirty="0" err="1"/>
              <a:t>слухала</a:t>
            </a:r>
            <a:r>
              <a:rPr lang="ru-RU" dirty="0"/>
              <a:t> весну.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Весна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говорила.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Співала</a:t>
            </a:r>
            <a:r>
              <a:rPr lang="ru-RU" dirty="0"/>
              <a:t> </a:t>
            </a:r>
            <a:r>
              <a:rPr lang="ru-RU" dirty="0" err="1"/>
              <a:t>пісню</a:t>
            </a:r>
            <a:r>
              <a:rPr lang="ru-RU" dirty="0"/>
              <a:t> </a:t>
            </a:r>
            <a:r>
              <a:rPr lang="ru-RU" dirty="0" err="1"/>
              <a:t>дзвінку</a:t>
            </a:r>
            <a:r>
              <a:rPr lang="ru-RU" dirty="0"/>
              <a:t>, голосну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То </a:t>
            </a:r>
            <a:r>
              <a:rPr lang="ru-RU" dirty="0" err="1"/>
              <a:t>знов</a:t>
            </a:r>
            <a:r>
              <a:rPr lang="ru-RU" dirty="0"/>
              <a:t> </a:t>
            </a:r>
            <a:r>
              <a:rPr lang="ru-RU" dirty="0" err="1"/>
              <a:t>таємно</a:t>
            </a:r>
            <a:r>
              <a:rPr lang="ru-RU" dirty="0"/>
              <a:t>-тихо </a:t>
            </a:r>
            <a:r>
              <a:rPr lang="ru-RU" dirty="0" err="1"/>
              <a:t>шепотіла</a:t>
            </a:r>
            <a:r>
              <a:rPr lang="ru-RU" dirty="0" smtClean="0"/>
              <a:t>.»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2376264"/>
          </a:xfrm>
        </p:spPr>
        <p:txBody>
          <a:bodyPr>
            <a:normAutofit fontScale="90000"/>
          </a:bodyPr>
          <a:lstStyle/>
          <a:p>
            <a:r>
              <a:rPr lang="ru-RU" sz="2700" b="0" dirty="0" err="1">
                <a:effectLst/>
              </a:rPr>
              <a:t>Поезія</a:t>
            </a:r>
            <a:r>
              <a:rPr lang="ru-RU" sz="2700" b="0" dirty="0">
                <a:effectLst/>
              </a:rPr>
              <a:t> «Стояла я і </a:t>
            </a:r>
            <a:r>
              <a:rPr lang="ru-RU" sz="2700" b="0" dirty="0" err="1">
                <a:effectLst/>
              </a:rPr>
              <a:t>слухала</a:t>
            </a:r>
            <a:r>
              <a:rPr lang="ru-RU" sz="2700" b="0" dirty="0">
                <a:effectLst/>
              </a:rPr>
              <a:t> весну» (1895) </a:t>
            </a:r>
            <a:r>
              <a:rPr lang="ru-RU" sz="2700" b="0" dirty="0" err="1">
                <a:effectLst/>
              </a:rPr>
              <a:t>сповнена</a:t>
            </a:r>
            <a:r>
              <a:rPr lang="ru-RU" sz="2700" b="0" dirty="0">
                <a:effectLst/>
              </a:rPr>
              <a:t> </a:t>
            </a:r>
            <a:r>
              <a:rPr lang="ru-RU" sz="2700" b="0" dirty="0" err="1">
                <a:effectLst/>
              </a:rPr>
              <a:t>свіжості</a:t>
            </a:r>
            <a:r>
              <a:rPr lang="ru-RU" sz="2700" b="0" dirty="0">
                <a:effectLst/>
              </a:rPr>
              <a:t> й тепла </a:t>
            </a:r>
            <a:r>
              <a:rPr lang="ru-RU" sz="2700" b="0" dirty="0" err="1">
                <a:effectLst/>
              </a:rPr>
              <a:t>прекрасної</a:t>
            </a:r>
            <a:r>
              <a:rPr lang="ru-RU" sz="2700" b="0" dirty="0">
                <a:effectLst/>
              </a:rPr>
              <a:t> пори року. </a:t>
            </a:r>
            <a:r>
              <a:rPr lang="ru-RU" sz="2700" b="0" dirty="0" err="1">
                <a:effectLst/>
              </a:rPr>
              <a:t>Всього</a:t>
            </a:r>
            <a:r>
              <a:rPr lang="ru-RU" sz="2700" b="0" dirty="0">
                <a:effectLst/>
              </a:rPr>
              <a:t> у </a:t>
            </a:r>
            <a:r>
              <a:rPr lang="ru-RU" sz="2700" b="0" dirty="0" err="1">
                <a:effectLst/>
              </a:rPr>
              <a:t>двох</a:t>
            </a:r>
            <a:r>
              <a:rPr lang="ru-RU" sz="2700" b="0" dirty="0">
                <a:effectLst/>
              </a:rPr>
              <a:t> строфах Леся </a:t>
            </a:r>
            <a:r>
              <a:rPr lang="ru-RU" sz="2700" b="0" dirty="0" err="1">
                <a:effectLst/>
              </a:rPr>
              <a:t>Українка</a:t>
            </a:r>
            <a:r>
              <a:rPr lang="ru-RU" sz="2700" b="0" dirty="0">
                <a:effectLst/>
              </a:rPr>
              <a:t> </a:t>
            </a:r>
            <a:r>
              <a:rPr lang="ru-RU" sz="2700" b="0" dirty="0" err="1">
                <a:effectLst/>
              </a:rPr>
              <a:t>вмістила</a:t>
            </a:r>
            <a:r>
              <a:rPr lang="ru-RU" sz="2700" b="0" dirty="0">
                <a:effectLst/>
              </a:rPr>
              <a:t> </a:t>
            </a:r>
            <a:r>
              <a:rPr lang="ru-RU" sz="2700" b="0" dirty="0" err="1">
                <a:effectLst/>
              </a:rPr>
              <a:t>багату</a:t>
            </a:r>
            <a:r>
              <a:rPr lang="ru-RU" sz="2700" b="0" dirty="0">
                <a:effectLst/>
              </a:rPr>
              <a:t> </a:t>
            </a:r>
            <a:r>
              <a:rPr lang="ru-RU" sz="2700" b="0" dirty="0" err="1">
                <a:effectLst/>
              </a:rPr>
              <a:t>палітру</a:t>
            </a:r>
            <a:r>
              <a:rPr lang="ru-RU" sz="2700" b="0" dirty="0">
                <a:effectLst/>
              </a:rPr>
              <a:t> </a:t>
            </a:r>
            <a:r>
              <a:rPr lang="ru-RU" sz="2700" b="0" dirty="0" err="1">
                <a:effectLst/>
              </a:rPr>
              <a:t>відчуттів</a:t>
            </a:r>
            <a:r>
              <a:rPr lang="ru-RU" sz="2700" b="0" dirty="0">
                <a:effectLst/>
              </a:rPr>
              <a:t>, </a:t>
            </a:r>
            <a:r>
              <a:rPr lang="ru-RU" sz="2700" b="0" dirty="0" err="1">
                <a:effectLst/>
              </a:rPr>
              <a:t>які</a:t>
            </a:r>
            <a:r>
              <a:rPr lang="ru-RU" sz="2700" b="0" dirty="0">
                <a:effectLst/>
              </a:rPr>
              <a:t> </a:t>
            </a:r>
            <a:r>
              <a:rPr lang="ru-RU" sz="2700" b="0" dirty="0" err="1">
                <a:effectLst/>
              </a:rPr>
              <a:t>бентежать</a:t>
            </a:r>
            <a:r>
              <a:rPr lang="ru-RU" sz="2700" b="0" dirty="0">
                <a:effectLst/>
              </a:rPr>
              <a:t> душу </a:t>
            </a:r>
            <a:r>
              <a:rPr lang="ru-RU" sz="2700" b="0" dirty="0" err="1">
                <a:effectLst/>
              </a:rPr>
              <a:t>навесні</a:t>
            </a:r>
            <a:r>
              <a:rPr lang="ru-RU" sz="2700" b="0" dirty="0">
                <a:effectLst/>
              </a:rPr>
              <a:t>:</a:t>
            </a:r>
            <a:br>
              <a:rPr lang="ru-RU" sz="2700" b="0" dirty="0">
                <a:effectLst/>
              </a:rPr>
            </a:b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993" y="4077072"/>
            <a:ext cx="4126007" cy="2780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639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 pattern="recta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dirty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75240" cy="5112568"/>
          </a:xfrm>
        </p:spPr>
        <p:txBody>
          <a:bodyPr>
            <a:noAutofit/>
          </a:bodyPr>
          <a:lstStyle/>
          <a:p>
            <a:r>
              <a:rPr lang="ru-RU" sz="2400" b="0" dirty="0" err="1">
                <a:effectLst/>
              </a:rPr>
              <a:t>Лірична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героїня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вміє</a:t>
            </a:r>
            <a:r>
              <a:rPr lang="ru-RU" sz="2400" b="0" dirty="0">
                <a:effectLst/>
              </a:rPr>
              <a:t> не просто </a:t>
            </a:r>
            <a:r>
              <a:rPr lang="ru-RU" sz="2400" b="0" dirty="0" err="1">
                <a:effectLst/>
              </a:rPr>
              <a:t>слухати</a:t>
            </a:r>
            <a:r>
              <a:rPr lang="ru-RU" sz="2400" b="0" dirty="0">
                <a:effectLst/>
              </a:rPr>
              <a:t> весну, а </a:t>
            </a:r>
            <a:r>
              <a:rPr lang="ru-RU" sz="2400" b="0" dirty="0" err="1">
                <a:effectLst/>
              </a:rPr>
              <a:t>ніби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спілкується</a:t>
            </a:r>
            <a:r>
              <a:rPr lang="ru-RU" sz="2400" b="0" dirty="0">
                <a:effectLst/>
              </a:rPr>
              <a:t> з нею як </a:t>
            </a:r>
            <a:r>
              <a:rPr lang="ru-RU" sz="2400" b="0" dirty="0" err="1">
                <a:effectLst/>
              </a:rPr>
              <a:t>із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персоніфікованим</a:t>
            </a:r>
            <a:r>
              <a:rPr lang="ru-RU" sz="2400" b="0" dirty="0">
                <a:effectLst/>
              </a:rPr>
              <a:t> образом. </a:t>
            </a:r>
            <a:r>
              <a:rPr lang="ru-RU" sz="2400" b="0" dirty="0" err="1">
                <a:effectLst/>
              </a:rPr>
              <a:t>Дієслівний</a:t>
            </a:r>
            <a:r>
              <a:rPr lang="ru-RU" sz="2400" b="0" dirty="0">
                <a:effectLst/>
              </a:rPr>
              <a:t> ряд </a:t>
            </a:r>
            <a:r>
              <a:rPr lang="ru-RU" sz="2400" b="0" i="1" dirty="0">
                <a:effectLst/>
              </a:rPr>
              <a:t>стояла, </a:t>
            </a:r>
            <a:r>
              <a:rPr lang="ru-RU" sz="2400" b="0" i="1" dirty="0" err="1">
                <a:effectLst/>
              </a:rPr>
              <a:t>слухала</a:t>
            </a:r>
            <a:r>
              <a:rPr lang="ru-RU" sz="2400" b="0" i="1" dirty="0">
                <a:effectLst/>
              </a:rPr>
              <a:t>, говорила, </a:t>
            </a:r>
            <a:r>
              <a:rPr lang="ru-RU" sz="2400" b="0" i="1" dirty="0" err="1">
                <a:effectLst/>
              </a:rPr>
              <a:t>співала</a:t>
            </a:r>
            <a:r>
              <a:rPr lang="ru-RU" sz="2400" b="0" i="1" dirty="0">
                <a:effectLst/>
              </a:rPr>
              <a:t>, </a:t>
            </a:r>
            <a:r>
              <a:rPr lang="ru-RU" sz="2400" b="0" i="1" dirty="0" err="1">
                <a:effectLst/>
              </a:rPr>
              <a:t>шепотіла</a:t>
            </a:r>
            <a:r>
              <a:rPr lang="ru-RU" sz="2400" b="0" i="1" dirty="0">
                <a:effectLst/>
              </a:rPr>
              <a:t> </a:t>
            </a:r>
            <a:r>
              <a:rPr lang="ru-RU" sz="2400" b="0" dirty="0" err="1">
                <a:effectLst/>
              </a:rPr>
              <a:t>передає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мінливість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світлих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почуттів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героїні</a:t>
            </a:r>
            <a:r>
              <a:rPr lang="ru-RU" sz="2400" b="0" dirty="0">
                <a:effectLst/>
              </a:rPr>
              <a:t>. У </a:t>
            </a:r>
            <a:r>
              <a:rPr lang="ru-RU" sz="2400" b="0" dirty="0" err="1">
                <a:effectLst/>
              </a:rPr>
              <a:t>Лесі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Українки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творів</a:t>
            </a:r>
            <a:r>
              <a:rPr lang="ru-RU" sz="2400" b="0" i="1" dirty="0" err="1">
                <a:effectLst/>
              </a:rPr>
              <a:t>інтимної</a:t>
            </a:r>
            <a:r>
              <a:rPr lang="ru-RU" sz="2400" b="0" i="1" dirty="0">
                <a:effectLst/>
              </a:rPr>
              <a:t> (</a:t>
            </a:r>
            <a:r>
              <a:rPr lang="ru-RU" sz="2400" b="0" i="1" dirty="0" err="1">
                <a:effectLst/>
              </a:rPr>
              <a:t>зокрема</a:t>
            </a:r>
            <a:r>
              <a:rPr lang="ru-RU" sz="2400" b="0" i="1" dirty="0">
                <a:effectLst/>
              </a:rPr>
              <a:t>, </a:t>
            </a:r>
            <a:r>
              <a:rPr lang="ru-RU" sz="2400" b="0" i="1" dirty="0" err="1">
                <a:effectLst/>
              </a:rPr>
              <a:t>любовної</a:t>
            </a:r>
            <a:r>
              <a:rPr lang="ru-RU" sz="2400" b="0" i="1" dirty="0">
                <a:effectLst/>
              </a:rPr>
              <a:t>) </a:t>
            </a:r>
            <a:r>
              <a:rPr lang="ru-RU" sz="2400" b="0" i="1" dirty="0" err="1">
                <a:effectLst/>
              </a:rPr>
              <a:t>лірики</a:t>
            </a:r>
            <a:r>
              <a:rPr lang="ru-RU" sz="2400" b="0" i="1" dirty="0">
                <a:effectLst/>
              </a:rPr>
              <a:t> </a:t>
            </a:r>
            <a:r>
              <a:rPr lang="ru-RU" sz="2400" b="0" dirty="0" err="1">
                <a:effectLst/>
              </a:rPr>
              <a:t>порівняно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небагато</a:t>
            </a:r>
            <a:r>
              <a:rPr lang="ru-RU" sz="2400" b="0" dirty="0">
                <a:effectLst/>
              </a:rPr>
              <a:t>. Вона </a:t>
            </a:r>
            <a:r>
              <a:rPr lang="ru-RU" sz="2400" b="0" dirty="0" err="1">
                <a:effectLst/>
              </a:rPr>
              <a:t>намагалася</a:t>
            </a:r>
            <a:r>
              <a:rPr lang="ru-RU" sz="2400" b="0" dirty="0">
                <a:effectLst/>
              </a:rPr>
              <a:t> не </a:t>
            </a:r>
            <a:r>
              <a:rPr lang="ru-RU" sz="2400" b="0" dirty="0" err="1">
                <a:effectLst/>
              </a:rPr>
              <a:t>виносити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свої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сокровенні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почуття</a:t>
            </a:r>
            <a:r>
              <a:rPr lang="ru-RU" sz="2400" b="0" dirty="0">
                <a:effectLst/>
              </a:rPr>
              <a:t> на </a:t>
            </a:r>
            <a:r>
              <a:rPr lang="ru-RU" sz="2400" b="0" dirty="0" err="1">
                <a:effectLst/>
              </a:rPr>
              <a:t>людський</a:t>
            </a:r>
            <a:r>
              <a:rPr lang="ru-RU" sz="2400" b="0" dirty="0">
                <a:effectLst/>
              </a:rPr>
              <a:t> суд. </a:t>
            </a:r>
            <a:r>
              <a:rPr lang="ru-RU" sz="2400" b="0" dirty="0" err="1">
                <a:effectLst/>
              </a:rPr>
              <a:t>Більшість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цих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поезій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присвячено</a:t>
            </a:r>
            <a:r>
              <a:rPr lang="ru-RU" sz="2400" b="0" dirty="0">
                <a:effectLst/>
              </a:rPr>
              <a:t> </a:t>
            </a:r>
            <a:r>
              <a:rPr lang="ru-RU" sz="2400" b="0" i="1" dirty="0">
                <a:effectLst/>
              </a:rPr>
              <a:t>С. </a:t>
            </a:r>
            <a:r>
              <a:rPr lang="ru-RU" sz="2400" b="0" i="1" dirty="0" err="1">
                <a:effectLst/>
              </a:rPr>
              <a:t>Мержинському</a:t>
            </a:r>
            <a:r>
              <a:rPr lang="ru-RU" sz="2400" b="0" i="1" dirty="0">
                <a:effectLst/>
              </a:rPr>
              <a:t>. </a:t>
            </a:r>
            <a:r>
              <a:rPr lang="ru-RU" sz="2400" b="0" dirty="0">
                <a:effectLst/>
              </a:rPr>
              <a:t>у них </a:t>
            </a:r>
            <a:r>
              <a:rPr lang="ru-RU" sz="2400" b="0" dirty="0" err="1">
                <a:effectLst/>
              </a:rPr>
              <a:t>поєднуються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життєствердні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мотиви</a:t>
            </a:r>
            <a:r>
              <a:rPr lang="ru-RU" sz="2400" b="0" dirty="0">
                <a:effectLst/>
              </a:rPr>
              <a:t> </a:t>
            </a:r>
            <a:r>
              <a:rPr lang="ru-RU" sz="2400" b="0" dirty="0" err="1">
                <a:effectLst/>
              </a:rPr>
              <a:t>кохання</a:t>
            </a:r>
            <a:r>
              <a:rPr lang="ru-RU" sz="2400" b="0" dirty="0">
                <a:effectLst/>
              </a:rPr>
              <a:t> з мотивами туги, </a:t>
            </a:r>
            <a:r>
              <a:rPr lang="ru-RU" sz="2400" b="0" dirty="0" err="1">
                <a:effectLst/>
              </a:rPr>
              <a:t>розлуки</a:t>
            </a:r>
            <a:r>
              <a:rPr lang="ru-RU" sz="2400" b="0" dirty="0">
                <a:effectLst/>
              </a:rPr>
              <a:t>, </a:t>
            </a:r>
            <a:r>
              <a:rPr lang="ru-RU" sz="2400" b="0" dirty="0" err="1">
                <a:effectLst/>
              </a:rPr>
              <a:t>самотності</a:t>
            </a:r>
            <a:r>
              <a:rPr lang="ru-RU" sz="2400" b="0" dirty="0">
                <a:effectLst/>
              </a:rPr>
              <a:t>, суму за </a:t>
            </a:r>
            <a:r>
              <a:rPr lang="ru-RU" sz="2400" b="0" dirty="0" err="1">
                <a:effectLst/>
              </a:rPr>
              <a:t>втраченим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чи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недосяжним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щастям</a:t>
            </a:r>
            <a:r>
              <a:rPr lang="ru-RU" sz="2400" b="0" dirty="0">
                <a:effectLst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22934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3"/>
            <a:ext cx="8291264" cy="2448272"/>
          </a:xfrm>
        </p:spPr>
        <p:txBody>
          <a:bodyPr/>
          <a:lstStyle/>
          <a:p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Вірші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Твої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листи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завжди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пахнуть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зов’ялими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трояндами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», «Все, все покинуть, до тебе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полинуть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…», «Уста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говорять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: «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Він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навіки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згинув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!..»»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сприймаються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як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лірична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драма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кохання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2146250"/>
          </a:xfrm>
        </p:spPr>
        <p:txBody>
          <a:bodyPr>
            <a:normAutofit fontScale="90000"/>
          </a:bodyPr>
          <a:lstStyle/>
          <a:p>
            <a:r>
              <a:rPr lang="ru-RU" sz="2400" b="0" dirty="0" err="1" smtClean="0">
                <a:effectLst/>
              </a:rPr>
              <a:t>Ніжно-трагічну</a:t>
            </a:r>
            <a:r>
              <a:rPr lang="ru-RU" sz="2400" b="0" dirty="0" smtClean="0">
                <a:effectLst/>
              </a:rPr>
              <a:t> </a:t>
            </a:r>
            <a:r>
              <a:rPr lang="ru-RU" sz="2400" b="0" dirty="0" err="1">
                <a:effectLst/>
              </a:rPr>
              <a:t>історію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стосунків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із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Сергієм</a:t>
            </a:r>
            <a:r>
              <a:rPr lang="ru-RU" sz="2400" b="0" dirty="0">
                <a:effectLst/>
              </a:rPr>
              <a:t>, </a:t>
            </a:r>
            <a:r>
              <a:rPr lang="ru-RU" sz="2400" b="0" dirty="0" err="1">
                <a:effectLst/>
              </a:rPr>
              <a:t>передчуття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довічної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розлуки</a:t>
            </a:r>
            <a:r>
              <a:rPr lang="ru-RU" sz="2400" b="0" dirty="0">
                <a:effectLst/>
              </a:rPr>
              <a:t> Леся </a:t>
            </a:r>
            <a:r>
              <a:rPr lang="ru-RU" sz="2400" b="0" dirty="0" err="1">
                <a:effectLst/>
              </a:rPr>
              <a:t>символічно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закодувала</a:t>
            </a:r>
            <a:r>
              <a:rPr lang="ru-RU" sz="2400" b="0" dirty="0">
                <a:effectLst/>
              </a:rPr>
              <a:t> у </a:t>
            </a:r>
            <a:r>
              <a:rPr lang="ru-RU" sz="2400" b="0" dirty="0" err="1">
                <a:effectLst/>
              </a:rPr>
              <a:t>вірші</a:t>
            </a:r>
            <a:r>
              <a:rPr lang="ru-RU" sz="2400" b="0" dirty="0">
                <a:effectLst/>
              </a:rPr>
              <a:t> «</a:t>
            </a:r>
            <a:r>
              <a:rPr lang="ru-RU" sz="2400" b="0" dirty="0" err="1">
                <a:effectLst/>
              </a:rPr>
              <a:t>Хотіла</a:t>
            </a:r>
            <a:r>
              <a:rPr lang="ru-RU" sz="2400" b="0" dirty="0">
                <a:effectLst/>
              </a:rPr>
              <a:t> б я тебе, </a:t>
            </a:r>
            <a:r>
              <a:rPr lang="ru-RU" sz="2400" b="0" dirty="0" err="1">
                <a:effectLst/>
              </a:rPr>
              <a:t>мов</a:t>
            </a:r>
            <a:r>
              <a:rPr lang="ru-RU" sz="2400" b="0" dirty="0">
                <a:effectLst/>
              </a:rPr>
              <a:t> плющ, </a:t>
            </a:r>
            <a:r>
              <a:rPr lang="ru-RU" sz="2400" b="0" dirty="0" err="1">
                <a:effectLst/>
              </a:rPr>
              <a:t>обняти</a:t>
            </a:r>
            <a:r>
              <a:rPr lang="ru-RU" sz="2400" b="0" dirty="0">
                <a:effectLst/>
              </a:rPr>
              <a:t>…». Плющ </a:t>
            </a:r>
            <a:r>
              <a:rPr lang="ru-RU" sz="2400" b="0" dirty="0" err="1">
                <a:effectLst/>
              </a:rPr>
              <a:t>міцно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обіймає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стеблами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руїну</a:t>
            </a:r>
            <a:r>
              <a:rPr lang="ru-RU" sz="2400" b="0" dirty="0">
                <a:effectLst/>
              </a:rPr>
              <a:t>, боронить </a:t>
            </a:r>
            <a:r>
              <a:rPr lang="ru-RU" sz="2400" b="0" dirty="0" smtClean="0">
                <a:effectLst/>
              </a:rPr>
              <a:t>і </a:t>
            </a:r>
            <a:r>
              <a:rPr lang="ru-RU" sz="2400" b="0" dirty="0" err="1">
                <a:effectLst/>
              </a:rPr>
              <a:t>від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негоди</a:t>
            </a:r>
            <a:r>
              <a:rPr lang="ru-RU" sz="2400" b="0" dirty="0">
                <a:effectLst/>
              </a:rPr>
              <a:t>, </a:t>
            </a:r>
            <a:r>
              <a:rPr lang="ru-RU" sz="2400" b="0" i="1" dirty="0">
                <a:effectLst/>
              </a:rPr>
              <a:t>«а </a:t>
            </a:r>
            <a:r>
              <a:rPr lang="ru-RU" sz="2400" b="0" i="1" dirty="0" err="1">
                <a:effectLst/>
              </a:rPr>
              <a:t>прийде</a:t>
            </a:r>
            <a:r>
              <a:rPr lang="ru-RU" sz="2400" b="0" i="1" dirty="0">
                <a:effectLst/>
              </a:rPr>
              <a:t> час </a:t>
            </a:r>
            <a:r>
              <a:rPr lang="ru-RU" sz="2400" b="0" i="1" dirty="0" err="1">
                <a:effectLst/>
              </a:rPr>
              <a:t>розсипатись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руїні</a:t>
            </a:r>
            <a:r>
              <a:rPr lang="ru-RU" sz="2400" b="0" i="1" dirty="0">
                <a:effectLst/>
              </a:rPr>
              <a:t>, // — нехай вона плюща </a:t>
            </a:r>
            <a:r>
              <a:rPr lang="ru-RU" sz="2400" b="0" i="1" dirty="0" err="1">
                <a:effectLst/>
              </a:rPr>
              <a:t>сховає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під</a:t>
            </a:r>
            <a:r>
              <a:rPr lang="ru-RU" sz="2400" b="0" i="1" dirty="0">
                <a:effectLst/>
              </a:rPr>
              <a:t> собою. </a:t>
            </a:r>
            <a:r>
              <a:rPr lang="ru-RU" sz="2400" b="0" i="1" dirty="0" err="1">
                <a:effectLst/>
              </a:rPr>
              <a:t>Навіщо</a:t>
            </a:r>
            <a:r>
              <a:rPr lang="ru-RU" sz="2400" b="0" i="1" dirty="0">
                <a:effectLst/>
              </a:rPr>
              <a:t> </a:t>
            </a:r>
            <a:r>
              <a:rPr lang="ru-RU" sz="2400" b="0" i="1" dirty="0" err="1">
                <a:effectLst/>
              </a:rPr>
              <a:t>здався</a:t>
            </a:r>
            <a:r>
              <a:rPr lang="ru-RU" sz="2400" b="0" i="1" dirty="0">
                <a:effectLst/>
              </a:rPr>
              <a:t> плющ у </a:t>
            </a:r>
            <a:r>
              <a:rPr lang="ru-RU" sz="2400" b="0" i="1" dirty="0" err="1">
                <a:effectLst/>
              </a:rPr>
              <a:t>самотині</a:t>
            </a:r>
            <a:r>
              <a:rPr lang="ru-RU" sz="2400" b="0" i="1" dirty="0">
                <a:effectLst/>
              </a:rPr>
              <a:t>?»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91110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48395" y="2996952"/>
            <a:ext cx="7056784" cy="2866323"/>
          </a:xfrm>
        </p:spPr>
        <p:txBody>
          <a:bodyPr/>
          <a:lstStyle/>
          <a:p>
            <a:r>
              <a:rPr lang="ru-RU" dirty="0" smtClean="0"/>
              <a:t>«Все</a:t>
            </a:r>
            <a:r>
              <a:rPr lang="ru-RU" dirty="0"/>
              <a:t>, все покинуть, до тебе </a:t>
            </a:r>
            <a:r>
              <a:rPr lang="ru-RU" dirty="0" err="1"/>
              <a:t>полинуть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Мій</a:t>
            </a:r>
            <a:r>
              <a:rPr lang="ru-RU" dirty="0"/>
              <a:t> </a:t>
            </a: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єдиний</a:t>
            </a:r>
            <a:r>
              <a:rPr lang="ru-RU" dirty="0"/>
              <a:t>, </a:t>
            </a:r>
            <a:r>
              <a:rPr lang="ru-RU" dirty="0" err="1"/>
              <a:t>мій</a:t>
            </a:r>
            <a:r>
              <a:rPr lang="ru-RU" dirty="0"/>
              <a:t> </a:t>
            </a:r>
            <a:r>
              <a:rPr lang="ru-RU" dirty="0" err="1"/>
              <a:t>зламаний</a:t>
            </a:r>
            <a:r>
              <a:rPr lang="ru-RU" dirty="0"/>
              <a:t> </a:t>
            </a:r>
            <a:r>
              <a:rPr lang="ru-RU" dirty="0" err="1"/>
              <a:t>квіте</a:t>
            </a:r>
            <a:r>
              <a:rPr lang="ru-RU" dirty="0"/>
              <a:t>!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Все, все покинуть, з тобою </a:t>
            </a:r>
            <a:r>
              <a:rPr lang="ru-RU" dirty="0" err="1"/>
              <a:t>загинуть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То </a:t>
            </a:r>
            <a:r>
              <a:rPr lang="ru-RU" dirty="0" err="1"/>
              <a:t>було</a:t>
            </a:r>
            <a:r>
              <a:rPr lang="ru-RU" dirty="0"/>
              <a:t> б </a:t>
            </a:r>
            <a:r>
              <a:rPr lang="ru-RU" dirty="0" err="1"/>
              <a:t>щастя</a:t>
            </a:r>
            <a:r>
              <a:rPr lang="ru-RU" dirty="0"/>
              <a:t>, </a:t>
            </a:r>
            <a:r>
              <a:rPr lang="ru-RU" dirty="0" err="1"/>
              <a:t>мій</a:t>
            </a:r>
            <a:r>
              <a:rPr lang="ru-RU" dirty="0"/>
              <a:t> </a:t>
            </a:r>
            <a:r>
              <a:rPr lang="ru-RU" dirty="0" err="1"/>
              <a:t>згублений</a:t>
            </a:r>
            <a:r>
              <a:rPr lang="ru-RU" dirty="0"/>
              <a:t> </a:t>
            </a:r>
            <a:r>
              <a:rPr lang="ru-RU" dirty="0" err="1"/>
              <a:t>світе</a:t>
            </a:r>
            <a:r>
              <a:rPr lang="ru-RU" dirty="0" smtClean="0"/>
              <a:t>!»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74242"/>
          </a:xfrm>
        </p:spPr>
        <p:txBody>
          <a:bodyPr>
            <a:normAutofit/>
          </a:bodyPr>
          <a:lstStyle/>
          <a:p>
            <a:r>
              <a:rPr lang="ru-RU" sz="2400" b="0" dirty="0" err="1">
                <a:effectLst/>
              </a:rPr>
              <a:t>Лірична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героїня</a:t>
            </a:r>
            <a:r>
              <a:rPr lang="ru-RU" sz="2400" b="0" dirty="0">
                <a:effectLst/>
              </a:rPr>
              <a:t> — </a:t>
            </a:r>
            <a:r>
              <a:rPr lang="ru-RU" sz="2400" b="0" dirty="0" err="1">
                <a:effectLst/>
              </a:rPr>
              <a:t>інтелігентна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дівчина</a:t>
            </a:r>
            <a:r>
              <a:rPr lang="ru-RU" sz="2400" b="0" dirty="0">
                <a:effectLst/>
              </a:rPr>
              <a:t>, душа </a:t>
            </a:r>
            <a:r>
              <a:rPr lang="ru-RU" sz="2400" b="0" dirty="0" err="1">
                <a:effectLst/>
              </a:rPr>
              <a:t>якої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вражає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шляхетністю</a:t>
            </a:r>
            <a:r>
              <a:rPr lang="ru-RU" sz="2400" b="0" dirty="0">
                <a:effectLst/>
              </a:rPr>
              <a:t>, </a:t>
            </a:r>
            <a:r>
              <a:rPr lang="ru-RU" sz="2400" b="0" dirty="0" err="1">
                <a:effectLst/>
              </a:rPr>
              <a:t>чистотою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почуттів</a:t>
            </a:r>
            <a:r>
              <a:rPr lang="ru-RU" sz="2400" b="0" dirty="0">
                <a:effectLst/>
              </a:rPr>
              <a:t>, </a:t>
            </a:r>
            <a:r>
              <a:rPr lang="ru-RU" sz="2400" b="0" dirty="0" err="1">
                <a:effectLst/>
              </a:rPr>
              <a:t>відданістю</a:t>
            </a:r>
            <a:r>
              <a:rPr lang="ru-RU" sz="2400" b="0" dirty="0">
                <a:effectLst/>
              </a:rPr>
              <a:t> в </a:t>
            </a:r>
            <a:r>
              <a:rPr lang="ru-RU" sz="2400" b="0" dirty="0" err="1">
                <a:effectLst/>
              </a:rPr>
              <a:t>любові</a:t>
            </a:r>
            <a:r>
              <a:rPr lang="ru-RU" sz="2400" b="0" dirty="0">
                <a:effectLst/>
              </a:rPr>
              <a:t>. Леся все </a:t>
            </a:r>
            <a:r>
              <a:rPr lang="ru-RU" sz="2400" b="0" dirty="0" err="1">
                <a:effectLst/>
              </a:rPr>
              <a:t>залишає</a:t>
            </a:r>
            <a:r>
              <a:rPr lang="ru-RU" sz="2400" b="0" dirty="0">
                <a:effectLst/>
              </a:rPr>
              <a:t> і, не </a:t>
            </a:r>
            <a:r>
              <a:rPr lang="ru-RU" sz="2400" b="0" dirty="0" err="1">
                <a:effectLst/>
              </a:rPr>
              <a:t>боячись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заразитися</a:t>
            </a:r>
            <a:r>
              <a:rPr lang="ru-RU" sz="2400" b="0" dirty="0">
                <a:effectLst/>
              </a:rPr>
              <a:t> страшною </a:t>
            </a:r>
            <a:r>
              <a:rPr lang="ru-RU" sz="2400" b="0" dirty="0" err="1">
                <a:effectLst/>
              </a:rPr>
              <a:t>невиліковною</a:t>
            </a:r>
            <a:r>
              <a:rPr lang="ru-RU" sz="2400" b="0" dirty="0">
                <a:effectLst/>
              </a:rPr>
              <a:t> хворобою, сама недужа, </a:t>
            </a:r>
            <a:r>
              <a:rPr lang="ru-RU" sz="2400" b="0" dirty="0" err="1">
                <a:effectLst/>
              </a:rPr>
              <a:t>їде</a:t>
            </a:r>
            <a:r>
              <a:rPr lang="ru-RU" sz="2400" b="0" dirty="0">
                <a:effectLst/>
              </a:rPr>
              <a:t> до </a:t>
            </a:r>
            <a:r>
              <a:rPr lang="ru-RU" sz="2400" b="0" dirty="0" err="1" smtClean="0">
                <a:effectLst/>
              </a:rPr>
              <a:t>Мінська</a:t>
            </a:r>
            <a:r>
              <a:rPr lang="ru-RU" sz="2400" b="0" dirty="0">
                <a:effectLst/>
              </a:rPr>
              <a:t>, де </a:t>
            </a:r>
            <a:r>
              <a:rPr lang="ru-RU" sz="2400" b="0" dirty="0" err="1">
                <a:effectLst/>
              </a:rPr>
              <a:t>помирає</a:t>
            </a:r>
            <a:r>
              <a:rPr lang="ru-RU" sz="2400" b="0" dirty="0">
                <a:effectLst/>
              </a:rPr>
              <a:t> </a:t>
            </a:r>
            <a:r>
              <a:rPr lang="ru-RU" sz="2400" b="0" dirty="0" err="1">
                <a:effectLst/>
              </a:rPr>
              <a:t>Сергій</a:t>
            </a:r>
            <a:r>
              <a:rPr lang="ru-RU" sz="2400" b="0" dirty="0">
                <a:effectLst/>
              </a:rPr>
              <a:t>:</a:t>
            </a:r>
            <a:endParaRPr lang="ru-RU" sz="2400" dirty="0"/>
          </a:p>
        </p:txBody>
      </p:sp>
      <p:pic>
        <p:nvPicPr>
          <p:cNvPr id="4098" name="Picture 2" descr="http://lib.ukrsd.com.ua/images/ukrainka/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49" y="3140968"/>
            <a:ext cx="2562251" cy="292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581748" y="6211669"/>
            <a:ext cx="27062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chemeClr val="bg1">
                    <a:lumMod val="10000"/>
                  </a:schemeClr>
                </a:solidFill>
              </a:rPr>
              <a:t>Леся </a:t>
            </a:r>
            <a:r>
              <a:rPr lang="ru-RU" sz="1600" i="1" dirty="0" err="1">
                <a:solidFill>
                  <a:schemeClr val="bg1">
                    <a:lumMod val="10000"/>
                  </a:schemeClr>
                </a:solidFill>
              </a:rPr>
              <a:t>Українка</a:t>
            </a:r>
            <a:r>
              <a:rPr lang="ru-RU" sz="1600" i="1" dirty="0">
                <a:solidFill>
                  <a:schemeClr val="bg1">
                    <a:lumMod val="10000"/>
                  </a:schemeClr>
                </a:solidFill>
              </a:rPr>
              <a:t> і </a:t>
            </a:r>
            <a:r>
              <a:rPr lang="ru-RU" sz="1600" i="1" dirty="0" err="1">
                <a:solidFill>
                  <a:schemeClr val="bg1">
                    <a:lumMod val="10000"/>
                  </a:schemeClr>
                </a:solidFill>
              </a:rPr>
              <a:t>Сергій</a:t>
            </a:r>
            <a:r>
              <a:rPr lang="ru-RU" sz="1600" i="1" dirty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ru-RU" sz="1600" i="1" dirty="0" err="1">
                <a:solidFill>
                  <a:schemeClr val="bg1">
                    <a:lumMod val="10000"/>
                  </a:schemeClr>
                </a:solidFill>
              </a:rPr>
              <a:t>Мержинський</a:t>
            </a:r>
            <a:r>
              <a:rPr lang="ru-RU" sz="1600" i="1" dirty="0">
                <a:solidFill>
                  <a:schemeClr val="bg1">
                    <a:lumMod val="10000"/>
                  </a:schemeClr>
                </a:solidFill>
              </a:rPr>
              <a:t> У </a:t>
            </a:r>
            <a:r>
              <a:rPr lang="ru-RU" sz="1600" i="1" dirty="0" err="1">
                <a:solidFill>
                  <a:schemeClr val="bg1">
                    <a:lumMod val="10000"/>
                  </a:schemeClr>
                </a:solidFill>
              </a:rPr>
              <a:t>Криму</a:t>
            </a:r>
            <a:endParaRPr lang="ru-RU" sz="1600" i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674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492896"/>
            <a:ext cx="7632848" cy="3658411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«Уста </a:t>
            </a:r>
            <a:r>
              <a:rPr lang="ru-RU" dirty="0" err="1"/>
              <a:t>говорять</a:t>
            </a:r>
            <a:r>
              <a:rPr lang="ru-RU" dirty="0"/>
              <a:t>: «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навіки</a:t>
            </a:r>
            <a:r>
              <a:rPr lang="ru-RU" dirty="0"/>
              <a:t> </a:t>
            </a:r>
            <a:r>
              <a:rPr lang="ru-RU" dirty="0" err="1"/>
              <a:t>згинув</a:t>
            </a:r>
            <a:r>
              <a:rPr lang="ru-RU" dirty="0"/>
              <a:t>!»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 </a:t>
            </a:r>
            <a:r>
              <a:rPr lang="ru-RU" dirty="0" err="1"/>
              <a:t>серце</a:t>
            </a:r>
            <a:r>
              <a:rPr lang="ru-RU" dirty="0"/>
              <a:t> </a:t>
            </a:r>
            <a:r>
              <a:rPr lang="ru-RU" dirty="0" err="1"/>
              <a:t>каже</a:t>
            </a:r>
            <a:r>
              <a:rPr lang="ru-RU" dirty="0"/>
              <a:t>: «</a:t>
            </a:r>
            <a:r>
              <a:rPr lang="ru-RU" dirty="0" err="1"/>
              <a:t>Ні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не покинув!»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чуєш</a:t>
            </a:r>
            <a:r>
              <a:rPr lang="ru-RU" dirty="0"/>
              <a:t>, як </a:t>
            </a:r>
            <a:r>
              <a:rPr lang="ru-RU" dirty="0" err="1"/>
              <a:t>бринить</a:t>
            </a:r>
            <a:r>
              <a:rPr lang="ru-RU" dirty="0"/>
              <a:t> струна </a:t>
            </a:r>
            <a:r>
              <a:rPr lang="ru-RU" dirty="0" err="1"/>
              <a:t>якась</a:t>
            </a:r>
            <a:r>
              <a:rPr lang="ru-RU" dirty="0"/>
              <a:t> </a:t>
            </a:r>
            <a:r>
              <a:rPr lang="ru-RU" dirty="0" err="1"/>
              <a:t>тремтяча</a:t>
            </a:r>
            <a:r>
              <a:rPr lang="ru-RU" dirty="0"/>
              <a:t>?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Тремтить-бринить</a:t>
            </a:r>
            <a:r>
              <a:rPr lang="ru-RU" dirty="0"/>
              <a:t>, </a:t>
            </a:r>
            <a:r>
              <a:rPr lang="ru-RU" dirty="0" err="1"/>
              <a:t>немов</a:t>
            </a:r>
            <a:r>
              <a:rPr lang="ru-RU" dirty="0"/>
              <a:t> </a:t>
            </a:r>
            <a:r>
              <a:rPr lang="ru-RU" dirty="0" err="1"/>
              <a:t>сльоза</a:t>
            </a:r>
            <a:r>
              <a:rPr lang="ru-RU" dirty="0"/>
              <a:t> </a:t>
            </a:r>
            <a:r>
              <a:rPr lang="ru-RU" dirty="0" err="1"/>
              <a:t>гаряча</a:t>
            </a:r>
            <a:r>
              <a:rPr lang="ru-RU" dirty="0"/>
              <a:t>,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Тут в </a:t>
            </a:r>
            <a:r>
              <a:rPr lang="ru-RU" dirty="0" err="1"/>
              <a:t>глибині</a:t>
            </a:r>
            <a:r>
              <a:rPr lang="ru-RU" dirty="0"/>
              <a:t> і </a:t>
            </a:r>
            <a:r>
              <a:rPr lang="ru-RU" dirty="0" err="1"/>
              <a:t>б’ється</a:t>
            </a:r>
            <a:r>
              <a:rPr lang="ru-RU" dirty="0"/>
              <a:t> враз </a:t>
            </a:r>
            <a:r>
              <a:rPr lang="ru-RU" dirty="0" err="1"/>
              <a:t>зі</a:t>
            </a:r>
            <a:r>
              <a:rPr lang="ru-RU" dirty="0"/>
              <a:t> мною;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«Я тут, я </a:t>
            </a:r>
            <a:r>
              <a:rPr lang="ru-RU" dirty="0" err="1"/>
              <a:t>завжди</a:t>
            </a:r>
            <a:r>
              <a:rPr lang="ru-RU" dirty="0"/>
              <a:t> тут, я все з тобою</a:t>
            </a:r>
            <a:r>
              <a:rPr lang="ru-RU" dirty="0" smtClean="0"/>
              <a:t>!»»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Autofit/>
          </a:bodyPr>
          <a:lstStyle/>
          <a:p>
            <a:r>
              <a:rPr lang="ru-RU" sz="2400" dirty="0"/>
              <a:t>Два з половиною </a:t>
            </a:r>
            <a:r>
              <a:rPr lang="ru-RU" sz="2400" dirty="0" err="1"/>
              <a:t>місяця</a:t>
            </a:r>
            <a:r>
              <a:rPr lang="ru-RU" sz="2400" dirty="0"/>
              <a:t> вона </a:t>
            </a:r>
            <a:r>
              <a:rPr lang="ru-RU" sz="2400" dirty="0" err="1"/>
              <a:t>самовіддано</a:t>
            </a:r>
            <a:r>
              <a:rPr lang="ru-RU" sz="2400" dirty="0"/>
              <a:t> </a:t>
            </a:r>
            <a:r>
              <a:rPr lang="ru-RU" sz="2400" dirty="0" err="1"/>
              <a:t>бореться</a:t>
            </a:r>
            <a:r>
              <a:rPr lang="ru-RU" sz="2400" dirty="0"/>
              <a:t> за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коханого</a:t>
            </a:r>
            <a:r>
              <a:rPr lang="ru-RU" sz="2400" dirty="0"/>
              <a:t>, але смерть </a:t>
            </a:r>
            <a:r>
              <a:rPr lang="ru-RU" sz="2400" dirty="0" err="1"/>
              <a:t>виявилася</a:t>
            </a:r>
            <a:r>
              <a:rPr lang="ru-RU" sz="2400" dirty="0"/>
              <a:t> </a:t>
            </a:r>
            <a:r>
              <a:rPr lang="ru-RU" sz="2400" dirty="0" err="1"/>
              <a:t>сильнішою</a:t>
            </a:r>
            <a:r>
              <a:rPr lang="ru-RU" sz="2400" dirty="0"/>
              <a:t>. Повернувшись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похорону</a:t>
            </a:r>
            <a:r>
              <a:rPr lang="ru-RU" sz="2400" dirty="0"/>
              <a:t> </a:t>
            </a:r>
            <a:r>
              <a:rPr lang="ru-RU" sz="2400" dirty="0" err="1"/>
              <a:t>додому</a:t>
            </a:r>
            <a:r>
              <a:rPr lang="ru-RU" sz="2400" dirty="0"/>
              <a:t>, </a:t>
            </a:r>
            <a:r>
              <a:rPr lang="ru-RU" sz="2400" dirty="0" err="1"/>
              <a:t>свої</a:t>
            </a:r>
            <a:r>
              <a:rPr lang="ru-RU" sz="2400" dirty="0"/>
              <a:t> </a:t>
            </a:r>
            <a:r>
              <a:rPr lang="ru-RU" sz="2400" dirty="0" err="1"/>
              <a:t>найпотаємніші</a:t>
            </a:r>
            <a:r>
              <a:rPr lang="ru-RU" sz="2400" dirty="0"/>
              <a:t> </a:t>
            </a:r>
            <a:r>
              <a:rPr lang="ru-RU" sz="2400" dirty="0" err="1"/>
              <a:t>почуття</a:t>
            </a:r>
            <a:r>
              <a:rPr lang="ru-RU" sz="2400" dirty="0"/>
              <a:t>, </a:t>
            </a:r>
            <a:r>
              <a:rPr lang="ru-RU" sz="2400" dirty="0" err="1"/>
              <a:t>пекучий</a:t>
            </a:r>
            <a:r>
              <a:rPr lang="ru-RU" sz="2400" dirty="0"/>
              <a:t> </a:t>
            </a:r>
            <a:r>
              <a:rPr lang="ru-RU" sz="2400" dirty="0" err="1"/>
              <a:t>біль</a:t>
            </a:r>
            <a:r>
              <a:rPr lang="ru-RU" sz="2400" dirty="0"/>
              <a:t> </a:t>
            </a:r>
            <a:r>
              <a:rPr lang="ru-RU" sz="2400" dirty="0" err="1"/>
              <a:t>жінка</a:t>
            </a:r>
            <a:r>
              <a:rPr lang="ru-RU" sz="2400" dirty="0"/>
              <a:t> </a:t>
            </a:r>
            <a:r>
              <a:rPr lang="ru-RU" sz="2400" dirty="0" err="1"/>
              <a:t>довіряє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</a:t>
            </a:r>
            <a:r>
              <a:rPr lang="ru-RU" sz="2400" dirty="0" err="1"/>
              <a:t>білому</a:t>
            </a:r>
            <a:r>
              <a:rPr lang="ru-RU" sz="2400" dirty="0"/>
              <a:t> </a:t>
            </a:r>
            <a:r>
              <a:rPr lang="ru-RU" sz="2400" dirty="0" err="1"/>
              <a:t>паперу</a:t>
            </a:r>
            <a:r>
              <a:rPr lang="ru-RU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13237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:blinds/>
      </p:transition>
    </mc:Choice>
    <mc:Fallback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1">
      <a:dk1>
        <a:srgbClr val="77D5EA"/>
      </a:dk1>
      <a:lt1>
        <a:srgbClr val="B5E8F3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</TotalTime>
  <Words>305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Пейзажна та інтимна лірика Лесі Українки</vt:lpstr>
      <vt:lpstr>Природу поетеса сприймала як живу, одухотворену силу, розрадницю, невичерпне джерело енергії й божественний вияв краси. А ще — вияв душі України.</vt:lpstr>
      <vt:lpstr>Волинські краєвиди змінюються подільськими, а далі — безкраїми степами, іскристими хвилями синього моря й акерманськими турецькими вежами, які викликають у юної Лесі уявлення про тяжку долю рідної землі.</vt:lpstr>
      <vt:lpstr>Презентация PowerPoint</vt:lpstr>
      <vt:lpstr>Поезія «Стояла я і слухала весну» (1895) сповнена свіжості й тепла прекрасної пори року. Всього у двох строфах Леся Українка вмістила багату палітру відчуттів, які бентежать душу навесні:  </vt:lpstr>
      <vt:lpstr>Лірична героїня вміє не просто слухати весну, а ніби спілкується з нею як із персоніфікованим образом. Дієслівний ряд стояла, слухала, говорила, співала, шепотіла передає мінливість світлих почуттів героїні. У Лесі Українки творівінтимної (зокрема, любовної) лірики порівняно небагато. Вона намагалася не виносити свої сокровенні почуття на людський суд. Більшість цих поезій присвячено С. Мержинському. у них поєднуються життєствердні мотиви кохання з мотивами туги, розлуки, самотності, суму за втраченим чи недосяжним щастям.</vt:lpstr>
      <vt:lpstr>Ніжно-трагічну історію стосунків із Сергієм, передчуття довічної розлуки Леся символічно закодувала у вірші «Хотіла б я тебе, мов плющ, обняти…». Плющ міцно обіймає стеблами руїну, боронить і від негоди, «а прийде час розсипатись руїні, // — нехай вона плюща сховає під собою. Навіщо здався плющ у самотині?» </vt:lpstr>
      <vt:lpstr>Лірична героїня — інтелігентна дівчина, душа якої вражає шляхетністю, чистотою почуттів, відданістю в любові. Леся все залишає і, не боячись заразитися страшною невиліковною хворобою, сама недужа, їде до Мінська, де помирає Сергій:</vt:lpstr>
      <vt:lpstr>Два з половиною місяця вона самовіддано бореться за життя коханого, але смерть виявилася сильнішою. Повернувшись після похорону додому, свої найпотаємніші почуття, пекучий біль жінка довіряє лише білому паперу: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Пейзажна та інтимна лірика Лесі Українки</dc:title>
  <dc:creator>Liza</dc:creator>
  <cp:lastModifiedBy>User</cp:lastModifiedBy>
  <cp:revision>8</cp:revision>
  <dcterms:created xsi:type="dcterms:W3CDTF">2014-04-21T10:31:03Z</dcterms:created>
  <dcterms:modified xsi:type="dcterms:W3CDTF">2014-04-21T11:49:12Z</dcterms:modified>
</cp:coreProperties>
</file>