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58" r:id="rId3"/>
    <p:sldId id="262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2" r:id="rId16"/>
    <p:sldId id="273" r:id="rId17"/>
    <p:sldId id="270" r:id="rId18"/>
    <p:sldId id="274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66FF"/>
    <a:srgbClr val="482400"/>
    <a:srgbClr val="6633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4" autoAdjust="0"/>
    <p:restoredTop sz="94563" autoAdjust="0"/>
  </p:normalViewPr>
  <p:slideViewPr>
    <p:cSldViewPr>
      <p:cViewPr varScale="1">
        <p:scale>
          <a:sx n="80" d="100"/>
          <a:sy n="80" d="100"/>
        </p:scale>
        <p:origin x="-145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uk-UA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uk-UA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uk-UA" smtClean="0"/>
              <a:t>Образец текста</a:t>
            </a:r>
          </a:p>
          <a:p>
            <a:pPr lvl="1"/>
            <a:r>
              <a:rPr lang="uk-UA" smtClean="0"/>
              <a:t>Второй уровень</a:t>
            </a:r>
          </a:p>
          <a:p>
            <a:pPr lvl="2"/>
            <a:r>
              <a:rPr lang="uk-UA" smtClean="0"/>
              <a:t>Третий уровень</a:t>
            </a:r>
          </a:p>
          <a:p>
            <a:pPr lvl="3"/>
            <a:r>
              <a:rPr lang="uk-UA" smtClean="0"/>
              <a:t>Четвертый уровень</a:t>
            </a:r>
          </a:p>
          <a:p>
            <a:pPr lvl="4"/>
            <a:r>
              <a:rPr lang="uk-UA" smtClean="0"/>
              <a:t>Пятый уровень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uk-UA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5307547-8EBA-42EA-ACD2-CA6C7984AE66}" type="slidenum">
              <a:rPr lang="uk-UA"/>
              <a:pPr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AFFD9-79AB-4770-B6C4-92687F528C3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plit orient="vert" dir="in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314C09-6BA1-4810-B0C0-68380DF7EE9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plit orient="vert" dir="in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551AF6-5AE1-4C70-9076-C415B138350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plit orient="vert" dir="in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06ABF7-37F2-424C-9344-C01F0E62231B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plit orient="vert" dir="in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504401-49CA-40E5-8A77-4542F7DB441F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plit orient="vert" dir="in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98BA54-CF97-4C02-9A30-5F9CD4734E3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plit orient="vert" dir="in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20C06C-A7B8-4C1C-97ED-B2DC196FC9B4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plit orient="vert" dir="in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BF2296-8F7B-4DB8-896B-5176264B190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plit orient="vert" dir="in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BE43EA-1A1A-4051-9B14-0B3E0179D6A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plit orient="vert" dir="in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35F645-FC5B-4B1D-A418-108473742345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plit orient="vert" dir="in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DC0DB4-C287-4F8B-9CC1-3BA84E1B2A2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plit orient="vert" dir="in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21D23B7-AFDA-40D5-981A-A09C4C01A9C4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split orient="vert" dir="in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57158" y="2071678"/>
            <a:ext cx="8242702" cy="120908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ТЕАТР КОРИФЕЇВ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 advTm="4000">
    <p:dissolve/>
    <p:sndAc>
      <p:stSnd loop="1">
        <p:snd r:embed="rId2" name="antonio_vivaldi_-_elfiiskaya_noch [High quality]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200px-Zatyrkevych-Karpyns'k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214290"/>
            <a:ext cx="4143404" cy="58698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5934670"/>
            <a:ext cx="91459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Г. </a:t>
            </a:r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Затиркевич-Карпинська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 advTm="5000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200px-Саксаганський_П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142853"/>
            <a:ext cx="4590468" cy="59293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500166" y="5934670"/>
            <a:ext cx="61781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П. </a:t>
            </a:r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Саксаганський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 advTm="5000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200px-Заньковецька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142852"/>
            <a:ext cx="3788213" cy="59293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357290" y="5934670"/>
            <a:ext cx="59565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М. </a:t>
            </a:r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Заньковецька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 advTm="6000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285728"/>
            <a:ext cx="795608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800" b="1" dirty="0" smtClean="0">
                <a:ln>
                  <a:solidFill>
                    <a:srgbClr val="C00000"/>
                  </a:solidFill>
                </a:ln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Батько</a:t>
            </a:r>
            <a:r>
              <a:rPr lang="uk-UA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800" b="1" dirty="0" smtClean="0">
                <a:ln>
                  <a:solidFill>
                    <a:srgbClr val="C00000"/>
                  </a:solidFill>
                </a:ln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українського</a:t>
            </a:r>
            <a:r>
              <a:rPr lang="uk-UA" sz="4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4800" b="1" dirty="0" smtClean="0">
                <a:ln>
                  <a:solidFill>
                    <a:srgbClr val="C00000"/>
                  </a:solidFill>
                </a:ln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театру</a:t>
            </a:r>
            <a:endParaRPr lang="ru-RU" sz="4800" b="1" dirty="0">
              <a:ln>
                <a:solidFill>
                  <a:srgbClr val="C00000"/>
                </a:solidFill>
              </a:ln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5720" y="1857364"/>
            <a:ext cx="37147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10 січня 1882 року Марком Кропивницьким здійснено постановку п'єси Т.Шевченка 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“Назар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Стодоля”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endParaRPr lang="uk-UA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uk-U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М. Л. Кропивницький стає драматургом та театральним діячем.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8" descr="200px-Кропивницький-Бульба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496" y="1857364"/>
            <a:ext cx="2540000" cy="3810000"/>
          </a:xfrm>
          <a:prstGeom prst="rect">
            <a:avLst/>
          </a:prstGeom>
          <a:noFill/>
        </p:spPr>
      </p:pic>
      <p:pic>
        <p:nvPicPr>
          <p:cNvPr id="5" name="Picture 6" descr="150px-Кроивницький_нар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1268413"/>
            <a:ext cx="1800225" cy="2592387"/>
          </a:xfrm>
          <a:prstGeom prst="rect">
            <a:avLst/>
          </a:prstGeom>
          <a:noFill/>
        </p:spPr>
      </p:pic>
      <p:pic>
        <p:nvPicPr>
          <p:cNvPr id="6" name="Picture 7" descr="Кроивницький_М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7700" y="4005263"/>
            <a:ext cx="1817688" cy="2595562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5000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>
                                      <p:cBhvr override="childStyl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11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2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285728"/>
            <a:ext cx="764386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Пізніше керівником став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6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Михайло Петрович Старицький</a:t>
            </a:r>
            <a:endParaRPr lang="ru-RU" sz="36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6" descr="tmk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285992"/>
            <a:ext cx="4321175" cy="3054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572000" y="1857364"/>
            <a:ext cx="4429124" cy="3859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На утримання трупи він використав гроші з продажу свого маєтку;</a:t>
            </a:r>
          </a:p>
          <a:p>
            <a:pPr marL="342900" indent="-342900">
              <a:spcBef>
                <a:spcPct val="20000"/>
              </a:spcBef>
            </a:pPr>
            <a:endParaRPr lang="uk-U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Розширив персонал трупи;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uk-U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Створив власний оркестр;</a:t>
            </a:r>
          </a:p>
          <a:p>
            <a:pPr marL="342900" indent="-342900">
              <a:spcBef>
                <a:spcPct val="20000"/>
              </a:spcBef>
            </a:pPr>
            <a:endParaRPr lang="uk-U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Підвищив платню акторам.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15000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1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1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mph" presetSubtype="0" repeatCount="5000" fill="hold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>
                                      <p:cBhvr override="childStyle"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>
                                      <p:cBhvr>
                                        <p:cTn id="2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allAtOnce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642918"/>
            <a:ext cx="807246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latin typeface="Times New Roman" pitchFamily="18" charset="0"/>
                <a:cs typeface="Times New Roman" pitchFamily="18" charset="0"/>
              </a:rPr>
              <a:t>Музичне оформлення здійснював неперевершений </a:t>
            </a:r>
            <a:endParaRPr lang="en-US" sz="32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uk-UA" sz="4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Микола Віталійович Лисенко</a:t>
            </a:r>
            <a:endParaRPr lang="ru-RU" sz="40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5" descr="tmk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2714620"/>
            <a:ext cx="5324484" cy="37610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 advClick="0" advTm="8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>
                                      <p:cBhvr override="childStyle"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uiExpand="1" build="allAtOnce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2844" y="571480"/>
            <a:ext cx="885828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Корифеї українського театру працювали в різних жанрах сценічного мистецтва, їхній театр піднімався вище і вище, несучи глядачеві узагальнений образ хоч пригнобленого й убогого, але живого й нескореного народу. </a:t>
            </a:r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7" descr="800px-ТеатрКорифеїв188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3214686"/>
            <a:ext cx="4953000" cy="325596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ransition spd="med" advClick="0" advTm="16000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428604"/>
            <a:ext cx="8358246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У 1881 році після довгих років боротьби корифеїв, українці одержали можливість ставити вистави українською мовою. При всіх обмеженнях і умовностях (перед кожною українською виставою мусила відбутися російська) цей крок міністерства внутрішніх справ хоч трохи легалізував український театр.</a:t>
            </a:r>
            <a:r>
              <a:rPr lang="uk-UA" dirty="0" smtClean="0">
                <a:solidFill>
                  <a:srgbClr val="FFCC99"/>
                </a:solidFill>
              </a:rPr>
              <a:t/>
            </a:r>
            <a:br>
              <a:rPr lang="uk-UA" dirty="0" smtClean="0">
                <a:solidFill>
                  <a:srgbClr val="FFCC99"/>
                </a:solidFill>
              </a:rPr>
            </a:br>
            <a:endParaRPr lang="uk-UA" dirty="0"/>
          </a:p>
        </p:txBody>
      </p:sp>
      <p:pic>
        <p:nvPicPr>
          <p:cNvPr id="44034" name="Picture 2" descr="http://www.silskivisti.kiev.ua/18868/pic/KirovTeatr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3714752"/>
            <a:ext cx="5274600" cy="29432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 advClick="0" advTm="20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357166"/>
            <a:ext cx="857252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Багатогранним був талант письменника і драматурга М. П. Старицького. Дбаючи про розширення репертуару українського театру, Старицький вправно обробив ряд сценічних п'єс різних авторів та інсценізував багато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прозових творів українських та зарубіжних письменників: </a:t>
            </a:r>
          </a:p>
          <a:p>
            <a:endParaRPr lang="uk-UA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“Сорочинський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ярмарок”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“За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двома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зайцями”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“Різдвяна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ніч”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“Тарас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Бульба”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“Утоплена”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“Циганка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400" b="1" dirty="0" err="1" smtClean="0">
                <a:latin typeface="Times New Roman" pitchFamily="18" charset="0"/>
                <a:cs typeface="Times New Roman" pitchFamily="18" charset="0"/>
              </a:rPr>
              <a:t>Аза”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4" descr="10010414044417169_f0_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348535">
            <a:off x="5715008" y="2357430"/>
            <a:ext cx="3214710" cy="2314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178" name="Picture 2" descr="http://afisha.yandex.ru/media/events/gallery/images/thumbnails/79c39839a40ae7745ada585927bb3ed5_348x360.jpg"/>
          <p:cNvPicPr>
            <a:picLocks noChangeAspect="1" noChangeArrowheads="1"/>
          </p:cNvPicPr>
          <p:nvPr/>
        </p:nvPicPr>
        <p:blipFill>
          <a:blip r:embed="rId3" cstate="print"/>
          <a:srcRect b="18749"/>
          <a:stretch>
            <a:fillRect/>
          </a:stretch>
        </p:blipFill>
        <p:spPr bwMode="auto">
          <a:xfrm rot="21382647">
            <a:off x="3143240" y="3857628"/>
            <a:ext cx="2381250" cy="27860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 advClick="0" advTm="24000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2500"/>
                                  </p:stCondLst>
                                  <p:iterate type="wd">
                                    <p:tmPct val="11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2500"/>
                                  </p:stCondLst>
                                  <p:iterate type="wd">
                                    <p:tmPct val="11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2500"/>
                                  </p:stCondLst>
                                  <p:iterate type="wd">
                                    <p:tmPct val="11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2500"/>
                                  </p:stCondLst>
                                  <p:iterate type="wd">
                                    <p:tmPct val="11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nodeType="withEffect">
                                  <p:stCondLst>
                                    <p:cond delay="2500"/>
                                  </p:stCondLst>
                                  <p:iterate type="wd">
                                    <p:tmPct val="11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0" fill="hold" nodeType="withEffect">
                                  <p:stCondLst>
                                    <p:cond delay="2500"/>
                                  </p:stCondLst>
                                  <p:iterate type="wd">
                                    <p:tmPct val="11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940"/>
                            </p:stCondLst>
                            <p:childTnLst>
                              <p:par>
                                <p:cTn id="47" presetID="16" presetClass="emph" presetSubtype="0" repeatCount="4000" fill="hold" nodeType="afterEffect">
                                  <p:stCondLst>
                                    <p:cond delay="1150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mph" presetSubtype="0" repeatCount="4000" fill="hold" nodeType="withEffect">
                                  <p:stCondLst>
                                    <p:cond delay="1150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mph" presetSubtype="0" repeatCount="4000" fill="hold" nodeType="withEffect">
                                  <p:stCondLst>
                                    <p:cond delay="1150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6" presetClass="emph" presetSubtype="0" repeatCount="4000" fill="hold" nodeType="withEffect">
                                  <p:stCondLst>
                                    <p:cond delay="1150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6" presetClass="emph" presetSubtype="0" repeatCount="4000" fill="hold" nodeType="withEffect">
                                  <p:stCondLst>
                                    <p:cond delay="1150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4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6" presetClass="emph" presetSubtype="0" repeatCount="4000" fill="hold" nodeType="withEffect">
                                  <p:stCondLst>
                                    <p:cond delay="1150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8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43042" y="285728"/>
            <a:ext cx="62166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err="1" smtClean="0">
                <a:ln>
                  <a:solidFill>
                    <a:srgbClr val="C00000"/>
                  </a:solidFill>
                </a:ln>
                <a:latin typeface="Times New Roman" pitchFamily="18" charset="0"/>
                <a:cs typeface="Times New Roman" pitchFamily="18" charset="0"/>
              </a:rPr>
              <a:t>Найзнаменитіші</a:t>
            </a:r>
            <a:r>
              <a:rPr lang="ru-RU" sz="4000" b="1" dirty="0" smtClean="0">
                <a:ln>
                  <a:solidFill>
                    <a:srgbClr val="C00000"/>
                  </a:solidFill>
                </a:ln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 err="1" smtClean="0">
                <a:ln>
                  <a:solidFill>
                    <a:srgbClr val="C00000"/>
                  </a:solidFill>
                </a:ln>
                <a:latin typeface="Times New Roman" pitchFamily="18" charset="0"/>
                <a:cs typeface="Times New Roman" pitchFamily="18" charset="0"/>
              </a:rPr>
              <a:t>вистави</a:t>
            </a:r>
            <a:r>
              <a:rPr lang="ru-RU" sz="4000" b="1" dirty="0" smtClean="0">
                <a:ln>
                  <a:solidFill>
                    <a:srgbClr val="C00000"/>
                  </a:solidFill>
                </a:ln>
                <a:latin typeface="Times New Roman" pitchFamily="18" charset="0"/>
                <a:cs typeface="Times New Roman" pitchFamily="18" charset="0"/>
              </a:rPr>
              <a:t>:</a:t>
            </a:r>
            <a:endParaRPr lang="ru-RU" sz="4000" b="1" dirty="0">
              <a:ln>
                <a:solidFill>
                  <a:srgbClr val="C00000"/>
                </a:solidFill>
              </a:ln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9" descr="Щепкин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00438"/>
            <a:ext cx="1895475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42844" y="6215082"/>
            <a:ext cx="24999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«Городничий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ревізор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11" descr="Olena_Glutay_abo_pavuk_Kropyv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1142984"/>
            <a:ext cx="1898650" cy="304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643174" y="4143380"/>
            <a:ext cx="18959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Олена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Глитай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9" descr="Tsyganka_Az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786314" y="3429000"/>
            <a:ext cx="1905000" cy="2895600"/>
          </a:xfrm>
          <a:prstGeom prst="rect">
            <a:avLst/>
          </a:prstGeom>
          <a:noFill/>
          <a:ln/>
        </p:spPr>
      </p:pic>
      <p:sp>
        <p:nvSpPr>
          <p:cNvPr id="8" name="Прямоугольник 7"/>
          <p:cNvSpPr/>
          <p:nvPr/>
        </p:nvSpPr>
        <p:spPr>
          <a:xfrm>
            <a:off x="4857752" y="6286520"/>
            <a:ext cx="1771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Циганка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Аза»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5" descr="7929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1142984"/>
            <a:ext cx="2411413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929454" y="3143248"/>
            <a:ext cx="1880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«Лихо з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розуму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10000">
    <p:cover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7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13" dur="10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99"/>
                                      </p:to>
                                    </p:animClr>
                                    <p:animClr clrSpc="rgb">
                                      <p:cBhvr>
                                        <p:cTn id="14" dur="10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99"/>
                                      </p:to>
                                    </p:animClr>
                                    <p:set>
                                      <p:cBhvr>
                                        <p:cTn id="15" dur="10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100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0"/>
                            </p:stCondLst>
                            <p:childTnLst>
                              <p:par>
                                <p:cTn id="2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4" grpId="0"/>
      <p:bldP spid="6" grpId="0"/>
      <p:bldP spid="8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images (1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7636" y="2428868"/>
            <a:ext cx="5480836" cy="4139172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714348" y="285728"/>
            <a:ext cx="778671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Театр </a:t>
            </a:r>
            <a:r>
              <a:rPr lang="uk-UA" sz="3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корифеїв</a:t>
            </a:r>
            <a:r>
              <a:rPr lang="ru-RU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— це перший професійний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країнський театр. Його було відкрито 1882 року в Єлисаветграді, і в цей рік український театр відокремився від польського та </a:t>
            </a:r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російського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2400" b="1" dirty="0" smtClean="0">
                <a:solidFill>
                  <a:srgbClr val="FFCC99"/>
                </a:solidFill>
              </a:rPr>
              <a:t> </a:t>
            </a:r>
            <a:endParaRPr lang="ru-RU" sz="2400" dirty="0"/>
          </a:p>
        </p:txBody>
      </p:sp>
    </p:spTree>
  </p:cSld>
  <p:clrMapOvr>
    <a:masterClrMapping/>
  </p:clrMapOvr>
  <p:transition spd="med" advClick="0" advTm="11000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357166"/>
            <a:ext cx="850112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У 1885 році єдина досі театральна трупа розділилася: М. Кропивницький зі своїми акторами відокремився від М. Старицького і його прихильників. Обидва колективи відразу ж почали самостійне творче життя.</a:t>
            </a:r>
          </a:p>
          <a:p>
            <a:pPr algn="ct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Проте саме ці колективи з провідними акторами творили </a:t>
            </a:r>
            <a:r>
              <a:rPr lang="uk-UA" sz="28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славу українського театру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ae9d6f552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255410">
            <a:off x="420403" y="3791703"/>
            <a:ext cx="3810000" cy="2882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 descr="1dfb427c5e3309c39a15040a2212463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5546">
            <a:off x="4937809" y="3675648"/>
            <a:ext cx="3733800" cy="29225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2300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2976" y="2000240"/>
            <a:ext cx="686482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uk-U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Підготувала </a:t>
            </a:r>
          </a:p>
          <a:p>
            <a:pPr algn="ctr"/>
            <a:r>
              <a:rPr lang="uk-UA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учениця 10-А класу</a:t>
            </a:r>
          </a:p>
          <a:p>
            <a:pPr algn="ctr"/>
            <a:r>
              <a:rPr lang="uk-UA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Гринюк Інна</a:t>
            </a:r>
            <a:endParaRPr lang="uk-UA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 advTm="4000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9" presetClass="emph" presetSubtype="0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9" presetClass="emph" presetSubtype="0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9" presetClass="emph" presetSubtype="0" fill="hold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>
                                      <p:cBhvr override="childStyle"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nimClr clrSpc="rgb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57752" y="214290"/>
            <a:ext cx="3500462" cy="489364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Слово </a:t>
            </a:r>
            <a:r>
              <a:rPr lang="uk-UA" sz="3200" b="1" dirty="0" smtClean="0">
                <a:ln>
                  <a:solidFill>
                    <a:srgbClr val="C00000"/>
                  </a:solidFill>
                </a:ln>
                <a:latin typeface="Times New Roman" pitchFamily="18" charset="0"/>
                <a:cs typeface="Times New Roman" pitchFamily="18" charset="0"/>
              </a:rPr>
              <a:t>"корифей"</a:t>
            </a:r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— грецьке. Раніше корифеєм називали ватажка митців. У сучасному розумінні слово "корифей" означає людину, яка є найвизначнішим діячем у певній сфері мистецтва. </a:t>
            </a:r>
            <a:endParaRPr lang="uk-UA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82" name="Picture 6" descr="http://www.muzdramteatr.com.ua/news/pic_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788770"/>
            <a:ext cx="3286148" cy="4675814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11000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200px-Садовський_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2071678"/>
            <a:ext cx="3038482" cy="45435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928662" y="357166"/>
            <a:ext cx="75724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Засновником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театру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був</a:t>
            </a:r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Марко Лукич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Кропивницький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володів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усіма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театральними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професіями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 advClick="0" advTm="7000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1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1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>
                                      <p:cBhvr override="childStyle">
                                        <p:cTn id="21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>
                                      <p:cBhvr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>
                                      <p:cBhvr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85786" y="500042"/>
            <a:ext cx="76438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Після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нього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найдіяльнішим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був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Микола</a:t>
            </a:r>
            <a:r>
              <a:rPr lang="ru-RU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Карпович</a:t>
            </a: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Садовський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боровся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українське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слово та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український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театр за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часів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err="1" smtClean="0">
                <a:latin typeface="Times New Roman" pitchFamily="18" charset="0"/>
                <a:cs typeface="Times New Roman" pitchFamily="18" charset="0"/>
              </a:rPr>
              <a:t>їх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заборони.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6" descr="200px-Кропивницький_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2571744"/>
            <a:ext cx="2969085" cy="41286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med" advClick="0" advTm="12000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1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1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repeatCount="4000" fill="hold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Clr clrSpc="hsl">
                                      <p:cBhvr override="childStyle"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285728"/>
            <a:ext cx="792961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Царські укази про заборону українського слова і національного театру, а також безліч чиновницько-бюрократичних гальм хоч і сповільнювали розвиток української драматургії, заважали її розвитку, проте знищити не могли. В кінці 70-х років українське акторське мистецтво, сам театр набрали виразних суспільно-громадських функцій, сприяли піднесенню національної свідомості народу.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11" descr="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3571876"/>
            <a:ext cx="4643470" cy="30124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 advClick="0" advTm="23000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305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214554"/>
            <a:ext cx="89297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Стиль театру, що поєднував драматичне й комедійне дійство з музичними, вокальними сценами, включаючи хорові й танцювальні ансамблі, вражав суто народною свіжістю й неподібністю до жодного існуючого театру. Скрізь, де         українські актори давали вистави, вони мали незмінний успіх.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" name="Picture 2" descr="http://ifteatr.org.ua/_nw/0/37426112.jpg"/>
          <p:cNvPicPr>
            <a:picLocks noChangeAspect="1" noChangeArrowheads="1"/>
          </p:cNvPicPr>
          <p:nvPr/>
        </p:nvPicPr>
        <p:blipFill>
          <a:blip r:embed="rId2" cstate="print"/>
          <a:srcRect l="6138" t="27406" r="3023" b="3166"/>
          <a:stretch>
            <a:fillRect/>
          </a:stretch>
        </p:blipFill>
        <p:spPr bwMode="auto">
          <a:xfrm>
            <a:off x="2285984" y="142852"/>
            <a:ext cx="4034367" cy="20717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3556" name="Picture 4" descr="http://www.wz.lviv.ua/image/3745/articles/65167-178x12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04589" flipH="1">
            <a:off x="871449" y="4404972"/>
            <a:ext cx="2857520" cy="21190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3558" name="Picture 6" descr="http://www.vincult.org.ua/images/news/kondratyuk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75161">
            <a:off x="5443476" y="4316317"/>
            <a:ext cx="2628906" cy="22479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med" advClick="0" advTm="2000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92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92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64" y="285728"/>
            <a:ext cx="91440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Основи нового українського театру заклав М. Кропивницький, який створив прекрасну трупу акторів й особливу увагу приділив режисурі. Якщо досі кожен актор грав відокремлено, то Кропивницькому вдалося створити такий колектив, де творча індивідуальність одночасно й зберігала себе як високоталановиту особистість, і доповнювала своєю грою гру інших артистів.</a:t>
            </a:r>
            <a:endParaRPr lang="uk-UA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 descr="http://www.5ka.su/download/referat/literature/2003-a-579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3071810"/>
            <a:ext cx="2691128" cy="3714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714348" y="4857760"/>
            <a:ext cx="74771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uk-UA" sz="2400" b="1" dirty="0" smtClean="0">
                <a:latin typeface="Times New Roman" pitchFamily="18" charset="0"/>
                <a:cs typeface="Times New Roman" pitchFamily="18" charset="0"/>
              </a:rPr>
              <a:t>М. Кропивницький сам шукав і вчив своїх акторів: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ransition spd="med" advClick="0" advTm="18000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1" nodeType="withEffect">
                                  <p:stCondLst>
                                    <p:cond delay="16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9000"/>
                            </p:stCondLst>
                            <p:childTnLst>
                              <p:par>
                                <p:cTn id="19" presetID="34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6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allAtOnce"/>
      <p:bldP spid="4" grpId="1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200px-Садовський_М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142852"/>
            <a:ext cx="3786214" cy="59262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1928794" y="5934670"/>
            <a:ext cx="5321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М. </a:t>
            </a:r>
            <a:r>
              <a:rPr lang="ru-RU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Садовський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 advClick="0" advTm="6000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3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</TotalTime>
  <Words>539</Words>
  <Application>Microsoft Office PowerPoint</Application>
  <PresentationFormat>Экран (4:3)</PresentationFormat>
  <Paragraphs>53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Boss</dc:creator>
  <cp:lastModifiedBy>User</cp:lastModifiedBy>
  <cp:revision>50</cp:revision>
  <dcterms:created xsi:type="dcterms:W3CDTF">2010-10-18T17:45:09Z</dcterms:created>
  <dcterms:modified xsi:type="dcterms:W3CDTF">2013-04-03T15:50:35Z</dcterms:modified>
</cp:coreProperties>
</file>