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0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52B1109-CE77-4154-8FD9-13FFA37C0377}" type="datetimeFigureOut">
              <a:rPr lang="ru-RU" smtClean="0"/>
              <a:t>12.02.2014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7179AEE-97CC-4E1D-B523-4D94B976A3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Українська література на початку ХХ століття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76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1772816"/>
            <a:ext cx="40324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err="1" smtClean="0"/>
              <a:t>Митц</a:t>
            </a:r>
            <a:r>
              <a:rPr lang="uk-UA" sz="2000" dirty="0" smtClean="0"/>
              <a:t>і Західної України прагнули до утворення єдиного національно-культурного простору з однодумцями із Наддніпрянщини. </a:t>
            </a:r>
            <a:r>
              <a:rPr lang="ru-RU" sz="2000" dirty="0" err="1"/>
              <a:t>Література</a:t>
            </a:r>
            <a:r>
              <a:rPr lang="ru-RU" sz="2000" dirty="0"/>
              <a:t> </a:t>
            </a:r>
            <a:r>
              <a:rPr lang="ru-RU" sz="2000" dirty="0" err="1"/>
              <a:t>Західної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крім</a:t>
            </a:r>
            <a:r>
              <a:rPr lang="ru-RU" sz="2000" dirty="0"/>
              <a:t> </a:t>
            </a:r>
            <a:r>
              <a:rPr lang="ru-RU" sz="2000" dirty="0" err="1"/>
              <a:t>Стефаника</a:t>
            </a:r>
            <a:r>
              <a:rPr lang="ru-RU" sz="2000" dirty="0"/>
              <a:t>, представлена й такими </a:t>
            </a:r>
            <a:r>
              <a:rPr lang="ru-RU" sz="2000" dirty="0" err="1"/>
              <a:t>іменами</a:t>
            </a:r>
            <a:r>
              <a:rPr lang="ru-RU" sz="2000" dirty="0"/>
              <a:t>, як Ольга </a:t>
            </a:r>
            <a:r>
              <a:rPr lang="ru-RU" sz="2000" dirty="0" err="1"/>
              <a:t>Кобилянська</a:t>
            </a:r>
            <a:r>
              <a:rPr lang="ru-RU" sz="2000" dirty="0"/>
              <a:t>, Петро </a:t>
            </a:r>
            <a:r>
              <a:rPr lang="ru-RU" sz="2000" dirty="0" err="1"/>
              <a:t>Карманський</a:t>
            </a:r>
            <a:r>
              <a:rPr lang="ru-RU" sz="2000" dirty="0"/>
              <a:t>, Василь </a:t>
            </a:r>
            <a:r>
              <a:rPr lang="ru-RU" sz="2000" dirty="0" err="1"/>
              <a:t>Пачовський</a:t>
            </a:r>
            <a:r>
              <a:rPr lang="ru-RU" sz="2000" dirty="0"/>
              <a:t>, Михайло </a:t>
            </a:r>
            <a:r>
              <a:rPr lang="ru-RU" sz="2000" dirty="0" err="1"/>
              <a:t>Яцків</a:t>
            </a:r>
            <a:r>
              <a:rPr lang="ru-RU" sz="2000" dirty="0"/>
              <a:t>, Богдан </a:t>
            </a:r>
            <a:r>
              <a:rPr lang="ru-RU" sz="2000" dirty="0" err="1" smtClean="0"/>
              <a:t>Лепкий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. </a:t>
            </a:r>
            <a:r>
              <a:rPr lang="ru-RU" sz="2000" dirty="0" err="1" smtClean="0"/>
              <a:t>Письменники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розділились</a:t>
            </a:r>
            <a:r>
              <a:rPr lang="ru-RU" sz="2000" dirty="0" smtClean="0"/>
              <a:t> на два </a:t>
            </a:r>
            <a:r>
              <a:rPr lang="ru-RU" sz="2000" dirty="0" err="1" smtClean="0"/>
              <a:t>типи</a:t>
            </a:r>
            <a:r>
              <a:rPr lang="ru-RU" sz="2000" dirty="0" smtClean="0"/>
              <a:t>: </a:t>
            </a:r>
            <a:r>
              <a:rPr lang="ru-RU" sz="2000" dirty="0" err="1" smtClean="0"/>
              <a:t>орієнтовні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радянську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Україну</a:t>
            </a:r>
            <a:r>
              <a:rPr lang="ru-RU" sz="2000" dirty="0" smtClean="0"/>
              <a:t> і на </a:t>
            </a:r>
            <a:r>
              <a:rPr lang="ru-RU" sz="2000" dirty="0" err="1" smtClean="0"/>
              <a:t>січове</a:t>
            </a:r>
            <a:r>
              <a:rPr lang="ru-RU" sz="2000" dirty="0" smtClean="0"/>
              <a:t> </a:t>
            </a:r>
            <a:r>
              <a:rPr lang="ru-RU" sz="2000" dirty="0" err="1" smtClean="0"/>
              <a:t>стрілецтво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визвольну</a:t>
            </a:r>
            <a:r>
              <a:rPr lang="ru-RU" sz="2000" dirty="0" smtClean="0"/>
              <a:t> </a:t>
            </a:r>
            <a:r>
              <a:rPr lang="ru-RU" sz="2000" dirty="0" err="1" smtClean="0"/>
              <a:t>боротьбу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4784"/>
            <a:ext cx="3753616" cy="5086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63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1772816"/>
            <a:ext cx="56886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Ті, що орієнтувались на УСРР, прагнули звільнити літературу від суспільних і громадських потреб. Вони вважали, що література – це «чисте мистецтво», яке не повинно бути засобом пропаганди.</a:t>
            </a:r>
            <a:br>
              <a:rPr lang="uk-UA" dirty="0" smtClean="0"/>
            </a:br>
            <a:r>
              <a:rPr lang="uk-UA" dirty="0" smtClean="0"/>
              <a:t>Інші </a:t>
            </a:r>
            <a:r>
              <a:rPr lang="uk-UA" dirty="0" err="1" smtClean="0"/>
              <a:t>запам</a:t>
            </a:r>
            <a:r>
              <a:rPr lang="en-US" dirty="0" smtClean="0"/>
              <a:t>’</a:t>
            </a:r>
            <a:r>
              <a:rPr lang="uk-UA" dirty="0" err="1" smtClean="0"/>
              <a:t>ятались</a:t>
            </a:r>
            <a:r>
              <a:rPr lang="uk-UA" dirty="0" smtClean="0"/>
              <a:t> як автори стрілецької пісні та поезії. Їх пісні були як героїчно-урочистими, так і гумористичними.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804141"/>
            <a:ext cx="1838325" cy="18383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362188"/>
            <a:ext cx="2381250" cy="3381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350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19071"/>
            <a:ext cx="3470921" cy="440740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cs typeface="Times New Roman" pitchFamily="18" charset="0"/>
              </a:rPr>
              <a:t>Бере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активну</a:t>
            </a:r>
            <a:r>
              <a:rPr lang="ru-RU" dirty="0">
                <a:cs typeface="Times New Roman" pitchFamily="18" charset="0"/>
              </a:rPr>
              <a:t> участь у так званому </a:t>
            </a:r>
            <a:r>
              <a:rPr lang="ru-RU" dirty="0" err="1">
                <a:cs typeface="Times New Roman" pitchFamily="18" charset="0"/>
              </a:rPr>
              <a:t>феміністичному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русі</a:t>
            </a:r>
            <a:r>
              <a:rPr lang="ru-RU" dirty="0">
                <a:cs typeface="Times New Roman" pitchFamily="18" charset="0"/>
              </a:rPr>
              <a:t>, </a:t>
            </a:r>
            <a:r>
              <a:rPr lang="ru-RU" dirty="0" err="1">
                <a:cs typeface="Times New Roman" pitchFamily="18" charset="0"/>
              </a:rPr>
              <a:t>який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зачепив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чимало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наболілих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питань</a:t>
            </a:r>
            <a:r>
              <a:rPr lang="ru-RU" dirty="0">
                <a:cs typeface="Times New Roman" pitchFamily="18" charset="0"/>
              </a:rPr>
              <a:t>, над </a:t>
            </a:r>
            <a:r>
              <a:rPr lang="ru-RU" dirty="0" err="1">
                <a:cs typeface="Times New Roman" pitchFamily="18" charset="0"/>
              </a:rPr>
              <a:t>якими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замислювалися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представники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передової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інтелігенції</a:t>
            </a:r>
            <a:r>
              <a:rPr lang="ru-RU" dirty="0">
                <a:cs typeface="Times New Roman" pitchFamily="18" charset="0"/>
              </a:rPr>
              <a:t>. </a:t>
            </a:r>
            <a:r>
              <a:rPr lang="ru-RU" dirty="0" err="1" smtClean="0">
                <a:cs typeface="Times New Roman" pitchFamily="18" charset="0"/>
              </a:rPr>
              <a:t>Письменниця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порушила </a:t>
            </a:r>
            <a:r>
              <a:rPr lang="ru-RU" dirty="0" err="1">
                <a:cs typeface="Times New Roman" pitchFamily="18" charset="0"/>
              </a:rPr>
              <a:t>питання</a:t>
            </a:r>
            <a:r>
              <a:rPr lang="ru-RU" dirty="0">
                <a:cs typeface="Times New Roman" pitchFamily="18" charset="0"/>
              </a:rPr>
              <a:t> про </a:t>
            </a:r>
            <a:r>
              <a:rPr lang="ru-RU" dirty="0" err="1">
                <a:cs typeface="Times New Roman" pitchFamily="18" charset="0"/>
              </a:rPr>
              <a:t>тяжке</a:t>
            </a:r>
            <a:r>
              <a:rPr lang="ru-RU" dirty="0">
                <a:cs typeface="Times New Roman" pitchFamily="18" charset="0"/>
              </a:rPr>
              <a:t> становище </a:t>
            </a:r>
            <a:r>
              <a:rPr lang="ru-RU" dirty="0" err="1">
                <a:cs typeface="Times New Roman" pitchFamily="18" charset="0"/>
              </a:rPr>
              <a:t>жінки</a:t>
            </a:r>
            <a:r>
              <a:rPr lang="ru-RU" dirty="0">
                <a:cs typeface="Times New Roman" pitchFamily="18" charset="0"/>
              </a:rPr>
              <a:t> «</a:t>
            </a:r>
            <a:r>
              <a:rPr lang="ru-RU" dirty="0" err="1">
                <a:cs typeface="Times New Roman" pitchFamily="18" charset="0"/>
              </a:rPr>
              <a:t>середньої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верстви</a:t>
            </a:r>
            <a:r>
              <a:rPr lang="ru-RU" dirty="0">
                <a:cs typeface="Times New Roman" pitchFamily="18" charset="0"/>
              </a:rPr>
              <a:t>», активно </a:t>
            </a:r>
            <a:r>
              <a:rPr lang="ru-RU" dirty="0" err="1">
                <a:cs typeface="Times New Roman" pitchFamily="18" charset="0"/>
              </a:rPr>
              <a:t>виступила</a:t>
            </a:r>
            <a:r>
              <a:rPr lang="ru-RU" dirty="0">
                <a:cs typeface="Times New Roman" pitchFamily="18" charset="0"/>
              </a:rPr>
              <a:t> за </a:t>
            </a:r>
            <a:r>
              <a:rPr lang="ru-RU" dirty="0" err="1">
                <a:cs typeface="Times New Roman" pitchFamily="18" charset="0"/>
              </a:rPr>
              <a:t>рівноправність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жінки</a:t>
            </a:r>
            <a:r>
              <a:rPr lang="ru-RU" dirty="0">
                <a:cs typeface="Times New Roman" pitchFamily="18" charset="0"/>
              </a:rPr>
              <a:t> й </a:t>
            </a:r>
            <a:r>
              <a:rPr lang="ru-RU" dirty="0" err="1">
                <a:cs typeface="Times New Roman" pitchFamily="18" charset="0"/>
              </a:rPr>
              <a:t>чоловіка</a:t>
            </a:r>
            <a:r>
              <a:rPr lang="ru-RU" dirty="0">
                <a:cs typeface="Times New Roman" pitchFamily="18" charset="0"/>
              </a:rPr>
              <a:t>, за </a:t>
            </a:r>
            <a:r>
              <a:rPr lang="ru-RU" dirty="0" err="1">
                <a:cs typeface="Times New Roman" pitchFamily="18" charset="0"/>
              </a:rPr>
              <a:t>її</a:t>
            </a:r>
            <a:r>
              <a:rPr lang="ru-RU" dirty="0">
                <a:cs typeface="Times New Roman" pitchFamily="18" charset="0"/>
              </a:rPr>
              <a:t> право на </a:t>
            </a:r>
            <a:r>
              <a:rPr lang="ru-RU" dirty="0" err="1">
                <a:cs typeface="Times New Roman" pitchFamily="18" charset="0"/>
              </a:rPr>
              <a:t>гідне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людини</a:t>
            </a:r>
            <a:r>
              <a:rPr lang="ru-RU" dirty="0">
                <a:cs typeface="Times New Roman" pitchFamily="18" charset="0"/>
              </a:rPr>
              <a:t> </a:t>
            </a:r>
            <a:r>
              <a:rPr lang="ru-RU" dirty="0" err="1">
                <a:cs typeface="Times New Roman" pitchFamily="18" charset="0"/>
              </a:rPr>
              <a:t>життя</a:t>
            </a:r>
            <a:r>
              <a:rPr lang="ru-RU" dirty="0">
                <a:cs typeface="Times New Roman" pitchFamily="18" charset="0"/>
              </a:rPr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Ольга </a:t>
            </a:r>
            <a:r>
              <a:rPr lang="uk-UA" dirty="0" err="1" smtClean="0"/>
              <a:t>кобилянська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82015"/>
            <a:ext cx="3528392" cy="46384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21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Німецька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, як і </a:t>
            </a:r>
            <a:r>
              <a:rPr lang="ru-RU" dirty="0" err="1"/>
              <a:t>німецька</a:t>
            </a:r>
            <a:r>
              <a:rPr lang="ru-RU" dirty="0"/>
              <a:t> культура, </a:t>
            </a:r>
            <a:r>
              <a:rPr lang="ru-RU" dirty="0" err="1"/>
              <a:t>відіграли</a:t>
            </a:r>
            <a:r>
              <a:rPr lang="ru-RU" dirty="0"/>
              <a:t> </a:t>
            </a:r>
            <a:r>
              <a:rPr lang="ru-RU" dirty="0" err="1"/>
              <a:t>позитивну</a:t>
            </a:r>
            <a:r>
              <a:rPr lang="ru-RU" dirty="0"/>
              <a:t> роль у </a:t>
            </a:r>
            <a:r>
              <a:rPr lang="ru-RU" dirty="0" err="1"/>
              <a:t>житті</a:t>
            </a:r>
            <a:r>
              <a:rPr lang="ru-RU" dirty="0"/>
              <a:t> й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Кобилянської</a:t>
            </a:r>
            <a:r>
              <a:rPr lang="ru-RU" dirty="0" smtClean="0"/>
              <a:t>. </a:t>
            </a:r>
            <a:r>
              <a:rPr lang="ru-RU" dirty="0"/>
              <a:t>Але для </a:t>
            </a:r>
            <a:r>
              <a:rPr lang="ru-RU" dirty="0" err="1"/>
              <a:t>утвердження</a:t>
            </a:r>
            <a:r>
              <a:rPr lang="ru-RU" dirty="0"/>
              <a:t> </a:t>
            </a:r>
            <a:r>
              <a:rPr lang="ru-RU" dirty="0" err="1"/>
              <a:t>Кобилянської</a:t>
            </a:r>
            <a:r>
              <a:rPr lang="ru-RU" dirty="0"/>
              <a:t> як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письменниці</a:t>
            </a:r>
            <a:r>
              <a:rPr lang="ru-RU" dirty="0"/>
              <a:t> треба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глибоко</a:t>
            </a:r>
            <a:r>
              <a:rPr lang="ru-RU" dirty="0"/>
              <a:t> знати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, а й </a:t>
            </a:r>
            <a:r>
              <a:rPr lang="ru-RU" dirty="0" err="1"/>
              <a:t>надбання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.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істину</a:t>
            </a:r>
            <a:r>
              <a:rPr lang="ru-RU" dirty="0"/>
              <a:t> вона все </a:t>
            </a:r>
            <a:r>
              <a:rPr lang="ru-RU" dirty="0" err="1"/>
              <a:t>ясніше</a:t>
            </a:r>
            <a:r>
              <a:rPr lang="ru-RU" dirty="0"/>
              <a:t> </a:t>
            </a:r>
            <a:r>
              <a:rPr lang="ru-RU" dirty="0" err="1"/>
              <a:t>усвідомлювала</a:t>
            </a:r>
            <a:r>
              <a:rPr lang="ru-RU" dirty="0"/>
              <a:t> й з </a:t>
            </a:r>
            <a:r>
              <a:rPr lang="ru-RU" dirty="0" err="1"/>
              <a:t>кінця</a:t>
            </a:r>
            <a:r>
              <a:rPr lang="ru-RU" dirty="0"/>
              <a:t> 1880-х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наполегливо</a:t>
            </a:r>
            <a:r>
              <a:rPr lang="ru-RU" dirty="0"/>
              <a:t> </a:t>
            </a:r>
            <a:r>
              <a:rPr lang="ru-RU" dirty="0" err="1"/>
              <a:t>вивчала</a:t>
            </a:r>
            <a:r>
              <a:rPr lang="ru-RU" dirty="0"/>
              <a:t> </a:t>
            </a:r>
            <a:r>
              <a:rPr lang="ru-RU" dirty="0" err="1"/>
              <a:t>культурну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народу, </a:t>
            </a:r>
            <a:r>
              <a:rPr lang="ru-RU" dirty="0" err="1"/>
              <a:t>виявляла</a:t>
            </a:r>
            <a:r>
              <a:rPr lang="ru-RU" dirty="0"/>
              <a:t> </a:t>
            </a:r>
            <a:r>
              <a:rPr lang="ru-RU" dirty="0" err="1"/>
              <a:t>дедалі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она </a:t>
            </a:r>
            <a:r>
              <a:rPr lang="ru-RU" dirty="0" err="1"/>
              <a:t>замислювалася</a:t>
            </a:r>
            <a:r>
              <a:rPr lang="ru-RU" dirty="0"/>
              <a:t> над долею народу, </a:t>
            </a:r>
            <a:r>
              <a:rPr lang="ru-RU" dirty="0" err="1"/>
              <a:t>пов'язуючи</a:t>
            </a:r>
            <a:r>
              <a:rPr lang="ru-RU" dirty="0"/>
              <a:t> </a:t>
            </a:r>
            <a:r>
              <a:rPr lang="ru-RU" dirty="0" err="1"/>
              <a:t>проникнення</a:t>
            </a:r>
            <a:r>
              <a:rPr lang="ru-RU" dirty="0"/>
              <a:t> в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з </a:t>
            </a:r>
            <a:r>
              <a:rPr lang="ru-RU" dirty="0" err="1"/>
              <a:t>опануванням</a:t>
            </a:r>
            <a:r>
              <a:rPr lang="ru-RU" dirty="0"/>
              <a:t> </a:t>
            </a:r>
            <a:r>
              <a:rPr lang="ru-RU" dirty="0" err="1"/>
              <a:t>соціалістичних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. В </a:t>
            </a:r>
            <a:r>
              <a:rPr lang="ru-RU" dirty="0" err="1"/>
              <a:t>новелі</a:t>
            </a:r>
            <a:r>
              <a:rPr lang="ru-RU" dirty="0"/>
              <a:t> «</a:t>
            </a:r>
            <a:r>
              <a:rPr lang="ru-RU" dirty="0" err="1"/>
              <a:t>Жебрачка</a:t>
            </a:r>
            <a:r>
              <a:rPr lang="ru-RU" dirty="0"/>
              <a:t>» (1895) </a:t>
            </a:r>
            <a:r>
              <a:rPr lang="ru-RU" dirty="0" err="1"/>
              <a:t>письменниця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показала </a:t>
            </a:r>
            <a:r>
              <a:rPr lang="ru-RU" dirty="0" err="1"/>
              <a:t>людину</a:t>
            </a:r>
            <a:r>
              <a:rPr lang="ru-RU" dirty="0"/>
              <a:t> з народу, яка </a:t>
            </a:r>
            <a:r>
              <a:rPr lang="ru-RU" dirty="0" err="1"/>
              <a:t>опинилася</a:t>
            </a:r>
            <a:r>
              <a:rPr lang="ru-RU" dirty="0"/>
              <a:t> без </a:t>
            </a:r>
            <a:r>
              <a:rPr lang="ru-RU" dirty="0" err="1"/>
              <a:t>засобів</a:t>
            </a:r>
            <a:r>
              <a:rPr lang="ru-RU" dirty="0"/>
              <a:t> до </a:t>
            </a:r>
            <a:r>
              <a:rPr lang="ru-RU" dirty="0" err="1"/>
              <a:t>існування</a:t>
            </a:r>
            <a:r>
              <a:rPr lang="ru-RU" dirty="0"/>
              <a:t>, </a:t>
            </a:r>
            <a:r>
              <a:rPr lang="ru-RU" dirty="0" err="1"/>
              <a:t>живе</a:t>
            </a:r>
            <a:r>
              <a:rPr lang="ru-RU" dirty="0"/>
              <a:t> з </a:t>
            </a:r>
            <a:r>
              <a:rPr lang="ru-RU" dirty="0" err="1"/>
              <a:t>милостині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2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72816"/>
            <a:ext cx="7488832" cy="4353662"/>
          </a:xfrm>
        </p:spPr>
        <p:txBody>
          <a:bodyPr/>
          <a:lstStyle/>
          <a:p>
            <a:r>
              <a:rPr lang="uk-UA" dirty="0"/>
              <a:t>С</a:t>
            </a:r>
            <a:r>
              <a:rPr lang="uk-UA" dirty="0" smtClean="0"/>
              <a:t>творення численних літературно-мистецьких груп</a:t>
            </a:r>
          </a:p>
          <a:p>
            <a:r>
              <a:rPr lang="uk-UA" dirty="0" smtClean="0"/>
              <a:t>Активний пошук нових стилів і створення течій</a:t>
            </a:r>
          </a:p>
          <a:p>
            <a:r>
              <a:rPr lang="uk-UA" dirty="0" smtClean="0"/>
              <a:t>На зміну традиційного індивідуалізму прийшов колективізм</a:t>
            </a:r>
          </a:p>
          <a:p>
            <a:r>
              <a:rPr lang="uk-UA" dirty="0" smtClean="0"/>
              <a:t>Ідеї боротьби проти «буржуазного індивідуалізму» знайшли своїх прихильників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Особливості літератури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85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72816"/>
            <a:ext cx="4407025" cy="4353662"/>
          </a:xfrm>
        </p:spPr>
        <p:txBody>
          <a:bodyPr/>
          <a:lstStyle/>
          <a:p>
            <a:r>
              <a:rPr lang="uk-UA" dirty="0" smtClean="0"/>
              <a:t>Поет, журналіст, публіцист</a:t>
            </a:r>
          </a:p>
          <a:p>
            <a:r>
              <a:rPr lang="uk-UA" dirty="0" smtClean="0"/>
              <a:t>Редактор урядової газети «Вісті ВУЦВК»</a:t>
            </a:r>
          </a:p>
          <a:p>
            <a:r>
              <a:rPr lang="uk-UA" dirty="0"/>
              <a:t>Один з засновників першої пролетарської літературної групи «Боротьба»</a:t>
            </a:r>
            <a:endParaRPr lang="ru-RU" dirty="0"/>
          </a:p>
          <a:p>
            <a:r>
              <a:rPr lang="uk-UA" dirty="0" smtClean="0"/>
              <a:t>Один з керівників боротьбистів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Василь Блакитний</a:t>
            </a:r>
            <a:endParaRPr lang="ru-RU" dirty="0"/>
          </a:p>
        </p:txBody>
      </p:sp>
      <p:pic>
        <p:nvPicPr>
          <p:cNvPr id="1026" name="Picture 2" descr="C:\Documents and Settings\Администратор\Рабочий стол\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504" y="1628800"/>
            <a:ext cx="3792038" cy="503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8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00808"/>
            <a:ext cx="4191001" cy="4425671"/>
          </a:xfrm>
        </p:spPr>
        <p:txBody>
          <a:bodyPr/>
          <a:lstStyle/>
          <a:p>
            <a:r>
              <a:rPr lang="uk-UA" dirty="0" smtClean="0"/>
              <a:t>1920 рік-опублікування</a:t>
            </a:r>
          </a:p>
          <a:p>
            <a:r>
              <a:rPr lang="uk-UA" dirty="0" smtClean="0"/>
              <a:t>«Удари молота» були співзвучні з «ударами серця» молодого поета, щирого прихильника соціалістичних ідей.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«Удари молота і серця»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92080" y="1844824"/>
            <a:ext cx="33123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err="1"/>
              <a:t>Удари</a:t>
            </a:r>
            <a:r>
              <a:rPr lang="ru-RU" sz="1600" i="1" dirty="0"/>
              <a:t>  молота  і  </a:t>
            </a:r>
            <a:r>
              <a:rPr lang="ru-RU" sz="1600" i="1" dirty="0" err="1"/>
              <a:t>серця</a:t>
            </a:r>
            <a:r>
              <a:rPr lang="ru-RU" sz="1600" i="1" dirty="0"/>
              <a:t>  -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І  </a:t>
            </a:r>
            <a:r>
              <a:rPr lang="ru-RU" sz="1600" i="1" dirty="0" err="1"/>
              <a:t>перебої</a:t>
            </a:r>
            <a:r>
              <a:rPr lang="ru-RU" sz="1600" i="1" dirty="0"/>
              <a:t>...  і  провал...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Але  </a:t>
            </a:r>
            <a:r>
              <a:rPr lang="ru-RU" sz="1600" i="1" dirty="0" err="1"/>
              <a:t>ізнову</a:t>
            </a:r>
            <a:r>
              <a:rPr lang="ru-RU" sz="1600" i="1" dirty="0"/>
              <a:t>  </a:t>
            </a:r>
            <a:r>
              <a:rPr lang="ru-RU" sz="1600" i="1" dirty="0" err="1"/>
              <a:t>розіллється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Вогнем  </a:t>
            </a:r>
            <a:r>
              <a:rPr lang="ru-RU" sz="1600" i="1" dirty="0" err="1"/>
              <a:t>гартований</a:t>
            </a:r>
            <a:r>
              <a:rPr lang="ru-RU" sz="1600" i="1" dirty="0"/>
              <a:t>  хорал.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Муром  </a:t>
            </a:r>
            <a:r>
              <a:rPr lang="ru-RU" sz="1600" i="1" dirty="0" err="1"/>
              <a:t>затято</a:t>
            </a:r>
            <a:r>
              <a:rPr lang="ru-RU" sz="1600" i="1" dirty="0"/>
              <a:t>  </a:t>
            </a:r>
            <a:r>
              <a:rPr lang="ru-RU" sz="1600" i="1" dirty="0" err="1"/>
              <a:t>обрій</a:t>
            </a:r>
            <a:r>
              <a:rPr lang="ru-RU" sz="1600" i="1" dirty="0"/>
              <a:t>  -  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err="1"/>
              <a:t>Вдарте</a:t>
            </a:r>
            <a:r>
              <a:rPr lang="ru-RU" sz="1600" i="1" dirty="0"/>
              <a:t>  з  </a:t>
            </a:r>
            <a:r>
              <a:rPr lang="ru-RU" sz="1600" i="1" dirty="0" err="1"/>
              <a:t>розгону</a:t>
            </a:r>
            <a:r>
              <a:rPr lang="ru-RU" sz="1600" i="1" dirty="0"/>
              <a:t>:  р-раз...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Ми  -  </a:t>
            </a:r>
            <a:r>
              <a:rPr lang="ru-RU" sz="1600" i="1" dirty="0" err="1"/>
              <a:t>тільки</a:t>
            </a:r>
            <a:r>
              <a:rPr lang="ru-RU" sz="1600" i="1" dirty="0"/>
              <a:t>  </a:t>
            </a:r>
            <a:r>
              <a:rPr lang="ru-RU" sz="1600" i="1" dirty="0" err="1"/>
              <a:t>перші</a:t>
            </a:r>
            <a:r>
              <a:rPr lang="ru-RU" sz="1600" i="1" dirty="0"/>
              <a:t>  </a:t>
            </a:r>
            <a:r>
              <a:rPr lang="ru-RU" sz="1600" i="1" dirty="0" err="1"/>
              <a:t>хоробрі</a:t>
            </a:r>
            <a:r>
              <a:rPr lang="ru-RU" sz="1600" i="1" dirty="0"/>
              <a:t>,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err="1"/>
              <a:t>Мільйони</a:t>
            </a:r>
            <a:r>
              <a:rPr lang="ru-RU" sz="1600" i="1" dirty="0"/>
              <a:t>  </a:t>
            </a:r>
            <a:r>
              <a:rPr lang="ru-RU" sz="1600" i="1" dirty="0" err="1"/>
              <a:t>підпирає</a:t>
            </a:r>
            <a:r>
              <a:rPr lang="ru-RU" sz="1600" i="1" dirty="0"/>
              <a:t>  нас.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/>
              <a:t>Ми  -  </a:t>
            </a:r>
            <a:r>
              <a:rPr lang="ru-RU" sz="1600" i="1" dirty="0" err="1"/>
              <a:t>тільки</a:t>
            </a:r>
            <a:r>
              <a:rPr lang="ru-RU" sz="1600" i="1" dirty="0"/>
              <a:t>  </a:t>
            </a:r>
            <a:r>
              <a:rPr lang="ru-RU" sz="1600" i="1" dirty="0" err="1"/>
              <a:t>крешемо</a:t>
            </a:r>
            <a:r>
              <a:rPr lang="ru-RU" sz="1600" i="1" dirty="0"/>
              <a:t>  </a:t>
            </a:r>
            <a:r>
              <a:rPr lang="ru-RU" sz="1600" i="1" dirty="0" err="1"/>
              <a:t>іскри</a:t>
            </a:r>
            <a:r>
              <a:rPr lang="ru-RU" sz="1600" i="1" dirty="0"/>
              <a:t>,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err="1"/>
              <a:t>Спалахують</a:t>
            </a:r>
            <a:r>
              <a:rPr lang="ru-RU" sz="1600" i="1" dirty="0"/>
              <a:t>  </a:t>
            </a:r>
            <a:r>
              <a:rPr lang="ru-RU" sz="1600" i="1" dirty="0" err="1"/>
              <a:t>мільярди</a:t>
            </a:r>
            <a:r>
              <a:rPr lang="ru-RU" sz="1600" i="1" dirty="0"/>
              <a:t>  "Ми",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err="1"/>
              <a:t>Розпанахають</a:t>
            </a:r>
            <a:r>
              <a:rPr lang="ru-RU" sz="1600" i="1" dirty="0"/>
              <a:t>  </a:t>
            </a:r>
            <a:r>
              <a:rPr lang="ru-RU" sz="1600" i="1" dirty="0" err="1"/>
              <a:t>ковзані</a:t>
            </a:r>
            <a:r>
              <a:rPr lang="ru-RU" sz="1600" i="1" dirty="0"/>
              <a:t>  </a:t>
            </a:r>
            <a:r>
              <a:rPr lang="ru-RU" sz="1600" i="1" dirty="0" err="1"/>
              <a:t>вістря</a:t>
            </a:r>
            <a:r>
              <a:rPr lang="ru-RU" sz="1600" i="1" dirty="0" smtClean="0"/>
              <a:t/>
            </a:r>
            <a:br>
              <a:rPr lang="ru-RU" sz="1600" i="1" dirty="0" smtClean="0"/>
            </a:br>
            <a:r>
              <a:rPr lang="ru-RU" sz="1600" i="1" dirty="0" err="1"/>
              <a:t>Стару</a:t>
            </a:r>
            <a:r>
              <a:rPr lang="ru-RU" sz="1600" i="1" dirty="0"/>
              <a:t>  </a:t>
            </a:r>
            <a:r>
              <a:rPr lang="ru-RU" sz="1600" i="1" dirty="0" err="1"/>
              <a:t>запону</a:t>
            </a:r>
            <a:r>
              <a:rPr lang="ru-RU" sz="1600" i="1" dirty="0"/>
              <a:t>  </a:t>
            </a:r>
            <a:r>
              <a:rPr lang="ru-RU" sz="1600" i="1" dirty="0" err="1"/>
              <a:t>пітьми</a:t>
            </a:r>
            <a:r>
              <a:rPr lang="ru-RU" sz="16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959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00808"/>
            <a:ext cx="4046985" cy="4425671"/>
          </a:xfrm>
        </p:spPr>
        <p:txBody>
          <a:bodyPr/>
          <a:lstStyle/>
          <a:p>
            <a:r>
              <a:rPr lang="uk-UA" dirty="0" smtClean="0"/>
              <a:t>Був розстріляний денікінцями в Києві (1919р)</a:t>
            </a:r>
          </a:p>
          <a:p>
            <a:r>
              <a:rPr lang="uk-UA" dirty="0" smtClean="0"/>
              <a:t>Збірка «Заспів» (видана після смерті)</a:t>
            </a:r>
          </a:p>
          <a:p>
            <a:r>
              <a:rPr lang="uk-UA" dirty="0" smtClean="0"/>
              <a:t>Багато оповідань; етюд «Пролісок» (тема впливу Лютневої революції на гімназистів)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Василь чумак</a:t>
            </a:r>
            <a:endParaRPr lang="ru-RU" dirty="0"/>
          </a:p>
        </p:txBody>
      </p:sp>
      <p:pic>
        <p:nvPicPr>
          <p:cNvPr id="2050" name="Picture 2" descr="C:\Documents and Settings\Администратор\Рабочий стол\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00808"/>
            <a:ext cx="3096344" cy="469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6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700808"/>
            <a:ext cx="4191001" cy="4425671"/>
          </a:xfrm>
        </p:spPr>
        <p:txBody>
          <a:bodyPr/>
          <a:lstStyle/>
          <a:p>
            <a:r>
              <a:rPr lang="uk-UA" dirty="0" smtClean="0"/>
              <a:t>Поет перехідної епохи-від української класики до авангарду</a:t>
            </a:r>
          </a:p>
          <a:p>
            <a:r>
              <a:rPr lang="uk-UA" dirty="0"/>
              <a:t>Перший вірш - «Моя кобза», надрукований у газеті «Рада» (1907р)</a:t>
            </a:r>
          </a:p>
          <a:p>
            <a:r>
              <a:rPr lang="uk-UA" dirty="0"/>
              <a:t>Співпраця з журналом «Українська хата»</a:t>
            </a:r>
          </a:p>
          <a:p>
            <a:r>
              <a:rPr lang="uk-UA" dirty="0"/>
              <a:t>1909-1913рр: «Огнецвіт», «Метеор», «Білий гарт», поема «Лицар-Сам»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Григорій чупринка</a:t>
            </a:r>
            <a:endParaRPr lang="ru-RU" dirty="0"/>
          </a:p>
        </p:txBody>
      </p:sp>
      <p:pic>
        <p:nvPicPr>
          <p:cNvPr id="3074" name="Picture 2" descr="C:\Documents and Settings\Администратор\Рабочий стол\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628800"/>
            <a:ext cx="3480617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85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00808"/>
            <a:ext cx="3614937" cy="4425671"/>
          </a:xfrm>
        </p:spPr>
        <p:txBody>
          <a:bodyPr/>
          <a:lstStyle/>
          <a:p>
            <a:r>
              <a:rPr lang="uk-UA" dirty="0" smtClean="0"/>
              <a:t>Перша збірка «Сонячні кларнети» (1918р)</a:t>
            </a:r>
          </a:p>
          <a:p>
            <a:r>
              <a:rPr lang="uk-UA" dirty="0" smtClean="0"/>
              <a:t>У збірці поєднано досвід європейських літературних шкіл з національними традиціями</a:t>
            </a:r>
          </a:p>
          <a:p>
            <a:r>
              <a:rPr lang="uk-UA" dirty="0" smtClean="0"/>
              <a:t>1918р-входить до складу київської «Білої студії»</a:t>
            </a:r>
          </a:p>
          <a:p>
            <a:r>
              <a:rPr lang="uk-UA" dirty="0"/>
              <a:t>Збірка «Замість сонетів і октав»(1920)</a:t>
            </a:r>
          </a:p>
          <a:p>
            <a:pPr marL="45720" indent="0">
              <a:buNone/>
            </a:pPr>
            <a:endParaRPr lang="uk-UA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Павло тичина</a:t>
            </a:r>
            <a:endParaRPr lang="ru-RU" dirty="0"/>
          </a:p>
        </p:txBody>
      </p:sp>
      <p:pic>
        <p:nvPicPr>
          <p:cNvPr id="4098" name="Picture 2" descr="C:\Documents and Settings\Администратор\Рабочий стол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3333526" cy="416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Администратор\Рабочий стол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043" y="2492896"/>
            <a:ext cx="4387552" cy="308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14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1700808"/>
            <a:ext cx="4118993" cy="43536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Устиг побувати членом робітничої дружини Лисичанську, козаком петлюрівських військ, потрапити в полон до денікінців; був розстріляний, але вижив; засуджений червоним ревтрибуналом; перехворів на тиф</a:t>
            </a:r>
          </a:p>
          <a:p>
            <a:r>
              <a:rPr lang="uk-UA" dirty="0" smtClean="0"/>
              <a:t>Перша збірка «Червона зима» (1921р), в якій поєднуються світлі спогади дитинства поета та спогади про жорстку повстанську боротьбу, сум втрат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Володимир </a:t>
            </a:r>
            <a:r>
              <a:rPr lang="uk-UA" dirty="0" err="1" smtClean="0"/>
              <a:t>сосюра</a:t>
            </a:r>
            <a:endParaRPr lang="ru-RU" dirty="0"/>
          </a:p>
        </p:txBody>
      </p:sp>
      <p:pic>
        <p:nvPicPr>
          <p:cNvPr id="5122" name="Picture 2" descr="C:\Documents and Settings\Администратор\Рабочий стол\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2994248" cy="441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811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999" y="1700808"/>
            <a:ext cx="3830961" cy="4425671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Осередок «Фламінго» - перша група панфутуристів, згодом-Асоціацію панфутуристів, яка славить комуністичне мистецтво, пропагує міську культуру, руйнує усталені традиції і загальноприйняту мову</a:t>
            </a:r>
          </a:p>
          <a:p>
            <a:r>
              <a:rPr lang="uk-UA" dirty="0" smtClean="0"/>
              <a:t>Поетичний цикл «П</a:t>
            </a:r>
            <a:r>
              <a:rPr lang="en-US" dirty="0" smtClean="0"/>
              <a:t>’</a:t>
            </a:r>
            <a:r>
              <a:rPr lang="uk-UA" dirty="0" err="1" smtClean="0"/>
              <a:t>єро</a:t>
            </a:r>
            <a:r>
              <a:rPr lang="uk-UA" dirty="0" smtClean="0"/>
              <a:t> </a:t>
            </a:r>
            <a:r>
              <a:rPr lang="uk-UA" dirty="0" err="1" smtClean="0"/>
              <a:t>мертвопетлює</a:t>
            </a:r>
            <a:r>
              <a:rPr lang="uk-UA" dirty="0" smtClean="0"/>
              <a:t>» (1918р)- через вигадану карнавальну маску, зображує українську дійсність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</a:t>
            </a:r>
            <a:r>
              <a:rPr lang="uk-UA" dirty="0" err="1" smtClean="0"/>
              <a:t>семенко</a:t>
            </a:r>
            <a:endParaRPr lang="ru-RU" dirty="0"/>
          </a:p>
        </p:txBody>
      </p:sp>
      <p:pic>
        <p:nvPicPr>
          <p:cNvPr id="6146" name="Picture 2" descr="C:\Documents and Settings\Администратор\Рабочий стол\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00808"/>
            <a:ext cx="338437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2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150</TotalTime>
  <Words>571</Words>
  <Application>Microsoft Office PowerPoint</Application>
  <PresentationFormat>Экран (4:3)</PresentationFormat>
  <Paragraphs>41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Сетка</vt:lpstr>
      <vt:lpstr>Українська література на початку ХХ століття  </vt:lpstr>
      <vt:lpstr>Особливості літератури</vt:lpstr>
      <vt:lpstr>Василь Блакитний</vt:lpstr>
      <vt:lpstr>«Удари молота і серця»</vt:lpstr>
      <vt:lpstr>Василь чумак</vt:lpstr>
      <vt:lpstr>Григорій чупринка</vt:lpstr>
      <vt:lpstr>Павло тичина</vt:lpstr>
      <vt:lpstr>Володимир сосюра</vt:lpstr>
      <vt:lpstr>Михайло семенко</vt:lpstr>
      <vt:lpstr>Презентация PowerPoint</vt:lpstr>
      <vt:lpstr>Презентация PowerPoint</vt:lpstr>
      <vt:lpstr>Ольга кобилянська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Eduard</dc:creator>
  <cp:lastModifiedBy>Admin</cp:lastModifiedBy>
  <cp:revision>11</cp:revision>
  <dcterms:created xsi:type="dcterms:W3CDTF">2014-02-12T16:39:45Z</dcterms:created>
  <dcterms:modified xsi:type="dcterms:W3CDTF">2014-02-12T19:34:21Z</dcterms:modified>
</cp:coreProperties>
</file>