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95" r:id="rId5"/>
    <p:sldId id="286" r:id="rId6"/>
    <p:sldId id="259" r:id="rId7"/>
    <p:sldId id="292" r:id="rId8"/>
    <p:sldId id="296" r:id="rId9"/>
    <p:sldId id="260" r:id="rId10"/>
    <p:sldId id="261" r:id="rId11"/>
    <p:sldId id="289" r:id="rId12"/>
    <p:sldId id="262" r:id="rId13"/>
    <p:sldId id="297" r:id="rId14"/>
    <p:sldId id="293" r:id="rId15"/>
    <p:sldId id="263" r:id="rId16"/>
    <p:sldId id="290" r:id="rId17"/>
    <p:sldId id="264" r:id="rId18"/>
    <p:sldId id="298" r:id="rId19"/>
    <p:sldId id="265" r:id="rId20"/>
    <p:sldId id="299" r:id="rId21"/>
    <p:sldId id="269" r:id="rId22"/>
    <p:sldId id="302" r:id="rId23"/>
    <p:sldId id="303" r:id="rId24"/>
    <p:sldId id="300" r:id="rId25"/>
    <p:sldId id="266" r:id="rId26"/>
    <p:sldId id="267" r:id="rId27"/>
    <p:sldId id="291" r:id="rId28"/>
    <p:sldId id="268" r:id="rId29"/>
    <p:sldId id="301" r:id="rId30"/>
    <p:sldId id="294" r:id="rId31"/>
    <p:sldId id="306" r:id="rId32"/>
    <p:sldId id="307" r:id="rId33"/>
    <p:sldId id="270" r:id="rId34"/>
    <p:sldId id="272" r:id="rId35"/>
    <p:sldId id="271" r:id="rId36"/>
    <p:sldId id="304" r:id="rId37"/>
    <p:sldId id="274" r:id="rId38"/>
    <p:sldId id="275" r:id="rId39"/>
    <p:sldId id="276" r:id="rId40"/>
    <p:sldId id="277" r:id="rId41"/>
    <p:sldId id="278" r:id="rId42"/>
    <p:sldId id="279" r:id="rId43"/>
    <p:sldId id="305" r:id="rId44"/>
    <p:sldId id="280" r:id="rId45"/>
    <p:sldId id="281" r:id="rId46"/>
    <p:sldId id="282" r:id="rId47"/>
    <p:sldId id="283" r:id="rId48"/>
    <p:sldId id="284" r:id="rId49"/>
    <p:sldId id="285" r:id="rId50"/>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444" y="-96"/>
      </p:cViewPr>
      <p:guideLst>
        <p:guide orient="horz" pos="2160"/>
        <p:guide pos="2880"/>
      </p:guideLst>
    </p:cSldViewPr>
  </p:slideViewPr>
  <p:notesTextViewPr>
    <p:cViewPr>
      <p:scale>
        <a:sx n="1" d="1"/>
        <a:sy n="1" d="1"/>
      </p:scale>
      <p:origin x="0" y="0"/>
    </p:cViewPr>
  </p:notesTextViewPr>
  <p:sorterViewPr>
    <p:cViewPr>
      <p:scale>
        <a:sx n="100" d="100"/>
        <a:sy n="100" d="100"/>
      </p:scale>
      <p:origin x="0" y="76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74A033D7-92C9-4501-B077-096081419F1F}" type="datetimeFigureOut">
              <a:rPr lang="uk-UA" smtClean="0"/>
              <a:t>11.12.2013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FB75E91-12C7-47AC-ABF9-97C086B94283}" type="slidenum">
              <a:rPr lang="uk-UA" smtClean="0"/>
              <a:t>‹#›</a:t>
            </a:fld>
            <a:endParaRPr lang="uk-UA"/>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4A033D7-92C9-4501-B077-096081419F1F}" type="datetimeFigureOut">
              <a:rPr lang="uk-UA" smtClean="0"/>
              <a:t>11.12.2013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FB75E91-12C7-47AC-ABF9-97C086B94283}"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4A033D7-92C9-4501-B077-096081419F1F}" type="datetimeFigureOut">
              <a:rPr lang="uk-UA" smtClean="0"/>
              <a:t>11.12.2013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FB75E91-12C7-47AC-ABF9-97C086B94283}"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4A033D7-92C9-4501-B077-096081419F1F}" type="datetimeFigureOut">
              <a:rPr lang="uk-UA" smtClean="0"/>
              <a:t>11.12.2013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FB75E91-12C7-47AC-ABF9-97C086B94283}"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74A033D7-92C9-4501-B077-096081419F1F}" type="datetimeFigureOut">
              <a:rPr lang="uk-UA" smtClean="0"/>
              <a:t>11.12.2013</a:t>
            </a:fld>
            <a:endParaRPr lang="uk-UA"/>
          </a:p>
        </p:txBody>
      </p:sp>
      <p:sp>
        <p:nvSpPr>
          <p:cNvPr id="91" name="Footer Placeholder 90"/>
          <p:cNvSpPr>
            <a:spLocks noGrp="1"/>
          </p:cNvSpPr>
          <p:nvPr>
            <p:ph type="ftr" sz="quarter" idx="11"/>
          </p:nvPr>
        </p:nvSpPr>
        <p:spPr/>
        <p:txBody>
          <a:bodyPr/>
          <a:lstStyle/>
          <a:p>
            <a:endParaRPr lang="uk-UA"/>
          </a:p>
        </p:txBody>
      </p:sp>
      <p:sp>
        <p:nvSpPr>
          <p:cNvPr id="92" name="Slide Number Placeholder 91"/>
          <p:cNvSpPr>
            <a:spLocks noGrp="1"/>
          </p:cNvSpPr>
          <p:nvPr>
            <p:ph type="sldNum" sz="quarter" idx="12"/>
          </p:nvPr>
        </p:nvSpPr>
        <p:spPr/>
        <p:txBody>
          <a:bodyPr/>
          <a:lstStyle/>
          <a:p>
            <a:fld id="{2FB75E91-12C7-47AC-ABF9-97C086B94283}" type="slidenum">
              <a:rPr lang="uk-UA" smtClean="0"/>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74A033D7-92C9-4501-B077-096081419F1F}" type="datetimeFigureOut">
              <a:rPr lang="uk-UA" smtClean="0"/>
              <a:t>11.12.2013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FB75E91-12C7-47AC-ABF9-97C086B94283}"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74A033D7-92C9-4501-B077-096081419F1F}" type="datetimeFigureOut">
              <a:rPr lang="uk-UA" smtClean="0"/>
              <a:t>11.12.2013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2FB75E91-12C7-47AC-ABF9-97C086B94283}"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4A033D7-92C9-4501-B077-096081419F1F}" type="datetimeFigureOut">
              <a:rPr lang="uk-UA" smtClean="0"/>
              <a:t>11.12.2013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2FB75E91-12C7-47AC-ABF9-97C086B94283}"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033D7-92C9-4501-B077-096081419F1F}" type="datetimeFigureOut">
              <a:rPr lang="uk-UA" smtClean="0"/>
              <a:t>11.12.2013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2FB75E91-12C7-47AC-ABF9-97C086B94283}"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4A033D7-92C9-4501-B077-096081419F1F}" type="datetimeFigureOut">
              <a:rPr lang="uk-UA" smtClean="0"/>
              <a:t>11.12.2013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FB75E91-12C7-47AC-ABF9-97C086B94283}" type="slidenum">
              <a:rPr lang="uk-UA" smtClean="0"/>
              <a:t>‹#›</a:t>
            </a:fld>
            <a:endParaRPr lang="uk-UA"/>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74A033D7-92C9-4501-B077-096081419F1F}" type="datetimeFigureOut">
              <a:rPr lang="uk-UA" smtClean="0"/>
              <a:t>11.12.2013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FB75E91-12C7-47AC-ABF9-97C086B94283}" type="slidenum">
              <a:rPr lang="uk-UA" smtClean="0"/>
              <a:t>‹#›</a:t>
            </a:fld>
            <a:endParaRPr lang="uk-UA"/>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74A033D7-92C9-4501-B077-096081419F1F}" type="datetimeFigureOut">
              <a:rPr lang="uk-UA" smtClean="0"/>
              <a:t>11.12.2013</a:t>
            </a:fld>
            <a:endParaRPr lang="uk-UA"/>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uk-UA"/>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2FB75E91-12C7-47AC-ABF9-97C086B94283}" type="slidenum">
              <a:rPr lang="uk-UA" smtClean="0"/>
              <a:t>‹#›</a:t>
            </a:fld>
            <a:endParaRPr lang="uk-U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4" Type="http://schemas.microsoft.com/office/2007/relationships/hdphoto" Target="../media/hdphoto11.wdp"/></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6512" y="-27384"/>
            <a:ext cx="9180512" cy="68853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2051720" y="-27384"/>
            <a:ext cx="4968552" cy="6854427"/>
          </a:xfrm>
          <a:prstGeom prst="rect">
            <a:avLst/>
          </a:prstGeom>
        </p:spPr>
      </p:pic>
    </p:spTree>
    <p:extLst>
      <p:ext uri="{BB962C8B-B14F-4D97-AF65-F5344CB8AC3E}">
        <p14:creationId xmlns:p14="http://schemas.microsoft.com/office/powerpoint/2010/main" val="426175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Перша світова війна</a:t>
            </a:r>
            <a:endParaRPr lang="uk-UA" dirty="0"/>
          </a:p>
        </p:txBody>
      </p:sp>
      <p:sp>
        <p:nvSpPr>
          <p:cNvPr id="3" name="Объект 2"/>
          <p:cNvSpPr>
            <a:spLocks noGrp="1"/>
          </p:cNvSpPr>
          <p:nvPr>
            <p:ph idx="1"/>
          </p:nvPr>
        </p:nvSpPr>
        <p:spPr>
          <a:xfrm>
            <a:off x="395536" y="1600201"/>
            <a:ext cx="8229600" cy="1756791"/>
          </a:xfrm>
        </p:spPr>
        <p:txBody>
          <a:bodyPr>
            <a:normAutofit/>
          </a:bodyPr>
          <a:lstStyle/>
          <a:p>
            <a:pPr marL="0" indent="0">
              <a:buNone/>
            </a:pPr>
            <a:r>
              <a:rPr lang="uk-UA" sz="2000" dirty="0" smtClean="0"/>
              <a:t>Коли </a:t>
            </a:r>
            <a:r>
              <a:rPr lang="uk-UA" sz="2000" dirty="0"/>
              <a:t>Миколі Кулішеві було 22 роки, він надіслав документи до Новоросійського університету на філологічний факультет, де його навіть зарахували на перший курс. Проте ці плани перервав початок Першої світової війни, коли у серпні 1914 року його мобілізували до війська</a:t>
            </a:r>
            <a:r>
              <a:rPr lang="uk-UA" sz="2000" dirty="0" smtClean="0"/>
              <a:t>.</a:t>
            </a:r>
            <a:endParaRPr lang="uk-UA" sz="2000" dirty="0"/>
          </a:p>
        </p:txBody>
      </p:sp>
      <p:sp>
        <p:nvSpPr>
          <p:cNvPr id="5" name="TextBox 4"/>
          <p:cNvSpPr txBox="1"/>
          <p:nvPr/>
        </p:nvSpPr>
        <p:spPr>
          <a:xfrm>
            <a:off x="395536" y="3212976"/>
            <a:ext cx="4680520" cy="3754874"/>
          </a:xfrm>
          <a:prstGeom prst="rect">
            <a:avLst/>
          </a:prstGeom>
          <a:noFill/>
        </p:spPr>
        <p:txBody>
          <a:bodyPr wrap="square" rtlCol="0">
            <a:spAutoFit/>
          </a:bodyPr>
          <a:lstStyle/>
          <a:p>
            <a:r>
              <a:rPr lang="uk-UA" sz="2000" dirty="0">
                <a:solidFill>
                  <a:schemeClr val="tx2"/>
                </a:solidFill>
              </a:rPr>
              <a:t>В армії несподівано для себе Микола Куліш робить військову кар'єру.</a:t>
            </a:r>
          </a:p>
          <a:p>
            <a:r>
              <a:rPr lang="uk-UA" sz="2000" dirty="0" smtClean="0">
                <a:solidFill>
                  <a:schemeClr val="tx2"/>
                </a:solidFill>
              </a:rPr>
              <a:t>Спочатку </a:t>
            </a:r>
            <a:r>
              <a:rPr lang="uk-UA" sz="2000" dirty="0">
                <a:solidFill>
                  <a:schemeClr val="tx2"/>
                </a:solidFill>
              </a:rPr>
              <a:t>він служив рядовим у </a:t>
            </a:r>
            <a:r>
              <a:rPr lang="uk-UA" sz="2000" dirty="0" err="1">
                <a:solidFill>
                  <a:schemeClr val="tx2"/>
                </a:solidFill>
              </a:rPr>
              <a:t>запасному ба</a:t>
            </a:r>
            <a:r>
              <a:rPr lang="uk-UA" sz="2000" dirty="0">
                <a:solidFill>
                  <a:schemeClr val="tx2"/>
                </a:solidFill>
              </a:rPr>
              <a:t>тальйоні і перед відправкою на фронт , незважаючи на загрозу трибуналу, в</a:t>
            </a:r>
            <a:r>
              <a:rPr lang="en-US" sz="2000" dirty="0" err="1">
                <a:solidFill>
                  <a:schemeClr val="tx2"/>
                </a:solidFill>
              </a:rPr>
              <a:t>i</a:t>
            </a:r>
            <a:r>
              <a:rPr lang="uk-UA" sz="2000" dirty="0">
                <a:solidFill>
                  <a:schemeClr val="tx2"/>
                </a:solidFill>
              </a:rPr>
              <a:t>н залишає </a:t>
            </a:r>
            <a:br>
              <a:rPr lang="uk-UA" sz="2000" dirty="0">
                <a:solidFill>
                  <a:schemeClr val="tx2"/>
                </a:solidFill>
              </a:rPr>
            </a:br>
            <a:r>
              <a:rPr lang="uk-UA" sz="2000" dirty="0">
                <a:solidFill>
                  <a:schemeClr val="tx2"/>
                </a:solidFill>
              </a:rPr>
              <a:t>в</a:t>
            </a:r>
            <a:r>
              <a:rPr lang="en-US" sz="2000" dirty="0" err="1">
                <a:solidFill>
                  <a:schemeClr val="tx2"/>
                </a:solidFill>
              </a:rPr>
              <a:t>i</a:t>
            </a:r>
            <a:r>
              <a:rPr lang="uk-UA" sz="2000" dirty="0" err="1">
                <a:solidFill>
                  <a:schemeClr val="tx2"/>
                </a:solidFill>
              </a:rPr>
              <a:t>йськову</a:t>
            </a:r>
            <a:r>
              <a:rPr lang="uk-UA" sz="2000" dirty="0">
                <a:solidFill>
                  <a:schemeClr val="tx2"/>
                </a:solidFill>
              </a:rPr>
              <a:t> частину </a:t>
            </a:r>
            <a:r>
              <a:rPr lang="en-US" sz="2000" dirty="0" err="1">
                <a:solidFill>
                  <a:schemeClr val="tx2"/>
                </a:solidFill>
              </a:rPr>
              <a:t>i</a:t>
            </a:r>
            <a:r>
              <a:rPr lang="en-US" sz="2000" dirty="0">
                <a:solidFill>
                  <a:schemeClr val="tx2"/>
                </a:solidFill>
              </a:rPr>
              <a:t> ï</a:t>
            </a:r>
            <a:r>
              <a:rPr lang="uk-UA" sz="2000" dirty="0">
                <a:solidFill>
                  <a:schemeClr val="tx2"/>
                </a:solidFill>
              </a:rPr>
              <a:t>де до </a:t>
            </a:r>
            <a:r>
              <a:rPr lang="uk-UA" sz="2000" dirty="0" err="1">
                <a:solidFill>
                  <a:schemeClr val="tx2"/>
                </a:solidFill>
              </a:rPr>
              <a:t>Олешок</a:t>
            </a:r>
            <a:r>
              <a:rPr lang="uk-UA" sz="2000" dirty="0">
                <a:solidFill>
                  <a:schemeClr val="tx2"/>
                </a:solidFill>
              </a:rPr>
              <a:t>, щоб заручитися </a:t>
            </a:r>
            <a:r>
              <a:rPr lang="en-US" sz="2000" dirty="0" err="1">
                <a:solidFill>
                  <a:schemeClr val="tx2"/>
                </a:solidFill>
              </a:rPr>
              <a:t>i</a:t>
            </a:r>
            <a:r>
              <a:rPr lang="en-US" sz="2000" dirty="0">
                <a:solidFill>
                  <a:schemeClr val="tx2"/>
                </a:solidFill>
              </a:rPr>
              <a:t> </a:t>
            </a:r>
            <a:r>
              <a:rPr lang="uk-UA" sz="2000" dirty="0">
                <a:solidFill>
                  <a:schemeClr val="tx2"/>
                </a:solidFill>
              </a:rPr>
              <a:t>попрощатися з</a:t>
            </a:r>
            <a:r>
              <a:rPr lang="en-US" sz="2000" dirty="0" err="1">
                <a:solidFill>
                  <a:schemeClr val="tx2"/>
                </a:solidFill>
              </a:rPr>
              <a:t>i</a:t>
            </a:r>
            <a:r>
              <a:rPr lang="en-US" sz="2000" dirty="0">
                <a:solidFill>
                  <a:schemeClr val="tx2"/>
                </a:solidFill>
              </a:rPr>
              <a:t> </a:t>
            </a:r>
            <a:r>
              <a:rPr lang="uk-UA" sz="2000" dirty="0">
                <a:solidFill>
                  <a:schemeClr val="tx2"/>
                </a:solidFill>
              </a:rPr>
              <a:t>своєю </a:t>
            </a:r>
            <a:br>
              <a:rPr lang="uk-UA" sz="2000" dirty="0">
                <a:solidFill>
                  <a:schemeClr val="tx2"/>
                </a:solidFill>
              </a:rPr>
            </a:br>
            <a:r>
              <a:rPr lang="uk-UA" sz="2000" dirty="0">
                <a:solidFill>
                  <a:schemeClr val="tx2"/>
                </a:solidFill>
              </a:rPr>
              <a:t>д</a:t>
            </a:r>
            <a:r>
              <a:rPr lang="en-US" sz="2000" dirty="0" err="1">
                <a:solidFill>
                  <a:schemeClr val="tx2"/>
                </a:solidFill>
              </a:rPr>
              <a:t>i</a:t>
            </a:r>
            <a:r>
              <a:rPr lang="uk-UA" sz="2000" dirty="0" err="1">
                <a:solidFill>
                  <a:schemeClr val="tx2"/>
                </a:solidFill>
              </a:rPr>
              <a:t>вчиною</a:t>
            </a:r>
            <a:r>
              <a:rPr lang="uk-UA" sz="2000" dirty="0">
                <a:solidFill>
                  <a:schemeClr val="tx2"/>
                </a:solidFill>
              </a:rPr>
              <a:t> Антон</a:t>
            </a:r>
            <a:r>
              <a:rPr lang="en-US" sz="2000" dirty="0" err="1">
                <a:solidFill>
                  <a:schemeClr val="tx2"/>
                </a:solidFill>
              </a:rPr>
              <a:t>i</a:t>
            </a:r>
            <a:r>
              <a:rPr lang="uk-UA" sz="2000" dirty="0" err="1">
                <a:solidFill>
                  <a:schemeClr val="tx2"/>
                </a:solidFill>
              </a:rPr>
              <a:t>ною</a:t>
            </a:r>
            <a:r>
              <a:rPr lang="uk-UA" sz="2000" dirty="0">
                <a:solidFill>
                  <a:schemeClr val="tx2"/>
                </a:solidFill>
              </a:rPr>
              <a:t>. Вже на фронт</a:t>
            </a:r>
            <a:r>
              <a:rPr lang="en-US" sz="2000" dirty="0" err="1">
                <a:solidFill>
                  <a:schemeClr val="tx2"/>
                </a:solidFill>
              </a:rPr>
              <a:t>i</a:t>
            </a:r>
            <a:r>
              <a:rPr lang="en-US" sz="2000" dirty="0">
                <a:solidFill>
                  <a:schemeClr val="tx2"/>
                </a:solidFill>
              </a:rPr>
              <a:t> </a:t>
            </a:r>
            <a:r>
              <a:rPr lang="uk-UA" sz="2000" dirty="0">
                <a:solidFill>
                  <a:schemeClr val="tx2"/>
                </a:solidFill>
              </a:rPr>
              <a:t>в</a:t>
            </a:r>
            <a:r>
              <a:rPr lang="en-US" sz="2000" dirty="0" err="1">
                <a:solidFill>
                  <a:schemeClr val="tx2"/>
                </a:solidFill>
              </a:rPr>
              <a:t>i</a:t>
            </a:r>
            <a:r>
              <a:rPr lang="uk-UA" sz="2000" dirty="0">
                <a:solidFill>
                  <a:schemeClr val="tx2"/>
                </a:solidFill>
              </a:rPr>
              <a:t>н знаходить </a:t>
            </a:r>
            <a:r>
              <a:rPr lang="uk-UA" sz="2000" dirty="0" err="1">
                <a:solidFill>
                  <a:schemeClr val="tx2"/>
                </a:solidFill>
              </a:rPr>
              <a:t>можлив</a:t>
            </a:r>
            <a:r>
              <a:rPr lang="en-US" sz="2000" dirty="0" err="1">
                <a:solidFill>
                  <a:schemeClr val="tx2"/>
                </a:solidFill>
              </a:rPr>
              <a:t>i</a:t>
            </a:r>
            <a:r>
              <a:rPr lang="uk-UA" sz="2000" dirty="0" err="1">
                <a:solidFill>
                  <a:schemeClr val="tx2"/>
                </a:solidFill>
              </a:rPr>
              <a:t>сть</a:t>
            </a:r>
            <a:r>
              <a:rPr lang="uk-UA" sz="2000" dirty="0">
                <a:solidFill>
                  <a:schemeClr val="tx2"/>
                </a:solidFill>
              </a:rPr>
              <a:t> взяти з нею шлюб. </a:t>
            </a:r>
          </a:p>
          <a:p>
            <a:endParaRPr lang="uk-UA" dirty="0">
              <a:solidFill>
                <a:schemeClr val="tx2"/>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3068960"/>
            <a:ext cx="2279376" cy="347333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27363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Перша світова війна</a:t>
            </a:r>
            <a:endParaRPr lang="uk-UA" dirty="0"/>
          </a:p>
        </p:txBody>
      </p:sp>
      <p:sp>
        <p:nvSpPr>
          <p:cNvPr id="3" name="Объект 2"/>
          <p:cNvSpPr>
            <a:spLocks noGrp="1"/>
          </p:cNvSpPr>
          <p:nvPr>
            <p:ph idx="1"/>
          </p:nvPr>
        </p:nvSpPr>
        <p:spPr>
          <a:xfrm>
            <a:off x="457200" y="1600201"/>
            <a:ext cx="8229600" cy="3412975"/>
          </a:xfrm>
        </p:spPr>
        <p:txBody>
          <a:bodyPr>
            <a:normAutofit/>
          </a:bodyPr>
          <a:lstStyle/>
          <a:p>
            <a:pPr marL="0" indent="0">
              <a:buNone/>
            </a:pPr>
            <a:r>
              <a:rPr lang="uk-UA" sz="2000" dirty="0" smtClean="0"/>
              <a:t>У 1914 році полковник відправив його до Одеської школи прапорщиків, після закінчення якої він вирушає на фронт. У 1915–1917 роках проводить на передовій. І тут продовжує писати твори. Здебільшого це були вірші й невеличкі драматичні сцени. Деякі його поезії друкувалися у армійській газеті, а одноактні п'єси розігрували солдати.</a:t>
            </a:r>
          </a:p>
          <a:p>
            <a:pPr marL="0" indent="0">
              <a:buNone/>
            </a:pPr>
            <a:r>
              <a:rPr lang="uk-UA" sz="2000" dirty="0" smtClean="0"/>
              <a:t>Перша світова війна погано відбилася на здоров'ї Миколи Куліша: у нього поранення, контузія, посилення критичних настроїв.</a:t>
            </a:r>
            <a:endParaRPr lang="uk-UA" sz="20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3990662"/>
            <a:ext cx="2520280" cy="2353941"/>
          </a:xfrm>
          <a:prstGeom prst="rect">
            <a:avLst/>
          </a:prstGeom>
          <a:ln>
            <a:noFill/>
          </a:ln>
          <a:effectLst>
            <a:outerShdw blurRad="190500" algn="tl" rotWithShape="0">
              <a:srgbClr val="000000">
                <a:alpha val="70000"/>
              </a:srgbClr>
            </a:outerShdw>
          </a:effectLst>
        </p:spPr>
      </p:pic>
      <p:sp>
        <p:nvSpPr>
          <p:cNvPr id="5" name="TextBox 4"/>
          <p:cNvSpPr txBox="1"/>
          <p:nvPr/>
        </p:nvSpPr>
        <p:spPr>
          <a:xfrm>
            <a:off x="539552" y="4005064"/>
            <a:ext cx="4824536" cy="2246769"/>
          </a:xfrm>
          <a:prstGeom prst="rect">
            <a:avLst/>
          </a:prstGeom>
          <a:noFill/>
        </p:spPr>
        <p:txBody>
          <a:bodyPr wrap="square" rtlCol="0">
            <a:spAutoFit/>
          </a:bodyPr>
          <a:lstStyle/>
          <a:p>
            <a:r>
              <a:rPr lang="uk-UA" sz="2000" dirty="0" smtClean="0">
                <a:solidFill>
                  <a:schemeClr val="tx2"/>
                </a:solidFill>
              </a:rPr>
              <a:t>У</a:t>
            </a:r>
            <a:r>
              <a:rPr lang="uk-UA" sz="2000" dirty="0">
                <a:solidFill>
                  <a:schemeClr val="tx2"/>
                </a:solidFill>
              </a:rPr>
              <a:t> 1917 році, вже будучи офіцером, Микола Куліш під час Лютневої революції стає на її бік, пов'язуючи з цим свої надії на побудову гуманістичного і справедливого суспільства.</a:t>
            </a:r>
          </a:p>
          <a:p>
            <a:endParaRPr lang="uk-UA" sz="2000" dirty="0">
              <a:solidFill>
                <a:schemeClr val="tx2"/>
              </a:solidFill>
            </a:endParaRPr>
          </a:p>
          <a:p>
            <a:endParaRPr lang="uk-UA" sz="2000" dirty="0">
              <a:solidFill>
                <a:schemeClr val="tx2"/>
              </a:solidFill>
            </a:endParaRPr>
          </a:p>
        </p:txBody>
      </p:sp>
    </p:spTree>
    <p:extLst>
      <p:ext uri="{BB962C8B-B14F-4D97-AF65-F5344CB8AC3E}">
        <p14:creationId xmlns:p14="http://schemas.microsoft.com/office/powerpoint/2010/main" val="683148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Період громадянської війни та Української революції</a:t>
            </a:r>
            <a:endParaRPr lang="uk-UA" dirty="0"/>
          </a:p>
        </p:txBody>
      </p:sp>
      <p:sp>
        <p:nvSpPr>
          <p:cNvPr id="3" name="Объект 2"/>
          <p:cNvSpPr>
            <a:spLocks noGrp="1"/>
          </p:cNvSpPr>
          <p:nvPr>
            <p:ph idx="1"/>
          </p:nvPr>
        </p:nvSpPr>
        <p:spPr>
          <a:xfrm>
            <a:off x="323528" y="1600200"/>
            <a:ext cx="8496944" cy="3268960"/>
          </a:xfrm>
        </p:spPr>
        <p:txBody>
          <a:bodyPr>
            <a:noAutofit/>
          </a:bodyPr>
          <a:lstStyle/>
          <a:p>
            <a:pPr marL="0" indent="0">
              <a:buNone/>
            </a:pPr>
            <a:r>
              <a:rPr lang="uk-UA" sz="1900" dirty="0" smtClean="0"/>
              <a:t>1918 </a:t>
            </a:r>
            <a:r>
              <a:rPr lang="uk-UA" sz="1900" dirty="0"/>
              <a:t>року Микола </a:t>
            </a:r>
            <a:r>
              <a:rPr lang="uk-UA" sz="1900" dirty="0" err="1"/>
              <a:t>Гурович</a:t>
            </a:r>
            <a:r>
              <a:rPr lang="uk-UA" sz="1900" dirty="0"/>
              <a:t> </a:t>
            </a:r>
            <a:r>
              <a:rPr lang="uk-UA" sz="1900" dirty="0" err="1"/>
              <a:t>Кул</a:t>
            </a:r>
            <a:r>
              <a:rPr lang="en-US" sz="1900" dirty="0" err="1"/>
              <a:t>i</a:t>
            </a:r>
            <a:r>
              <a:rPr lang="uk-UA" sz="1900" dirty="0"/>
              <a:t>ш прибуває до р</a:t>
            </a:r>
            <a:r>
              <a:rPr lang="en-US" sz="1900" dirty="0" err="1"/>
              <a:t>i</a:t>
            </a:r>
            <a:r>
              <a:rPr lang="uk-UA" sz="1900" dirty="0" err="1"/>
              <a:t>дних</a:t>
            </a:r>
            <a:r>
              <a:rPr lang="uk-UA" sz="1900" dirty="0"/>
              <a:t> </a:t>
            </a:r>
            <a:r>
              <a:rPr lang="uk-UA" sz="1900" dirty="0" err="1"/>
              <a:t>Олешок</a:t>
            </a:r>
            <a:r>
              <a:rPr lang="uk-UA" sz="1900" dirty="0"/>
              <a:t> </a:t>
            </a:r>
            <a:r>
              <a:rPr lang="en-US" sz="1900" dirty="0" err="1"/>
              <a:t>i</a:t>
            </a:r>
            <a:r>
              <a:rPr lang="en-US" sz="1900" dirty="0"/>
              <a:t> </a:t>
            </a:r>
            <a:r>
              <a:rPr lang="uk-UA" sz="1900" dirty="0"/>
              <a:t>в</a:t>
            </a:r>
            <a:r>
              <a:rPr lang="en-US" sz="1900" dirty="0" err="1"/>
              <a:t>i</a:t>
            </a:r>
            <a:r>
              <a:rPr lang="uk-UA" sz="1900" dirty="0" err="1"/>
              <a:t>дразу</a:t>
            </a:r>
            <a:r>
              <a:rPr lang="uk-UA" sz="1900" dirty="0"/>
              <a:t> з головою </a:t>
            </a:r>
            <a:r>
              <a:rPr lang="uk-UA" sz="1900" dirty="0" smtClean="0"/>
              <a:t>поринає </a:t>
            </a:r>
            <a:r>
              <a:rPr lang="uk-UA" sz="1900" dirty="0"/>
              <a:t>в культурно-громадське життя. В</a:t>
            </a:r>
            <a:r>
              <a:rPr lang="en-US" sz="1900" dirty="0" err="1"/>
              <a:t>i</a:t>
            </a:r>
            <a:r>
              <a:rPr lang="uk-UA" sz="1900" dirty="0"/>
              <a:t>н очолює виконком м</a:t>
            </a:r>
            <a:r>
              <a:rPr lang="en-US" sz="1900" dirty="0" err="1"/>
              <a:t>i</a:t>
            </a:r>
            <a:r>
              <a:rPr lang="uk-UA" sz="1900" dirty="0" err="1"/>
              <a:t>сько</a:t>
            </a:r>
            <a:r>
              <a:rPr lang="en-US" sz="1900" dirty="0"/>
              <a:t>ï </a:t>
            </a:r>
            <a:r>
              <a:rPr lang="uk-UA" sz="1900" dirty="0"/>
              <a:t>Ради </a:t>
            </a:r>
            <a:r>
              <a:rPr lang="uk-UA" sz="1900" dirty="0" smtClean="0"/>
              <a:t>роб</a:t>
            </a:r>
            <a:r>
              <a:rPr lang="en-US" sz="1900" dirty="0" err="1"/>
              <a:t>i</a:t>
            </a:r>
            <a:r>
              <a:rPr lang="uk-UA" sz="1900" dirty="0" err="1"/>
              <a:t>тничих</a:t>
            </a:r>
            <a:r>
              <a:rPr lang="uk-UA" sz="1900" dirty="0"/>
              <a:t>, селянських </a:t>
            </a:r>
            <a:r>
              <a:rPr lang="en-US" sz="1900" dirty="0" err="1"/>
              <a:t>i</a:t>
            </a:r>
            <a:r>
              <a:rPr lang="en-US" sz="1900" dirty="0"/>
              <a:t> </a:t>
            </a:r>
            <a:r>
              <a:rPr lang="uk-UA" sz="1900" dirty="0" err="1"/>
              <a:t>червоноарм</a:t>
            </a:r>
            <a:r>
              <a:rPr lang="en-US" sz="1900" dirty="0" err="1"/>
              <a:t>i</a:t>
            </a:r>
            <a:r>
              <a:rPr lang="uk-UA" sz="1900" dirty="0" err="1"/>
              <a:t>йських</a:t>
            </a:r>
            <a:r>
              <a:rPr lang="uk-UA" sz="1900" dirty="0"/>
              <a:t> депутат</a:t>
            </a:r>
            <a:r>
              <a:rPr lang="en-US" sz="1900" dirty="0" err="1"/>
              <a:t>i</a:t>
            </a:r>
            <a:r>
              <a:rPr lang="uk-UA" sz="1900" dirty="0"/>
              <a:t>в, у </a:t>
            </a:r>
            <a:r>
              <a:rPr lang="uk-UA" sz="1900" dirty="0" err="1"/>
              <a:t>Дн</a:t>
            </a:r>
            <a:r>
              <a:rPr lang="en-US" sz="1900" dirty="0" err="1"/>
              <a:t>i</a:t>
            </a:r>
            <a:r>
              <a:rPr lang="uk-UA" sz="1900" dirty="0" err="1"/>
              <a:t>провському</a:t>
            </a:r>
            <a:r>
              <a:rPr lang="uk-UA" sz="1900" dirty="0"/>
              <a:t> </a:t>
            </a:r>
            <a:r>
              <a:rPr lang="uk-UA" sz="1900" dirty="0" err="1"/>
              <a:t>пов</a:t>
            </a:r>
            <a:r>
              <a:rPr lang="en-US" sz="1900" dirty="0" err="1"/>
              <a:t>i</a:t>
            </a:r>
            <a:r>
              <a:rPr lang="uk-UA" sz="1900" dirty="0"/>
              <a:t>т</a:t>
            </a:r>
            <a:r>
              <a:rPr lang="en-US" sz="1900" dirty="0" err="1"/>
              <a:t>i</a:t>
            </a:r>
            <a:r>
              <a:rPr lang="en-US" sz="1900" dirty="0"/>
              <a:t> </a:t>
            </a:r>
            <a:r>
              <a:rPr lang="uk-UA" sz="1900" dirty="0" smtClean="0"/>
              <a:t>орган</a:t>
            </a:r>
            <a:r>
              <a:rPr lang="en-US" sz="1900" dirty="0" err="1"/>
              <a:t>i</a:t>
            </a:r>
            <a:r>
              <a:rPr lang="uk-UA" sz="1900" dirty="0" err="1"/>
              <a:t>зовує</a:t>
            </a:r>
            <a:r>
              <a:rPr lang="uk-UA" sz="1900" dirty="0"/>
              <a:t> </a:t>
            </a:r>
            <a:r>
              <a:rPr lang="uk-UA" sz="1900" dirty="0" err="1"/>
              <a:t>культурно-пол</a:t>
            </a:r>
            <a:r>
              <a:rPr lang="en-US" sz="1900" dirty="0" err="1"/>
              <a:t>i</a:t>
            </a:r>
            <a:r>
              <a:rPr lang="uk-UA" sz="1900" dirty="0" err="1"/>
              <a:t>тичне</a:t>
            </a:r>
            <a:r>
              <a:rPr lang="uk-UA" sz="1900" dirty="0"/>
              <a:t> </a:t>
            </a:r>
            <a:r>
              <a:rPr lang="uk-UA" sz="1900" dirty="0" err="1"/>
              <a:t>укра</a:t>
            </a:r>
            <a:r>
              <a:rPr lang="en-US" sz="1900" dirty="0"/>
              <a:t>ï</a:t>
            </a:r>
            <a:r>
              <a:rPr lang="uk-UA" sz="1900" dirty="0" err="1"/>
              <a:t>нське</a:t>
            </a:r>
            <a:r>
              <a:rPr lang="uk-UA" sz="1900" dirty="0"/>
              <a:t> товариство "</a:t>
            </a:r>
            <a:r>
              <a:rPr lang="uk-UA" sz="1900" dirty="0" err="1"/>
              <a:t>Просв</a:t>
            </a:r>
            <a:r>
              <a:rPr lang="en-US" sz="1900" dirty="0" err="1"/>
              <a:t>i</a:t>
            </a:r>
            <a:r>
              <a:rPr lang="uk-UA" sz="1900" dirty="0"/>
              <a:t>та" </a:t>
            </a:r>
            <a:r>
              <a:rPr lang="en-US" sz="1900" dirty="0" err="1"/>
              <a:t>i</a:t>
            </a:r>
            <a:r>
              <a:rPr lang="en-US" sz="1900" dirty="0"/>
              <a:t> </a:t>
            </a:r>
            <a:r>
              <a:rPr lang="uk-UA" sz="1900" dirty="0"/>
              <a:t>стає </a:t>
            </a:r>
            <a:r>
              <a:rPr lang="uk-UA" sz="1900" dirty="0" smtClean="0"/>
              <a:t>його</a:t>
            </a:r>
            <a:r>
              <a:rPr lang="uk-UA" sz="1900" dirty="0"/>
              <a:t> </a:t>
            </a:r>
            <a:r>
              <a:rPr lang="uk-UA" sz="1900" dirty="0" smtClean="0"/>
              <a:t>головою</a:t>
            </a:r>
            <a:r>
              <a:rPr lang="uk-UA" sz="1900" dirty="0"/>
              <a:t>. Намагається вир</a:t>
            </a:r>
            <a:r>
              <a:rPr lang="en-US" sz="1900" dirty="0" err="1"/>
              <a:t>i</a:t>
            </a:r>
            <a:r>
              <a:rPr lang="uk-UA" sz="1900" dirty="0"/>
              <a:t>шити й питання економ</a:t>
            </a:r>
            <a:r>
              <a:rPr lang="en-US" sz="1900" dirty="0" err="1"/>
              <a:t>i</a:t>
            </a:r>
            <a:r>
              <a:rPr lang="uk-UA" sz="1900" dirty="0" err="1"/>
              <a:t>чного</a:t>
            </a:r>
            <a:r>
              <a:rPr lang="uk-UA" sz="1900" dirty="0"/>
              <a:t> плану, щоб дати товари </a:t>
            </a:r>
            <a:r>
              <a:rPr lang="en-US" sz="1900" dirty="0" err="1"/>
              <a:t>i</a:t>
            </a:r>
            <a:r>
              <a:rPr lang="en-US" sz="1900" dirty="0"/>
              <a:t> </a:t>
            </a:r>
            <a:r>
              <a:rPr lang="uk-UA" sz="1900" dirty="0" err="1" smtClean="0"/>
              <a:t>зароб</a:t>
            </a:r>
            <a:r>
              <a:rPr lang="en-US" sz="1900" dirty="0" err="1"/>
              <a:t>i</a:t>
            </a:r>
            <a:r>
              <a:rPr lang="uk-UA" sz="1900" dirty="0" err="1"/>
              <a:t>ток</a:t>
            </a:r>
            <a:r>
              <a:rPr lang="uk-UA" sz="1900" dirty="0"/>
              <a:t> населенню, скасовує царську тюрму в Олешках з нам</a:t>
            </a:r>
            <a:r>
              <a:rPr lang="en-US" sz="1900" dirty="0" err="1"/>
              <a:t>i</a:t>
            </a:r>
            <a:r>
              <a:rPr lang="uk-UA" sz="1900" dirty="0"/>
              <a:t>ром перетворити </a:t>
            </a:r>
            <a:r>
              <a:rPr lang="en-US" sz="1900" dirty="0" err="1" smtClean="0"/>
              <a:t>ïï</a:t>
            </a:r>
            <a:r>
              <a:rPr lang="en-US" sz="1900" dirty="0" smtClean="0"/>
              <a:t> </a:t>
            </a:r>
            <a:r>
              <a:rPr lang="uk-UA" sz="1900" dirty="0"/>
              <a:t>на майстерню. Того ж року вступає до Комун</a:t>
            </a:r>
            <a:r>
              <a:rPr lang="en-US" sz="1900" dirty="0" err="1"/>
              <a:t>i</a:t>
            </a:r>
            <a:r>
              <a:rPr lang="uk-UA" sz="1900" dirty="0" err="1"/>
              <a:t>стично</a:t>
            </a:r>
            <a:r>
              <a:rPr lang="en-US" sz="1900" dirty="0"/>
              <a:t>ï </a:t>
            </a:r>
            <a:r>
              <a:rPr lang="uk-UA" sz="1900" dirty="0"/>
              <a:t>парт</a:t>
            </a:r>
            <a:r>
              <a:rPr lang="en-US" sz="1900" dirty="0" err="1"/>
              <a:t>iï</a:t>
            </a:r>
            <a:r>
              <a:rPr lang="en-US" sz="1900" dirty="0"/>
              <a:t>. </a:t>
            </a:r>
            <a:endParaRPr lang="uk-UA" sz="1900" dirty="0"/>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627784" y="4002558"/>
            <a:ext cx="3624692" cy="2522786"/>
          </a:xfrm>
          <a:prstGeom prst="rect">
            <a:avLst/>
          </a:prstGeom>
        </p:spPr>
      </p:pic>
    </p:spTree>
    <p:extLst>
      <p:ext uri="{BB962C8B-B14F-4D97-AF65-F5344CB8AC3E}">
        <p14:creationId xmlns:p14="http://schemas.microsoft.com/office/powerpoint/2010/main" val="3123182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Період громадянської війни та Української революції</a:t>
            </a:r>
          </a:p>
        </p:txBody>
      </p:sp>
      <p:sp>
        <p:nvSpPr>
          <p:cNvPr id="3" name="Объект 2"/>
          <p:cNvSpPr>
            <a:spLocks noGrp="1"/>
          </p:cNvSpPr>
          <p:nvPr>
            <p:ph idx="1"/>
          </p:nvPr>
        </p:nvSpPr>
        <p:spPr>
          <a:xfrm>
            <a:off x="323528" y="1600200"/>
            <a:ext cx="8496944" cy="3989040"/>
          </a:xfrm>
        </p:spPr>
        <p:txBody>
          <a:bodyPr>
            <a:normAutofit fontScale="92500" lnSpcReduction="10000"/>
          </a:bodyPr>
          <a:lstStyle/>
          <a:p>
            <a:pPr marL="0" indent="0">
              <a:buNone/>
            </a:pPr>
            <a:r>
              <a:rPr lang="uk-UA" dirty="0"/>
              <a:t>Коли на Олешки почали наступати десантники Антанти, що знищували </a:t>
            </a:r>
            <a:r>
              <a:rPr lang="uk-UA" dirty="0" err="1"/>
              <a:t>вс</a:t>
            </a:r>
            <a:r>
              <a:rPr lang="en-US" dirty="0" err="1"/>
              <a:t>i</a:t>
            </a:r>
            <a:r>
              <a:rPr lang="uk-UA" dirty="0"/>
              <a:t>х причетних </a:t>
            </a:r>
            <a:r>
              <a:rPr lang="uk-UA" dirty="0" err="1"/>
              <a:t>до </a:t>
            </a:r>
            <a:r>
              <a:rPr lang="uk-UA" dirty="0" err="1" smtClean="0"/>
              <a:t>у</a:t>
            </a:r>
            <a:r>
              <a:rPr lang="uk-UA" dirty="0" smtClean="0"/>
              <a:t>кра</a:t>
            </a:r>
            <a:r>
              <a:rPr lang="en-US" dirty="0"/>
              <a:t>ï</a:t>
            </a:r>
            <a:r>
              <a:rPr lang="uk-UA" dirty="0" err="1"/>
              <a:t>нсько</a:t>
            </a:r>
            <a:r>
              <a:rPr lang="en-US" dirty="0"/>
              <a:t>ï </a:t>
            </a:r>
            <a:r>
              <a:rPr lang="uk-UA" dirty="0" err="1"/>
              <a:t>революц</a:t>
            </a:r>
            <a:r>
              <a:rPr lang="en-US" dirty="0" err="1"/>
              <a:t>iï</a:t>
            </a:r>
            <a:r>
              <a:rPr lang="en-US" dirty="0"/>
              <a:t>, </a:t>
            </a:r>
            <a:r>
              <a:rPr lang="uk-UA" dirty="0"/>
              <a:t>Директор</a:t>
            </a:r>
            <a:r>
              <a:rPr lang="en-US" dirty="0" err="1"/>
              <a:t>i</a:t>
            </a:r>
            <a:r>
              <a:rPr lang="uk-UA" dirty="0"/>
              <a:t>я наказала </a:t>
            </a:r>
            <a:r>
              <a:rPr lang="uk-UA" dirty="0" err="1"/>
              <a:t>вс</a:t>
            </a:r>
            <a:r>
              <a:rPr lang="en-US" dirty="0" err="1"/>
              <a:t>i</a:t>
            </a:r>
            <a:r>
              <a:rPr lang="uk-UA" dirty="0"/>
              <a:t>м в</a:t>
            </a:r>
            <a:r>
              <a:rPr lang="en-US" dirty="0" err="1"/>
              <a:t>i</a:t>
            </a:r>
            <a:r>
              <a:rPr lang="uk-UA" dirty="0" err="1"/>
              <a:t>дступати</a:t>
            </a:r>
            <a:r>
              <a:rPr lang="uk-UA" dirty="0"/>
              <a:t> без бою. </a:t>
            </a:r>
            <a:br>
              <a:rPr lang="uk-UA" dirty="0"/>
            </a:br>
            <a:r>
              <a:rPr lang="uk-UA" dirty="0"/>
              <a:t>Незважаючи на це, М. </a:t>
            </a:r>
            <a:r>
              <a:rPr lang="uk-UA" dirty="0" err="1"/>
              <a:t>Кул</a:t>
            </a:r>
            <a:r>
              <a:rPr lang="en-US" dirty="0" err="1"/>
              <a:t>i</a:t>
            </a:r>
            <a:r>
              <a:rPr lang="uk-UA" dirty="0"/>
              <a:t>ш у Херсон</a:t>
            </a:r>
            <a:r>
              <a:rPr lang="en-US" dirty="0" err="1"/>
              <a:t>i</a:t>
            </a:r>
            <a:r>
              <a:rPr lang="en-US" dirty="0"/>
              <a:t> </a:t>
            </a:r>
            <a:r>
              <a:rPr lang="uk-UA" dirty="0"/>
              <a:t>збирає п</a:t>
            </a:r>
            <a:r>
              <a:rPr lang="en-US" dirty="0" err="1"/>
              <a:t>i</a:t>
            </a:r>
            <a:r>
              <a:rPr lang="uk-UA" dirty="0"/>
              <a:t>втори тисяч</a:t>
            </a:r>
            <a:r>
              <a:rPr lang="en-US" dirty="0" err="1"/>
              <a:t>i</a:t>
            </a:r>
            <a:r>
              <a:rPr lang="en-US" dirty="0"/>
              <a:t> </a:t>
            </a:r>
            <a:r>
              <a:rPr lang="uk-UA" dirty="0" err="1"/>
              <a:t>олешк</a:t>
            </a:r>
            <a:r>
              <a:rPr lang="en-US" dirty="0" err="1"/>
              <a:t>i</a:t>
            </a:r>
            <a:r>
              <a:rPr lang="uk-UA" dirty="0" err="1"/>
              <a:t>вських</a:t>
            </a:r>
            <a:r>
              <a:rPr lang="uk-UA" dirty="0"/>
              <a:t> </a:t>
            </a:r>
            <a:r>
              <a:rPr lang="uk-UA" dirty="0" err="1"/>
              <a:t>ут</a:t>
            </a:r>
            <a:r>
              <a:rPr lang="en-US" dirty="0" err="1"/>
              <a:t>i</a:t>
            </a:r>
            <a:r>
              <a:rPr lang="uk-UA" dirty="0" err="1"/>
              <a:t>кач</a:t>
            </a:r>
            <a:r>
              <a:rPr lang="en-US" dirty="0" err="1"/>
              <a:t>i</a:t>
            </a:r>
            <a:r>
              <a:rPr lang="uk-UA" dirty="0"/>
              <a:t>в, </a:t>
            </a:r>
            <a:r>
              <a:rPr lang="uk-UA" dirty="0" smtClean="0"/>
              <a:t>сформувавши </a:t>
            </a:r>
            <a:r>
              <a:rPr lang="uk-UA" dirty="0"/>
              <a:t>таким чином "Перший </a:t>
            </a:r>
            <a:r>
              <a:rPr lang="uk-UA" dirty="0" err="1"/>
              <a:t>Укра</a:t>
            </a:r>
            <a:r>
              <a:rPr lang="en-US" dirty="0"/>
              <a:t>ï</a:t>
            </a:r>
            <a:r>
              <a:rPr lang="uk-UA" dirty="0" err="1"/>
              <a:t>нський</a:t>
            </a:r>
            <a:r>
              <a:rPr lang="uk-UA" dirty="0"/>
              <a:t> </a:t>
            </a:r>
            <a:r>
              <a:rPr lang="uk-UA" dirty="0" err="1"/>
              <a:t>Дн</a:t>
            </a:r>
            <a:r>
              <a:rPr lang="en-US" dirty="0" err="1"/>
              <a:t>i</a:t>
            </a:r>
            <a:r>
              <a:rPr lang="uk-UA" dirty="0" err="1"/>
              <a:t>провський</a:t>
            </a:r>
            <a:r>
              <a:rPr lang="uk-UA" dirty="0"/>
              <a:t> Полк" (</a:t>
            </a:r>
            <a:r>
              <a:rPr lang="en-US" dirty="0" err="1"/>
              <a:t>i</a:t>
            </a:r>
            <a:r>
              <a:rPr lang="uk-UA" dirty="0" smtClean="0"/>
              <a:t>снує </a:t>
            </a:r>
            <a:r>
              <a:rPr lang="uk-UA" dirty="0" err="1" smtClean="0"/>
              <a:t>верс</a:t>
            </a:r>
            <a:r>
              <a:rPr lang="en-US" dirty="0" err="1"/>
              <a:t>i</a:t>
            </a:r>
            <a:r>
              <a:rPr lang="uk-UA" dirty="0"/>
              <a:t>я, </a:t>
            </a:r>
            <a:r>
              <a:rPr lang="uk-UA" dirty="0" smtClean="0"/>
              <a:t>що </a:t>
            </a:r>
            <a:r>
              <a:rPr lang="uk-UA" dirty="0"/>
              <a:t>цей полк формально належав до в</a:t>
            </a:r>
            <a:r>
              <a:rPr lang="en-US" dirty="0" err="1"/>
              <a:t>i</a:t>
            </a:r>
            <a:r>
              <a:rPr lang="uk-UA" dirty="0" err="1"/>
              <a:t>йськ</a:t>
            </a:r>
            <a:r>
              <a:rPr lang="uk-UA" dirty="0"/>
              <a:t> отамана </a:t>
            </a:r>
            <a:r>
              <a:rPr lang="uk-UA" dirty="0" smtClean="0"/>
              <a:t>Григор'єва-Тютюнника,</a:t>
            </a:r>
          </a:p>
          <a:p>
            <a:pPr marL="0" indent="0">
              <a:buNone/>
            </a:pPr>
            <a:r>
              <a:rPr lang="uk-UA" dirty="0" smtClean="0"/>
              <a:t>як</a:t>
            </a:r>
            <a:r>
              <a:rPr lang="en-US" dirty="0" err="1"/>
              <a:t>i</a:t>
            </a:r>
            <a:r>
              <a:rPr lang="en-US" dirty="0"/>
              <a:t> </a:t>
            </a:r>
            <a:r>
              <a:rPr lang="uk-UA" dirty="0"/>
              <a:t>скинули </a:t>
            </a:r>
            <a:r>
              <a:rPr lang="uk-UA" dirty="0" smtClean="0"/>
              <a:t>в </a:t>
            </a:r>
            <a:r>
              <a:rPr lang="uk-UA" dirty="0"/>
              <a:t>море в</a:t>
            </a:r>
            <a:r>
              <a:rPr lang="en-US" dirty="0" err="1"/>
              <a:t>i</a:t>
            </a:r>
            <a:r>
              <a:rPr lang="uk-UA" dirty="0" err="1"/>
              <a:t>йська</a:t>
            </a:r>
            <a:r>
              <a:rPr lang="uk-UA" dirty="0"/>
              <a:t> Антанти</a:t>
            </a:r>
            <a:r>
              <a:rPr lang="uk-UA" dirty="0" smtClean="0"/>
              <a:t>).</a:t>
            </a:r>
          </a:p>
          <a:p>
            <a:pPr marL="0" indent="0">
              <a:buNone/>
            </a:pPr>
            <a:r>
              <a:rPr lang="uk-UA" dirty="0" smtClean="0"/>
              <a:t>З </a:t>
            </a:r>
            <a:r>
              <a:rPr lang="uk-UA" dirty="0"/>
              <a:t>цим полком Микола </a:t>
            </a:r>
            <a:r>
              <a:rPr lang="uk-UA" dirty="0" err="1"/>
              <a:t>Кул</a:t>
            </a:r>
            <a:r>
              <a:rPr lang="en-US" dirty="0" err="1"/>
              <a:t>i</a:t>
            </a:r>
            <a:r>
              <a:rPr lang="uk-UA" dirty="0"/>
              <a:t>ш, </a:t>
            </a:r>
            <a:endParaRPr lang="uk-UA" dirty="0" smtClean="0"/>
          </a:p>
          <a:p>
            <a:pPr marL="0" indent="0">
              <a:buNone/>
            </a:pPr>
            <a:r>
              <a:rPr lang="uk-UA" dirty="0" smtClean="0"/>
              <a:t>як </a:t>
            </a:r>
            <a:r>
              <a:rPr lang="uk-UA" dirty="0"/>
              <a:t>начальник штабу, проходить </a:t>
            </a:r>
            <a:r>
              <a:rPr lang="uk-UA" dirty="0" smtClean="0"/>
              <a:t> </a:t>
            </a:r>
          </a:p>
          <a:p>
            <a:pPr marL="0" indent="0">
              <a:buNone/>
            </a:pPr>
            <a:r>
              <a:rPr lang="uk-UA" dirty="0" smtClean="0"/>
              <a:t>шлях </a:t>
            </a:r>
            <a:r>
              <a:rPr lang="uk-UA" dirty="0"/>
              <a:t>в</a:t>
            </a:r>
            <a:r>
              <a:rPr lang="en-US" dirty="0" err="1"/>
              <a:t>i</a:t>
            </a:r>
            <a:r>
              <a:rPr lang="uk-UA" dirty="0"/>
              <a:t>д Херсона до Києва.</a:t>
            </a:r>
          </a:p>
          <a:p>
            <a:pPr marL="0" indent="0">
              <a:buNone/>
            </a:pPr>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4077072"/>
            <a:ext cx="3600400" cy="22446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67128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Період громадянської війни та Української революції</a:t>
            </a:r>
          </a:p>
        </p:txBody>
      </p:sp>
      <p:sp>
        <p:nvSpPr>
          <p:cNvPr id="3" name="Объект 2"/>
          <p:cNvSpPr>
            <a:spLocks noGrp="1"/>
          </p:cNvSpPr>
          <p:nvPr>
            <p:ph idx="1"/>
          </p:nvPr>
        </p:nvSpPr>
        <p:spPr>
          <a:xfrm>
            <a:off x="395536" y="1600200"/>
            <a:ext cx="5688632" cy="4925144"/>
          </a:xfrm>
        </p:spPr>
        <p:txBody>
          <a:bodyPr>
            <a:normAutofit fontScale="85000" lnSpcReduction="10000"/>
          </a:bodyPr>
          <a:lstStyle/>
          <a:p>
            <a:pPr marL="0" indent="0">
              <a:buNone/>
            </a:pPr>
            <a:r>
              <a:rPr lang="uk-UA" dirty="0" smtClean="0"/>
              <a:t>Юр</a:t>
            </a:r>
            <a:r>
              <a:rPr lang="en-US" dirty="0" err="1"/>
              <a:t>i</a:t>
            </a:r>
            <a:r>
              <a:rPr lang="uk-UA" dirty="0"/>
              <a:t>й Яновський у своєму роман</a:t>
            </a:r>
            <a:r>
              <a:rPr lang="en-US" dirty="0" err="1"/>
              <a:t>i</a:t>
            </a:r>
            <a:r>
              <a:rPr lang="en-US" dirty="0"/>
              <a:t> "</a:t>
            </a:r>
            <a:r>
              <a:rPr lang="uk-UA" dirty="0"/>
              <a:t>Вершники" описав полк </a:t>
            </a:r>
            <a:br>
              <a:rPr lang="uk-UA" dirty="0"/>
            </a:br>
            <a:r>
              <a:rPr lang="uk-UA" dirty="0" err="1"/>
              <a:t>Кул</a:t>
            </a:r>
            <a:r>
              <a:rPr lang="en-US" dirty="0" err="1"/>
              <a:t>i</a:t>
            </a:r>
            <a:r>
              <a:rPr lang="uk-UA" dirty="0" err="1"/>
              <a:t>ша</a:t>
            </a:r>
            <a:r>
              <a:rPr lang="uk-UA" dirty="0"/>
              <a:t> п</a:t>
            </a:r>
            <a:r>
              <a:rPr lang="en-US" dirty="0" err="1"/>
              <a:t>i</a:t>
            </a:r>
            <a:r>
              <a:rPr lang="uk-UA" dirty="0"/>
              <a:t>д назвою "</a:t>
            </a:r>
            <a:r>
              <a:rPr lang="uk-UA" dirty="0" err="1"/>
              <a:t>олешк</a:t>
            </a:r>
            <a:r>
              <a:rPr lang="en-US" dirty="0" err="1"/>
              <a:t>i</a:t>
            </a:r>
            <a:r>
              <a:rPr lang="uk-UA" dirty="0" err="1"/>
              <a:t>вського</a:t>
            </a:r>
            <a:r>
              <a:rPr lang="uk-UA" dirty="0"/>
              <a:t> батальйону Шведа", а сам Микола </a:t>
            </a:r>
            <a:r>
              <a:rPr lang="uk-UA" dirty="0" err="1"/>
              <a:t>Гурович</a:t>
            </a:r>
            <a:r>
              <a:rPr lang="uk-UA" dirty="0"/>
              <a:t> став </a:t>
            </a:r>
            <a:br>
              <a:rPr lang="uk-UA" dirty="0"/>
            </a:br>
            <a:r>
              <a:rPr lang="uk-UA" dirty="0"/>
              <a:t>прототипом ком</a:t>
            </a:r>
            <a:r>
              <a:rPr lang="en-US" dirty="0" err="1"/>
              <a:t>i</a:t>
            </a:r>
            <a:r>
              <a:rPr lang="uk-UA" dirty="0" err="1"/>
              <a:t>сара</a:t>
            </a:r>
            <a:r>
              <a:rPr lang="uk-UA" dirty="0"/>
              <a:t> Данила Чабана, якого Яновський характеризує як "майбутнього </a:t>
            </a:r>
            <a:br>
              <a:rPr lang="uk-UA" dirty="0"/>
            </a:br>
            <a:r>
              <a:rPr lang="uk-UA" dirty="0"/>
              <a:t>письменника". До </a:t>
            </a:r>
            <a:r>
              <a:rPr lang="uk-UA" dirty="0" err="1"/>
              <a:t>реч</a:t>
            </a:r>
            <a:r>
              <a:rPr lang="en-US" dirty="0" err="1"/>
              <a:t>i</a:t>
            </a:r>
            <a:r>
              <a:rPr lang="en-US" dirty="0"/>
              <a:t>, </a:t>
            </a:r>
            <a:r>
              <a:rPr lang="uk-UA" dirty="0"/>
              <a:t>коли роман "Вершники" (1935) вийшов друком, сам </a:t>
            </a:r>
            <a:r>
              <a:rPr lang="uk-UA" dirty="0" err="1"/>
              <a:t>Кул</a:t>
            </a:r>
            <a:r>
              <a:rPr lang="en-US" dirty="0" err="1"/>
              <a:t>i</a:t>
            </a:r>
            <a:r>
              <a:rPr lang="uk-UA" dirty="0"/>
              <a:t>ш </a:t>
            </a:r>
            <a:br>
              <a:rPr lang="uk-UA" dirty="0"/>
            </a:br>
            <a:r>
              <a:rPr lang="uk-UA" dirty="0"/>
              <a:t>перебував уже на </a:t>
            </a:r>
            <a:r>
              <a:rPr lang="uk-UA" dirty="0" err="1"/>
              <a:t>Соловецьк</a:t>
            </a:r>
            <a:r>
              <a:rPr lang="en-US" dirty="0" err="1"/>
              <a:t>i</a:t>
            </a:r>
            <a:r>
              <a:rPr lang="uk-UA" dirty="0"/>
              <a:t>й </a:t>
            </a:r>
            <a:r>
              <a:rPr lang="uk-UA" dirty="0" err="1"/>
              <a:t>каторз</a:t>
            </a:r>
            <a:r>
              <a:rPr lang="en-US" dirty="0" err="1"/>
              <a:t>i</a:t>
            </a:r>
            <a:r>
              <a:rPr lang="en-US" dirty="0"/>
              <a:t/>
            </a:r>
            <a:br>
              <a:rPr lang="en-US" dirty="0"/>
            </a:br>
            <a:r>
              <a:rPr lang="uk-UA" dirty="0" err="1"/>
              <a:t>Вл</a:t>
            </a:r>
            <a:r>
              <a:rPr lang="en-US" dirty="0" err="1"/>
              <a:t>i</a:t>
            </a:r>
            <a:r>
              <a:rPr lang="uk-UA" dirty="0" err="1"/>
              <a:t>тку</a:t>
            </a:r>
            <a:r>
              <a:rPr lang="uk-UA" dirty="0"/>
              <a:t> 1919 року, п</a:t>
            </a:r>
            <a:r>
              <a:rPr lang="en-US" dirty="0" err="1"/>
              <a:t>i</a:t>
            </a:r>
            <a:r>
              <a:rPr lang="uk-UA" dirty="0"/>
              <a:t>д час другого наступу Ден</a:t>
            </a:r>
            <a:r>
              <a:rPr lang="en-US" dirty="0" err="1"/>
              <a:t>i</a:t>
            </a:r>
            <a:r>
              <a:rPr lang="uk-UA" dirty="0"/>
              <a:t>к</a:t>
            </a:r>
            <a:r>
              <a:rPr lang="en-US" dirty="0" err="1"/>
              <a:t>i</a:t>
            </a:r>
            <a:r>
              <a:rPr lang="uk-UA" dirty="0"/>
              <a:t>на, </a:t>
            </a:r>
            <a:r>
              <a:rPr lang="uk-UA" dirty="0" err="1"/>
              <a:t>Кул</a:t>
            </a:r>
            <a:r>
              <a:rPr lang="en-US" dirty="0" err="1"/>
              <a:t>i</a:t>
            </a:r>
            <a:r>
              <a:rPr lang="uk-UA" dirty="0"/>
              <a:t>ш перебуває у п</a:t>
            </a:r>
            <a:r>
              <a:rPr lang="en-US" dirty="0" err="1"/>
              <a:t>i</a:t>
            </a:r>
            <a:r>
              <a:rPr lang="uk-UA" dirty="0" err="1"/>
              <a:t>дп</a:t>
            </a:r>
            <a:r>
              <a:rPr lang="en-US" dirty="0" err="1"/>
              <a:t>i</a:t>
            </a:r>
            <a:r>
              <a:rPr lang="uk-UA" dirty="0" err="1"/>
              <a:t>лл</a:t>
            </a:r>
            <a:r>
              <a:rPr lang="en-US" dirty="0" err="1"/>
              <a:t>i</a:t>
            </a:r>
            <a:r>
              <a:rPr lang="en-US" dirty="0"/>
              <a:t>.</a:t>
            </a:r>
            <a:br>
              <a:rPr lang="en-US" dirty="0"/>
            </a:br>
            <a:r>
              <a:rPr lang="uk-UA" dirty="0"/>
              <a:t>За гетьманського правління П. Скоропадського Миколу Куліша було ув'язнено на 5 місяців.</a:t>
            </a:r>
          </a:p>
          <a:p>
            <a:pPr marL="0" indent="0">
              <a:buNone/>
            </a:pPr>
            <a:r>
              <a:rPr lang="uk-UA" dirty="0"/>
              <a:t>Після повернення Червоної Армії на Україну, він стає начальником штабу групи військ Херсонського та Дніпровського повітових військкоматів.</a:t>
            </a:r>
          </a:p>
          <a:p>
            <a:endParaRPr lang="uk-UA" dirty="0"/>
          </a:p>
          <a:p>
            <a:pPr marL="0" indent="0">
              <a:buNone/>
            </a:pP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1988840"/>
            <a:ext cx="2609850" cy="36004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43524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Початок 1920-их років</a:t>
            </a:r>
            <a:endParaRPr lang="uk-UA" dirty="0"/>
          </a:p>
        </p:txBody>
      </p:sp>
      <p:sp>
        <p:nvSpPr>
          <p:cNvPr id="3" name="Объект 2"/>
          <p:cNvSpPr>
            <a:spLocks noGrp="1"/>
          </p:cNvSpPr>
          <p:nvPr>
            <p:ph idx="1"/>
          </p:nvPr>
        </p:nvSpPr>
        <p:spPr>
          <a:xfrm>
            <a:off x="457200" y="1600200"/>
            <a:ext cx="5915000" cy="4709119"/>
          </a:xfrm>
        </p:spPr>
        <p:txBody>
          <a:bodyPr>
            <a:normAutofit lnSpcReduction="10000"/>
          </a:bodyPr>
          <a:lstStyle/>
          <a:p>
            <a:pPr marL="0" indent="0">
              <a:buNone/>
            </a:pPr>
            <a:r>
              <a:rPr lang="uk-UA" dirty="0" smtClean="0"/>
              <a:t>Після </a:t>
            </a:r>
            <a:r>
              <a:rPr lang="uk-UA" dirty="0"/>
              <a:t>демобілізації керував органами народної освіти в Олешківському повіті, редагував газету «Червоний Шлях» у </a:t>
            </a:r>
            <a:r>
              <a:rPr lang="uk-UA" dirty="0" err="1"/>
              <a:t>Зінов'євську</a:t>
            </a:r>
            <a:r>
              <a:rPr lang="uk-UA" dirty="0"/>
              <a:t> (тепер Кіровоград). В цей період він складає першу українську абетку  для дорослих </a:t>
            </a:r>
            <a:r>
              <a:rPr lang="uk-UA" dirty="0" smtClean="0"/>
              <a:t>- </a:t>
            </a:r>
            <a:r>
              <a:rPr lang="uk-UA" dirty="0"/>
              <a:t>«Первинка», в якій автор використав твори класичної української літератури, а також деякі власні. Організовуючи школи, дбаючи за учнів та вчителів, Микола Куліш багато подорожує південною Україною. Під час голоду 1921–1922 років Куліш усяко намагався допомогти школярам і учням.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2160116"/>
            <a:ext cx="2540000" cy="32131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08626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Початок 1920-их років</a:t>
            </a:r>
            <a:endParaRPr lang="uk-UA" dirty="0"/>
          </a:p>
        </p:txBody>
      </p:sp>
      <p:sp>
        <p:nvSpPr>
          <p:cNvPr id="3" name="Объект 2"/>
          <p:cNvSpPr>
            <a:spLocks noGrp="1"/>
          </p:cNvSpPr>
          <p:nvPr>
            <p:ph idx="1"/>
          </p:nvPr>
        </p:nvSpPr>
        <p:spPr>
          <a:xfrm>
            <a:off x="457200" y="1600201"/>
            <a:ext cx="8229600" cy="3412976"/>
          </a:xfrm>
        </p:spPr>
        <p:txBody>
          <a:bodyPr>
            <a:normAutofit/>
          </a:bodyPr>
          <a:lstStyle/>
          <a:p>
            <a:pPr marL="0" indent="0">
              <a:buNone/>
            </a:pPr>
            <a:r>
              <a:rPr lang="uk-UA" dirty="0" smtClean="0"/>
              <a:t>Події цього періоду життя він зображує у документально-нарисованій повісті російською мовою «По </a:t>
            </a:r>
            <a:r>
              <a:rPr lang="uk-UA" dirty="0" err="1" smtClean="0"/>
              <a:t>весям</a:t>
            </a:r>
            <a:r>
              <a:rPr lang="uk-UA" dirty="0" smtClean="0"/>
              <a:t> и селам». Цей твір складається із двох частин «</a:t>
            </a:r>
            <a:r>
              <a:rPr lang="uk-UA" dirty="0" err="1" smtClean="0"/>
              <a:t>Из</a:t>
            </a:r>
            <a:r>
              <a:rPr lang="uk-UA" dirty="0" smtClean="0"/>
              <a:t> </a:t>
            </a:r>
            <a:r>
              <a:rPr lang="uk-UA" dirty="0" err="1" smtClean="0"/>
              <a:t>записной</a:t>
            </a:r>
            <a:r>
              <a:rPr lang="uk-UA" dirty="0" smtClean="0"/>
              <a:t> книжки 1921 </a:t>
            </a:r>
            <a:r>
              <a:rPr lang="uk-UA" dirty="0" err="1" smtClean="0"/>
              <a:t>года</a:t>
            </a:r>
            <a:r>
              <a:rPr lang="uk-UA" dirty="0" smtClean="0"/>
              <a:t>» та «</a:t>
            </a:r>
            <a:r>
              <a:rPr lang="uk-UA" dirty="0" err="1" smtClean="0"/>
              <a:t>Из</a:t>
            </a:r>
            <a:r>
              <a:rPr lang="uk-UA" dirty="0" smtClean="0"/>
              <a:t> </a:t>
            </a:r>
            <a:r>
              <a:rPr lang="uk-UA" dirty="0" err="1" smtClean="0"/>
              <a:t>записной</a:t>
            </a:r>
            <a:r>
              <a:rPr lang="uk-UA" dirty="0" smtClean="0"/>
              <a:t> книжки 1922 </a:t>
            </a:r>
            <a:r>
              <a:rPr lang="uk-UA" dirty="0" err="1" smtClean="0"/>
              <a:t>года</a:t>
            </a:r>
            <a:r>
              <a:rPr lang="uk-UA" dirty="0" smtClean="0"/>
              <a:t>» (опубліковані в одеському педагогічному журналі «Наша школа» 1923 </a:t>
            </a:r>
            <a:r>
              <a:rPr lang="uk-UA" dirty="0" smtClean="0"/>
              <a:t>р.).</a:t>
            </a:r>
            <a:endParaRPr lang="uk-UA" dirty="0"/>
          </a:p>
        </p:txBody>
      </p:sp>
      <p:pic>
        <p:nvPicPr>
          <p:cNvPr id="2050" name="Picture 2" descr="C:\Users\Anny\AppData\Local\Microsoft\Windows\Temporary Internet Files\Content.IE5\9PS0GJAP\MC90044173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05082">
            <a:off x="5097716" y="3522668"/>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544" y="3599243"/>
            <a:ext cx="4392488" cy="2954655"/>
          </a:xfrm>
          <a:prstGeom prst="rect">
            <a:avLst/>
          </a:prstGeom>
          <a:noFill/>
        </p:spPr>
        <p:txBody>
          <a:bodyPr wrap="square" rtlCol="0">
            <a:spAutoFit/>
          </a:bodyPr>
          <a:lstStyle/>
          <a:p>
            <a:r>
              <a:rPr lang="uk-UA" sz="2400" dirty="0" smtClean="0">
                <a:solidFill>
                  <a:schemeClr val="tx2"/>
                </a:solidFill>
              </a:rPr>
              <a:t>У </a:t>
            </a:r>
            <a:r>
              <a:rPr lang="uk-UA" sz="2400" dirty="0">
                <a:solidFill>
                  <a:schemeClr val="tx2"/>
                </a:solidFill>
              </a:rPr>
              <a:t>ньому Микола Куліш використовує елементи художньої оповіді, публіцистичні міркування, </a:t>
            </a:r>
            <a:r>
              <a:rPr lang="uk-UA" sz="2400" dirty="0" err="1">
                <a:solidFill>
                  <a:schemeClr val="tx2"/>
                </a:solidFill>
              </a:rPr>
              <a:t>документалізовані</a:t>
            </a:r>
            <a:r>
              <a:rPr lang="uk-UA" sz="2400" dirty="0">
                <a:solidFill>
                  <a:schemeClr val="tx2"/>
                </a:solidFill>
              </a:rPr>
              <a:t> спостереження, за допомогою яких описав голод в Таврії.</a:t>
            </a:r>
          </a:p>
          <a:p>
            <a:endParaRPr lang="uk-UA" dirty="0"/>
          </a:p>
        </p:txBody>
      </p:sp>
    </p:spTree>
    <p:extLst>
      <p:ext uri="{BB962C8B-B14F-4D97-AF65-F5344CB8AC3E}">
        <p14:creationId xmlns:p14="http://schemas.microsoft.com/office/powerpoint/2010/main" val="2103485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 Одесі та </a:t>
            </a:r>
            <a:r>
              <a:rPr lang="uk-UA" dirty="0" err="1" smtClean="0"/>
              <a:t>Зінов'євську</a:t>
            </a:r>
            <a:endParaRPr lang="uk-UA" dirty="0"/>
          </a:p>
        </p:txBody>
      </p:sp>
      <p:sp>
        <p:nvSpPr>
          <p:cNvPr id="3" name="Объект 2"/>
          <p:cNvSpPr>
            <a:spLocks noGrp="1"/>
          </p:cNvSpPr>
          <p:nvPr>
            <p:ph idx="1"/>
          </p:nvPr>
        </p:nvSpPr>
        <p:spPr>
          <a:xfrm>
            <a:off x="457200" y="1600200"/>
            <a:ext cx="5266928" cy="5069159"/>
          </a:xfrm>
        </p:spPr>
        <p:txBody>
          <a:bodyPr>
            <a:normAutofit lnSpcReduction="10000"/>
          </a:bodyPr>
          <a:lstStyle/>
          <a:p>
            <a:pPr marL="0" indent="0">
              <a:buNone/>
            </a:pPr>
            <a:r>
              <a:rPr lang="uk-UA" dirty="0"/>
              <a:t>1922 року </a:t>
            </a:r>
            <a:r>
              <a:rPr lang="uk-UA" dirty="0" err="1"/>
              <a:t>Кул</a:t>
            </a:r>
            <a:r>
              <a:rPr lang="en-US" dirty="0" err="1"/>
              <a:t>i</a:t>
            </a:r>
            <a:r>
              <a:rPr lang="uk-UA" dirty="0"/>
              <a:t>ш пере</a:t>
            </a:r>
            <a:r>
              <a:rPr lang="en-US" dirty="0"/>
              <a:t>ï</a:t>
            </a:r>
            <a:r>
              <a:rPr lang="uk-UA" dirty="0" err="1"/>
              <a:t>жджає</a:t>
            </a:r>
            <a:r>
              <a:rPr lang="uk-UA" dirty="0"/>
              <a:t> до Одеси. Там в</a:t>
            </a:r>
            <a:r>
              <a:rPr lang="en-US" dirty="0" err="1"/>
              <a:t>i</a:t>
            </a:r>
            <a:r>
              <a:rPr lang="uk-UA" dirty="0"/>
              <a:t>н працює в </a:t>
            </a:r>
            <a:r>
              <a:rPr lang="uk-UA" dirty="0" err="1"/>
              <a:t>губнаросв</a:t>
            </a:r>
            <a:r>
              <a:rPr lang="en-US" dirty="0" err="1"/>
              <a:t>i</a:t>
            </a:r>
            <a:r>
              <a:rPr lang="uk-UA" dirty="0"/>
              <a:t>т</a:t>
            </a:r>
            <a:r>
              <a:rPr lang="en-US" dirty="0" err="1"/>
              <a:t>i</a:t>
            </a:r>
            <a:r>
              <a:rPr lang="en-US" dirty="0"/>
              <a:t> </a:t>
            </a:r>
            <a:r>
              <a:rPr lang="en-US" dirty="0" err="1"/>
              <a:t>i</a:t>
            </a:r>
            <a:r>
              <a:rPr lang="en-US" dirty="0"/>
              <a:t> </a:t>
            </a:r>
            <a:br>
              <a:rPr lang="en-US" dirty="0"/>
            </a:br>
            <a:r>
              <a:rPr lang="uk-UA" dirty="0"/>
              <a:t>остаточно </a:t>
            </a:r>
            <a:r>
              <a:rPr lang="uk-UA" dirty="0" err="1"/>
              <a:t>зак</a:t>
            </a:r>
            <a:r>
              <a:rPr lang="en-US" dirty="0" err="1"/>
              <a:t>i</a:t>
            </a:r>
            <a:r>
              <a:rPr lang="uk-UA" dirty="0" err="1"/>
              <a:t>нчує</a:t>
            </a:r>
            <a:r>
              <a:rPr lang="uk-UA" dirty="0"/>
              <a:t> драму "97" (1924 р</a:t>
            </a:r>
            <a:r>
              <a:rPr lang="uk-UA" dirty="0" smtClean="0"/>
              <a:t>.)</a:t>
            </a:r>
            <a:r>
              <a:rPr lang="uk-UA" dirty="0"/>
              <a:t> в якій розповів про голод 1921-1922 на Херсонщині. Постановки цього твору та п'єси «Комуна в степах» (1925) на харківській сцені принесли Кулішу загальне </a:t>
            </a:r>
            <a:r>
              <a:rPr lang="uk-UA" dirty="0" smtClean="0"/>
              <a:t>визнання. </a:t>
            </a:r>
            <a:r>
              <a:rPr lang="uk-UA" dirty="0"/>
              <a:t>Цього ж 1924 року </a:t>
            </a:r>
            <a:r>
              <a:rPr lang="uk-UA" dirty="0" err="1"/>
              <a:t>Кул</a:t>
            </a:r>
            <a:r>
              <a:rPr lang="en-US" dirty="0" err="1"/>
              <a:t>i</a:t>
            </a:r>
            <a:r>
              <a:rPr lang="uk-UA" dirty="0"/>
              <a:t>ш висилає в </a:t>
            </a:r>
            <a:r>
              <a:rPr lang="uk-UA" dirty="0" err="1"/>
              <a:t>тод</a:t>
            </a:r>
            <a:r>
              <a:rPr lang="en-US" dirty="0" err="1"/>
              <a:t>i</a:t>
            </a:r>
            <a:r>
              <a:rPr lang="uk-UA" dirty="0"/>
              <a:t>шню </a:t>
            </a:r>
            <a:r>
              <a:rPr lang="uk-UA" dirty="0" smtClean="0"/>
              <a:t>столицю </a:t>
            </a:r>
            <a:r>
              <a:rPr lang="uk-UA" dirty="0" err="1"/>
              <a:t>Укра</a:t>
            </a:r>
            <a:r>
              <a:rPr lang="en-US" dirty="0"/>
              <a:t>ï</a:t>
            </a:r>
            <a:r>
              <a:rPr lang="uk-UA" dirty="0" err="1"/>
              <a:t>ни</a:t>
            </a:r>
            <a:r>
              <a:rPr lang="uk-UA" dirty="0"/>
              <a:t> </a:t>
            </a:r>
            <a:r>
              <a:rPr lang="uk-UA" dirty="0" err="1"/>
              <a:t>Харк</a:t>
            </a:r>
            <a:r>
              <a:rPr lang="en-US" dirty="0" err="1"/>
              <a:t>i</a:t>
            </a:r>
            <a:r>
              <a:rPr lang="uk-UA" dirty="0"/>
              <a:t>в п'єсу, а 9 листопада в театр</a:t>
            </a:r>
            <a:r>
              <a:rPr lang="en-US" dirty="0" err="1"/>
              <a:t>i</a:t>
            </a:r>
            <a:r>
              <a:rPr lang="en-US" dirty="0"/>
              <a:t> </a:t>
            </a:r>
            <a:r>
              <a:rPr lang="en-US" dirty="0" err="1"/>
              <a:t>i</a:t>
            </a:r>
            <a:r>
              <a:rPr lang="uk-UA" dirty="0"/>
              <a:t>м. Франка в</a:t>
            </a:r>
            <a:r>
              <a:rPr lang="en-US" dirty="0" err="1"/>
              <a:t>i</a:t>
            </a:r>
            <a:r>
              <a:rPr lang="uk-UA" dirty="0" err="1"/>
              <a:t>дбувається</a:t>
            </a:r>
            <a:r>
              <a:rPr lang="uk-UA" dirty="0"/>
              <a:t> </a:t>
            </a:r>
            <a:r>
              <a:rPr lang="en-US" dirty="0" err="1" smtClean="0"/>
              <a:t>ïï</a:t>
            </a:r>
            <a:r>
              <a:rPr lang="en-US" dirty="0" smtClean="0"/>
              <a:t> </a:t>
            </a:r>
            <a:r>
              <a:rPr lang="uk-UA" dirty="0"/>
              <a:t>прем'єра. 1925 року, лише за р</a:t>
            </a:r>
            <a:r>
              <a:rPr lang="en-US" dirty="0" err="1"/>
              <a:t>i</a:t>
            </a:r>
            <a:r>
              <a:rPr lang="uk-UA" dirty="0"/>
              <a:t>к п</a:t>
            </a:r>
            <a:r>
              <a:rPr lang="en-US" dirty="0" err="1"/>
              <a:t>i</a:t>
            </a:r>
            <a:r>
              <a:rPr lang="uk-UA" dirty="0" err="1"/>
              <a:t>сля</a:t>
            </a:r>
            <a:r>
              <a:rPr lang="uk-UA" dirty="0"/>
              <a:t> написання, "97" було </a:t>
            </a:r>
            <a:r>
              <a:rPr lang="uk-UA" dirty="0" smtClean="0"/>
              <a:t>поставлено </a:t>
            </a:r>
            <a:r>
              <a:rPr lang="uk-UA" dirty="0"/>
              <a:t>в Нью-Йорку та </a:t>
            </a:r>
            <a:r>
              <a:rPr lang="en-US" dirty="0" err="1"/>
              <a:t>i</a:t>
            </a:r>
            <a:r>
              <a:rPr lang="uk-UA" dirty="0" err="1"/>
              <a:t>нших</a:t>
            </a:r>
            <a:r>
              <a:rPr lang="uk-UA" dirty="0"/>
              <a:t> м</a:t>
            </a:r>
            <a:r>
              <a:rPr lang="en-US" dirty="0" err="1"/>
              <a:t>i</a:t>
            </a:r>
            <a:r>
              <a:rPr lang="uk-UA" dirty="0" err="1"/>
              <a:t>стах</a:t>
            </a:r>
            <a:r>
              <a:rPr lang="uk-UA" dirty="0"/>
              <a:t> США</a:t>
            </a:r>
            <a:r>
              <a:rPr lang="uk-UA" dirty="0" smtClean="0"/>
              <a:t>.</a:t>
            </a:r>
          </a:p>
          <a:p>
            <a:pPr marL="0" indent="0">
              <a:buNone/>
            </a:pPr>
            <a:endParaRPr lang="uk-UA" dirty="0"/>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012160" y="1916832"/>
            <a:ext cx="2528546" cy="41376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27410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В Одесі та </a:t>
            </a:r>
            <a:r>
              <a:rPr lang="uk-UA" dirty="0" err="1"/>
              <a:t>Зінов'євську</a:t>
            </a:r>
            <a:endParaRPr lang="uk-UA" dirty="0"/>
          </a:p>
        </p:txBody>
      </p:sp>
      <p:sp>
        <p:nvSpPr>
          <p:cNvPr id="3" name="Объект 2"/>
          <p:cNvSpPr>
            <a:spLocks noGrp="1"/>
          </p:cNvSpPr>
          <p:nvPr>
            <p:ph idx="1"/>
          </p:nvPr>
        </p:nvSpPr>
        <p:spPr>
          <a:xfrm>
            <a:off x="457200" y="1600200"/>
            <a:ext cx="5266928" cy="4687518"/>
          </a:xfrm>
        </p:spPr>
        <p:txBody>
          <a:bodyPr>
            <a:normAutofit fontScale="92500"/>
          </a:bodyPr>
          <a:lstStyle/>
          <a:p>
            <a:pPr marL="0" indent="0">
              <a:buNone/>
            </a:pPr>
            <a:r>
              <a:rPr lang="uk-UA" dirty="0"/>
              <a:t>У 1924 році Куліш також знайомиться із Юрієм Смоличем - відомим письменником і громадським діячем, який залишив багато спогадів про Куліша.</a:t>
            </a:r>
          </a:p>
          <a:p>
            <a:pPr marL="0" indent="0">
              <a:buNone/>
            </a:pPr>
            <a:r>
              <a:rPr lang="uk-UA" dirty="0"/>
              <a:t>В Одесі письменник стає членом письменницької спілки «Гарт». Цікавиться культурним, літературним і мистецьким життям України свого часу.</a:t>
            </a:r>
          </a:p>
          <a:p>
            <a:pPr marL="0" indent="0">
              <a:buNone/>
            </a:pPr>
            <a:r>
              <a:rPr lang="uk-UA" dirty="0"/>
              <a:t>У </a:t>
            </a:r>
            <a:r>
              <a:rPr lang="uk-UA" dirty="0" err="1"/>
              <a:t>Зінов'євську</a:t>
            </a:r>
            <a:r>
              <a:rPr lang="uk-UA" dirty="0"/>
              <a:t> з кінця квітня до початку червня 1925 року редагує газету «Червоний шлях». У цей час переписувався з Дніпровським та іншими відомими культурними діячами.</a:t>
            </a:r>
          </a:p>
          <a:p>
            <a:pPr marL="0" indent="0">
              <a:buNone/>
            </a:pP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628800"/>
            <a:ext cx="2880320" cy="46589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96799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У Харкові</a:t>
            </a:r>
            <a:endParaRPr lang="uk-UA" dirty="0"/>
          </a:p>
        </p:txBody>
      </p:sp>
      <p:sp>
        <p:nvSpPr>
          <p:cNvPr id="3" name="Объект 2"/>
          <p:cNvSpPr>
            <a:spLocks noGrp="1"/>
          </p:cNvSpPr>
          <p:nvPr>
            <p:ph idx="1"/>
          </p:nvPr>
        </p:nvSpPr>
        <p:spPr>
          <a:xfrm>
            <a:off x="457200" y="1600201"/>
            <a:ext cx="8229600" cy="2260847"/>
          </a:xfrm>
        </p:spPr>
        <p:txBody>
          <a:bodyPr>
            <a:normAutofit lnSpcReduction="10000"/>
          </a:bodyPr>
          <a:lstStyle/>
          <a:p>
            <a:pPr marL="0" indent="0">
              <a:buNone/>
            </a:pPr>
            <a:r>
              <a:rPr lang="uk-UA" dirty="0" smtClean="0"/>
              <a:t>У</a:t>
            </a:r>
            <a:r>
              <a:rPr lang="uk-UA" dirty="0"/>
              <a:t> 1925 переїхав до Харкова, де знайомиться із такими визначними діячами української літератури як Хвильовий Микола, Лесь Курбас, Остап Вишня, Володимир Сосюра, Юрій Яновський, Павло Тичина, Іван Дніпровський, Григорій Епік та інші. У цей період входив у літературну о</a:t>
            </a:r>
            <a:r>
              <a:rPr lang="uk-UA" dirty="0" err="1"/>
              <a:t>рганіза</a:t>
            </a:r>
            <a:r>
              <a:rPr lang="uk-UA" dirty="0"/>
              <a:t>цію «ВАПЛІТЕ». </a:t>
            </a: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b="15826"/>
          <a:stretch/>
        </p:blipFill>
        <p:spPr>
          <a:xfrm>
            <a:off x="251520" y="3969799"/>
            <a:ext cx="2146084" cy="2555545"/>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3977498"/>
            <a:ext cx="1841816" cy="2547846"/>
          </a:xfrm>
          <a:prstGeom prst="rect">
            <a:avLst/>
          </a:prstGeom>
          <a:ln>
            <a:noFill/>
          </a:ln>
          <a:effectLst>
            <a:outerShdw blurRad="190500" algn="tl" rotWithShape="0">
              <a:srgbClr val="000000">
                <a:alpha val="70000"/>
              </a:srgbClr>
            </a:outerShdw>
          </a:effectLst>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b="14430"/>
          <a:stretch/>
        </p:blipFill>
        <p:spPr>
          <a:xfrm>
            <a:off x="4555440" y="3974256"/>
            <a:ext cx="2104792" cy="2551088"/>
          </a:xfrm>
          <a:prstGeom prst="rect">
            <a:avLst/>
          </a:prstGeom>
          <a:ln>
            <a:noFill/>
          </a:ln>
          <a:effectLst>
            <a:outerShdw blurRad="190500" algn="tl" rotWithShape="0">
              <a:srgbClr val="000000">
                <a:alpha val="70000"/>
              </a:srgbClr>
            </a:outerShdw>
          </a:effectLst>
        </p:spPr>
      </p:pic>
      <p:pic>
        <p:nvPicPr>
          <p:cNvPr id="7" name="Рисунок 6"/>
          <p:cNvPicPr>
            <a:picLocks noChangeAspect="1"/>
          </p:cNvPicPr>
          <p:nvPr/>
        </p:nvPicPr>
        <p:blipFill rotWithShape="1">
          <a:blip r:embed="rId5">
            <a:extLst>
              <a:ext uri="{28A0092B-C50C-407E-A947-70E740481C1C}">
                <a14:useLocalDpi xmlns:a14="http://schemas.microsoft.com/office/drawing/2010/main" val="0"/>
              </a:ext>
            </a:extLst>
          </a:blip>
          <a:srcRect b="12296"/>
          <a:stretch/>
        </p:blipFill>
        <p:spPr>
          <a:xfrm>
            <a:off x="6804248" y="3977498"/>
            <a:ext cx="2105794" cy="25478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55600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081536"/>
            <a:ext cx="4968552" cy="5083768"/>
          </a:xfrm>
        </p:spPr>
        <p:txBody>
          <a:bodyPr>
            <a:normAutofit/>
          </a:bodyPr>
          <a:lstStyle/>
          <a:p>
            <a:pPr marL="0" indent="0" algn="ctr">
              <a:buNone/>
            </a:pPr>
            <a:r>
              <a:rPr lang="vi-VN" b="1" dirty="0" smtClean="0"/>
              <a:t>Микола Гурович Куліш</a:t>
            </a:r>
            <a:r>
              <a:rPr lang="vi-VN" dirty="0"/>
              <a:t> </a:t>
            </a:r>
            <a:r>
              <a:rPr lang="vi-VN" dirty="0" smtClean="0"/>
              <a:t>(</a:t>
            </a:r>
            <a:r>
              <a:rPr lang="uk-UA" dirty="0" smtClean="0"/>
              <a:t>6 </a:t>
            </a:r>
            <a:r>
              <a:rPr lang="vi-VN" dirty="0" smtClean="0"/>
              <a:t>грудня</a:t>
            </a:r>
            <a:r>
              <a:rPr lang="vi-VN" dirty="0"/>
              <a:t> </a:t>
            </a:r>
            <a:r>
              <a:rPr lang="vi-VN" dirty="0" smtClean="0"/>
              <a:t>1892</a:t>
            </a:r>
            <a:r>
              <a:rPr lang="uk-UA" dirty="0"/>
              <a:t> </a:t>
            </a:r>
            <a:r>
              <a:rPr lang="uk-UA" dirty="0" smtClean="0"/>
              <a:t>- </a:t>
            </a:r>
            <a:r>
              <a:rPr lang="vi-VN" dirty="0" smtClean="0"/>
              <a:t>3 </a:t>
            </a:r>
            <a:r>
              <a:rPr lang="vi-VN" dirty="0"/>
              <a:t>листопада </a:t>
            </a:r>
            <a:r>
              <a:rPr lang="vi-VN" dirty="0" smtClean="0"/>
              <a:t>1937)</a:t>
            </a:r>
            <a:r>
              <a:rPr lang="vi-VN" dirty="0"/>
              <a:t> </a:t>
            </a:r>
            <a:r>
              <a:rPr lang="ru-RU" dirty="0"/>
              <a:t>-</a:t>
            </a:r>
            <a:r>
              <a:rPr lang="vi-VN" dirty="0" smtClean="0"/>
              <a:t>український</a:t>
            </a:r>
            <a:r>
              <a:rPr lang="ru-RU" dirty="0" smtClean="0"/>
              <a:t> </a:t>
            </a:r>
            <a:r>
              <a:rPr lang="vi-VN" dirty="0" smtClean="0"/>
              <a:t>письменник</a:t>
            </a:r>
            <a:r>
              <a:rPr lang="vi-VN" dirty="0"/>
              <a:t>, </a:t>
            </a:r>
            <a:r>
              <a:rPr lang="vi-VN" dirty="0" smtClean="0">
                <a:latin typeface="Tahoma" pitchFamily="34" charset="0"/>
                <a:ea typeface="Tahoma" pitchFamily="34" charset="0"/>
                <a:cs typeface="Tahoma" pitchFamily="34" charset="0"/>
              </a:rPr>
              <a:t>режисер,драматург,громадськ</a:t>
            </a:r>
            <a:r>
              <a:rPr lang="ru-RU" dirty="0" smtClean="0">
                <a:latin typeface="Tahoma" pitchFamily="34" charset="0"/>
                <a:ea typeface="Tahoma" pitchFamily="34" charset="0"/>
                <a:cs typeface="Tahoma" pitchFamily="34" charset="0"/>
              </a:rPr>
              <a:t>и</a:t>
            </a:r>
            <a:r>
              <a:rPr lang="vi-VN" dirty="0" smtClean="0">
                <a:latin typeface="Tahoma" pitchFamily="34" charset="0"/>
                <a:ea typeface="Tahoma" pitchFamily="34" charset="0"/>
                <a:cs typeface="Tahoma" pitchFamily="34" charset="0"/>
              </a:rPr>
              <a:t>й</a:t>
            </a:r>
            <a:r>
              <a:rPr lang="vi-VN" dirty="0" smtClean="0"/>
              <a:t> діяч, газетяр і редактор, діяч української освіти, педагог.</a:t>
            </a:r>
          </a:p>
          <a:p>
            <a:pPr marL="0" indent="0" algn="ctr">
              <a:buNone/>
            </a:pPr>
            <a:r>
              <a:rPr lang="vi-VN" dirty="0" smtClean="0"/>
              <a:t>Микола </a:t>
            </a:r>
            <a:r>
              <a:rPr lang="vi-VN" dirty="0"/>
              <a:t>Куліш став драматургом, творчість якого відкрила нові напрямки у розвитку світового драматичного </a:t>
            </a:r>
            <a:r>
              <a:rPr lang="vi-VN" dirty="0" smtClean="0"/>
              <a:t>мистецтва</a:t>
            </a:r>
            <a:r>
              <a:rPr lang="uk-UA" dirty="0" smtClean="0"/>
              <a:t> </a:t>
            </a:r>
            <a:r>
              <a:rPr lang="uk-UA" dirty="0" smtClean="0">
                <a:latin typeface="Arial" pitchFamily="34" charset="0"/>
                <a:cs typeface="Arial" pitchFamily="34" charset="0"/>
              </a:rPr>
              <a:t>20 і 21</a:t>
            </a:r>
            <a:r>
              <a:rPr lang="vi-VN" dirty="0"/>
              <a:t> століть.</a:t>
            </a:r>
          </a:p>
          <a:p>
            <a:endParaRPr lang="uk-UA"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3464" y="1080740"/>
            <a:ext cx="3175000" cy="45085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82766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У Харкові</a:t>
            </a:r>
          </a:p>
        </p:txBody>
      </p:sp>
      <p:sp>
        <p:nvSpPr>
          <p:cNvPr id="3" name="Объект 2"/>
          <p:cNvSpPr>
            <a:spLocks noGrp="1"/>
          </p:cNvSpPr>
          <p:nvPr>
            <p:ph idx="1"/>
          </p:nvPr>
        </p:nvSpPr>
        <p:spPr>
          <a:xfrm>
            <a:off x="323528" y="1600201"/>
            <a:ext cx="8581882" cy="2116831"/>
          </a:xfrm>
        </p:spPr>
        <p:txBody>
          <a:bodyPr>
            <a:normAutofit lnSpcReduction="10000"/>
          </a:bodyPr>
          <a:lstStyle/>
          <a:p>
            <a:pPr marL="0" indent="0">
              <a:buNone/>
            </a:pPr>
            <a:r>
              <a:rPr lang="uk-UA" dirty="0"/>
              <a:t>Вів багаторічну плідну співпрацю з трупою т</a:t>
            </a:r>
            <a:r>
              <a:rPr lang="uk-UA" dirty="0" err="1"/>
              <a:t>еатру «Берез</a:t>
            </a:r>
            <a:r>
              <a:rPr lang="uk-UA" dirty="0"/>
              <a:t>іль» та його режисером Лесем Курбасом, з яким Микола Куліш познайомився у 1925 </a:t>
            </a:r>
            <a:r>
              <a:rPr lang="uk-UA" dirty="0" smtClean="0"/>
              <a:t>році. З </a:t>
            </a:r>
            <a:r>
              <a:rPr lang="uk-UA" dirty="0"/>
              <a:t>середини 1920-их років Микола Куліш поступово стає однією з найцентральніших постатей українського літературного, громадського і мистецького життя, а також центральною постаттю тодішньої української драматургії. </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6111" y="3733020"/>
            <a:ext cx="1708257" cy="2864332"/>
          </a:xfrm>
          <a:prstGeom prst="rect">
            <a:avLst/>
          </a:prstGeom>
          <a:ln>
            <a:noFill/>
          </a:ln>
          <a:effectLst>
            <a:outerShdw blurRad="190500" algn="tl" rotWithShape="0">
              <a:srgbClr val="000000">
                <a:alpha val="70000"/>
              </a:srgbClr>
            </a:outerShdw>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3733020"/>
            <a:ext cx="4392488" cy="28643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3536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Курбас і Куліш</a:t>
            </a:r>
            <a:endParaRPr lang="uk-UA" dirty="0"/>
          </a:p>
        </p:txBody>
      </p:sp>
      <p:sp>
        <p:nvSpPr>
          <p:cNvPr id="3" name="Объект 2"/>
          <p:cNvSpPr>
            <a:spLocks noGrp="1"/>
          </p:cNvSpPr>
          <p:nvPr>
            <p:ph idx="1"/>
          </p:nvPr>
        </p:nvSpPr>
        <p:spPr>
          <a:xfrm>
            <a:off x="251520" y="1600201"/>
            <a:ext cx="8712968" cy="1972815"/>
          </a:xfrm>
        </p:spPr>
        <p:txBody>
          <a:bodyPr>
            <a:normAutofit fontScale="85000" lnSpcReduction="10000"/>
          </a:bodyPr>
          <a:lstStyle/>
          <a:p>
            <a:pPr marL="0" indent="0" algn="ctr">
              <a:buNone/>
            </a:pPr>
            <a:r>
              <a:rPr lang="uk-UA" dirty="0" smtClean="0"/>
              <a:t>Микола </a:t>
            </a:r>
            <a:r>
              <a:rPr lang="uk-UA" dirty="0"/>
              <a:t>Куліш вважав Леся Курбаса видатним режисером і мислителем. Куліш цінував Курбаса як аналітика мистецтва і літератури, як людину широкої гуманітарної освіти, одного з теоретиків української культури.</a:t>
            </a:r>
          </a:p>
          <a:p>
            <a:pPr marL="0" indent="0" algn="ctr">
              <a:buNone/>
            </a:pPr>
            <a:r>
              <a:rPr lang="uk-UA" dirty="0"/>
              <a:t>Дружба між Кулішем і </a:t>
            </a:r>
            <a:r>
              <a:rPr lang="uk-UA" dirty="0" smtClean="0"/>
              <a:t>Курбасом </a:t>
            </a:r>
            <a:r>
              <a:rPr lang="uk-UA" dirty="0"/>
              <a:t>тривала 8 років </a:t>
            </a:r>
            <a:r>
              <a:rPr lang="uk-UA" dirty="0" smtClean="0"/>
              <a:t>- </a:t>
            </a:r>
            <a:r>
              <a:rPr lang="uk-UA" dirty="0"/>
              <a:t>аж до смерті і мала великий вплив на становлення українського театру у першій половині 20 століття</a:t>
            </a:r>
            <a:r>
              <a:rPr lang="uk-UA" dirty="0" smtClean="0"/>
              <a:t>.</a:t>
            </a:r>
            <a:endParaRPr lang="uk-UA"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212976"/>
            <a:ext cx="4680520" cy="32779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63164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143000"/>
          </a:xfrm>
        </p:spPr>
        <p:txBody>
          <a:bodyPr/>
          <a:lstStyle/>
          <a:p>
            <a:r>
              <a:rPr lang="uk-UA" dirty="0" smtClean="0"/>
              <a:t>Курбас і Куліш</a:t>
            </a:r>
            <a:endParaRPr lang="uk-UA" dirty="0"/>
          </a:p>
        </p:txBody>
      </p:sp>
      <p:sp>
        <p:nvSpPr>
          <p:cNvPr id="3" name="Объект 2"/>
          <p:cNvSpPr>
            <a:spLocks noGrp="1"/>
          </p:cNvSpPr>
          <p:nvPr>
            <p:ph idx="1"/>
          </p:nvPr>
        </p:nvSpPr>
        <p:spPr>
          <a:xfrm>
            <a:off x="179512" y="1412776"/>
            <a:ext cx="8712968" cy="2548879"/>
          </a:xfrm>
        </p:spPr>
        <p:txBody>
          <a:bodyPr>
            <a:normAutofit fontScale="92500" lnSpcReduction="10000"/>
          </a:bodyPr>
          <a:lstStyle/>
          <a:p>
            <a:pPr marL="0" indent="0">
              <a:buNone/>
            </a:pPr>
            <a:r>
              <a:rPr lang="uk-UA" dirty="0"/>
              <a:t>Через те, що Лесь Курбас дуже шанував Куліша, його п'єси ставилися у театрі «Березіль» найчастіше. Безпосередньо Лесь Курбас поставив п'єси «Народний </a:t>
            </a:r>
            <a:r>
              <a:rPr lang="uk-UA" dirty="0" err="1"/>
              <a:t>Малахій</a:t>
            </a:r>
            <a:r>
              <a:rPr lang="uk-UA" dirty="0"/>
              <a:t>», «Мина </a:t>
            </a:r>
            <a:r>
              <a:rPr lang="uk-UA" dirty="0" err="1"/>
              <a:t>Мазайло</a:t>
            </a:r>
            <a:r>
              <a:rPr lang="uk-UA" dirty="0"/>
              <a:t>», «</a:t>
            </a:r>
            <a:r>
              <a:rPr lang="uk-UA" dirty="0" err="1"/>
              <a:t>Маклена</a:t>
            </a:r>
            <a:r>
              <a:rPr lang="uk-UA" dirty="0"/>
              <a:t> </a:t>
            </a:r>
            <a:r>
              <a:rPr lang="uk-UA" dirty="0" err="1"/>
              <a:t>Граса</a:t>
            </a:r>
            <a:r>
              <a:rPr lang="uk-UA" dirty="0"/>
              <a:t>», а за його підтримки ставили п'єси «Комуни в степах» і «97». Якби не заборони </a:t>
            </a:r>
            <a:r>
              <a:rPr lang="uk-UA" dirty="0" err="1"/>
              <a:t>реперткому</a:t>
            </a:r>
            <a:r>
              <a:rPr lang="uk-UA" dirty="0"/>
              <a:t>, у цьому театрі також було би поставлено комедії «Отак загинув Гуска», </a:t>
            </a:r>
            <a:r>
              <a:rPr lang="uk-UA" dirty="0" err="1"/>
              <a:t>«Хулі</a:t>
            </a:r>
            <a:r>
              <a:rPr lang="uk-UA" dirty="0"/>
              <a:t>й Хурина», драми «Зона», «Закут», «Вічний бунт», «Патетична соната» — це було в намірах театру «Березіль</a:t>
            </a:r>
            <a:r>
              <a:rPr lang="uk-UA" dirty="0" smtClean="0"/>
              <a:t>».</a:t>
            </a:r>
            <a:endParaRPr lang="uk-UA" dirty="0"/>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555776" y="3933056"/>
            <a:ext cx="3805104" cy="26776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29781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Курбас і Куліш</a:t>
            </a:r>
            <a:endParaRPr lang="uk-UA" dirty="0"/>
          </a:p>
        </p:txBody>
      </p:sp>
      <p:sp>
        <p:nvSpPr>
          <p:cNvPr id="3" name="Объект 2"/>
          <p:cNvSpPr>
            <a:spLocks noGrp="1"/>
          </p:cNvSpPr>
          <p:nvPr>
            <p:ph idx="1"/>
          </p:nvPr>
        </p:nvSpPr>
        <p:spPr>
          <a:xfrm>
            <a:off x="395536" y="1628800"/>
            <a:ext cx="4752528" cy="4853136"/>
          </a:xfrm>
        </p:spPr>
        <p:txBody>
          <a:bodyPr/>
          <a:lstStyle/>
          <a:p>
            <a:pPr marL="0" indent="0">
              <a:buNone/>
            </a:pPr>
            <a:r>
              <a:rPr lang="uk-UA" dirty="0"/>
              <a:t>Лесь Курбас вважав Миколу Куліша провідним українським драматургом і неодноразово говорив про це у численних виступах, диспутах, статтях. Курбас був також одним із найретельніших аналітиків творчості Куліша. Відзначаючи особливість драматичної манери, режисер акцентував увагу на тому, що вона «романтична в реалістичному</a:t>
            </a:r>
            <a:r>
              <a:rPr lang="uk-UA" dirty="0" smtClean="0"/>
              <a:t>».</a:t>
            </a:r>
            <a:endParaRPr lang="uk-UA"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34330" r="15048"/>
          <a:stretch/>
        </p:blipFill>
        <p:spPr>
          <a:xfrm>
            <a:off x="5364088" y="1564948"/>
            <a:ext cx="3505033" cy="46003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47303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У Харкові</a:t>
            </a:r>
            <a:endParaRPr lang="uk-UA" dirty="0"/>
          </a:p>
        </p:txBody>
      </p:sp>
      <p:sp>
        <p:nvSpPr>
          <p:cNvPr id="3" name="Объект 2"/>
          <p:cNvSpPr>
            <a:spLocks noGrp="1"/>
          </p:cNvSpPr>
          <p:nvPr>
            <p:ph idx="1"/>
          </p:nvPr>
        </p:nvSpPr>
        <p:spPr>
          <a:xfrm>
            <a:off x="457200" y="1600200"/>
            <a:ext cx="4834880" cy="5069160"/>
          </a:xfrm>
        </p:spPr>
        <p:txBody>
          <a:bodyPr>
            <a:normAutofit lnSpcReduction="10000"/>
          </a:bodyPr>
          <a:lstStyle/>
          <a:p>
            <a:pPr marL="0" indent="0">
              <a:buNone/>
            </a:pPr>
            <a:r>
              <a:rPr lang="uk-UA" dirty="0"/>
              <a:t>Через це у </a:t>
            </a:r>
            <a:r>
              <a:rPr lang="uk-UA" dirty="0" err="1"/>
              <a:t>листопаді</a:t>
            </a:r>
            <a:r>
              <a:rPr lang="uk-UA" dirty="0"/>
              <a:t> 1926 року його було обрано п</a:t>
            </a:r>
            <a:r>
              <a:rPr lang="uk-UA" dirty="0" err="1"/>
              <a:t>резидентом</a:t>
            </a:r>
            <a:r>
              <a:rPr lang="uk-UA" dirty="0"/>
              <a:t> «ВАПЛІТЕ» і до січня 1928 року він займав цю посаду. У 1926–1928 Куліш входив до складу редакційної колегії журналу «Червоний Шлях», друкується у альманасі «Літературний ярмарок», пише статтю «Критика чи прокурорський допит», де захищає право митця на самобутність на внутрішню незалежність.</a:t>
            </a:r>
          </a:p>
          <a:p>
            <a:pPr marL="0" indent="0">
              <a:buNone/>
            </a:pPr>
            <a:endParaRPr lang="uk-UA" dirty="0"/>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148064" y="692696"/>
            <a:ext cx="3756607" cy="58772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38950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У Харкові</a:t>
            </a:r>
            <a:endParaRPr lang="uk-UA" dirty="0"/>
          </a:p>
        </p:txBody>
      </p:sp>
      <p:sp>
        <p:nvSpPr>
          <p:cNvPr id="3" name="Объект 2"/>
          <p:cNvSpPr>
            <a:spLocks noGrp="1"/>
          </p:cNvSpPr>
          <p:nvPr>
            <p:ph idx="1"/>
          </p:nvPr>
        </p:nvSpPr>
        <p:spPr>
          <a:xfrm>
            <a:off x="457200" y="1600200"/>
            <a:ext cx="5122912" cy="4997152"/>
          </a:xfrm>
        </p:spPr>
        <p:txBody>
          <a:bodyPr>
            <a:normAutofit fontScale="92500" lnSpcReduction="20000"/>
          </a:bodyPr>
          <a:lstStyle/>
          <a:p>
            <a:pPr marL="0" indent="0">
              <a:buNone/>
            </a:pPr>
            <a:r>
              <a:rPr lang="uk-UA" dirty="0"/>
              <a:t>З кінця 1929 — член президії нового літературного о</a:t>
            </a:r>
            <a:r>
              <a:rPr lang="uk-UA" dirty="0" err="1"/>
              <a:t>б'єднання «Пролітфронт</a:t>
            </a:r>
            <a:r>
              <a:rPr lang="uk-UA" dirty="0"/>
              <a:t>».</a:t>
            </a:r>
          </a:p>
          <a:p>
            <a:pPr marL="0" indent="0">
              <a:buNone/>
            </a:pPr>
            <a:r>
              <a:rPr lang="uk-UA" dirty="0"/>
              <a:t>Проте з початком 1930-их років у житті Миколи Куліша настають трагічні сторінки життя: більшість його творів, що доти були досить популярними, зазнають великої політичної та естетичної критики. За допомогою </a:t>
            </a:r>
            <a:r>
              <a:rPr lang="uk-UA" dirty="0" err="1"/>
              <a:t>пробільшовицьких</a:t>
            </a:r>
            <a:r>
              <a:rPr lang="uk-UA" dirty="0"/>
              <a:t> літературних критиків та літературознавців творчість Миколи Куліша стає однією із негативних тенденцій у тогочасній українській літературі. Після прем'єри д</a:t>
            </a:r>
            <a:r>
              <a:rPr lang="uk-UA" dirty="0" err="1"/>
              <a:t>рами «М</a:t>
            </a:r>
            <a:r>
              <a:rPr lang="uk-UA" dirty="0"/>
              <a:t>аклена Граса» її категорично не сприйняла публіка та вищі ешелони влади.</a:t>
            </a:r>
          </a:p>
          <a:p>
            <a:endParaRPr lang="uk-UA" dirty="0"/>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724128" y="1392692"/>
            <a:ext cx="3096344" cy="48446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51058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268760"/>
            <a:ext cx="5050904" cy="5256583"/>
          </a:xfrm>
        </p:spPr>
        <p:txBody>
          <a:bodyPr>
            <a:normAutofit/>
          </a:bodyPr>
          <a:lstStyle/>
          <a:p>
            <a:pPr marL="0" indent="0">
              <a:buNone/>
            </a:pPr>
            <a:r>
              <a:rPr lang="uk-UA" dirty="0"/>
              <a:t>Після того, як Микола Куліш на недовгий час покидає Харків і мандрує Херсонщиною, бачачи голодомор 1933 року, він починає розчаровуватися у революційних ідеях. У цей час проти нього спрямовується ідеологічна кампанія, у ході якої затверджується, що п'єси «Народний </a:t>
            </a:r>
            <a:r>
              <a:rPr lang="uk-UA" dirty="0" err="1"/>
              <a:t>Малахій</a:t>
            </a:r>
            <a:r>
              <a:rPr lang="uk-UA" dirty="0"/>
              <a:t>», «Мина </a:t>
            </a:r>
            <a:r>
              <a:rPr lang="uk-UA" dirty="0" err="1"/>
              <a:t>Мазайло</a:t>
            </a:r>
            <a:r>
              <a:rPr lang="uk-UA" dirty="0"/>
              <a:t>», «Патетична соната» мають за основу ворожі комуністичному режиму погляди</a:t>
            </a:r>
            <a:r>
              <a:rPr lang="uk-UA" dirty="0" smtClean="0"/>
              <a:t>.</a:t>
            </a:r>
            <a:endParaRPr lang="uk-UA"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7320" y="1355638"/>
            <a:ext cx="3201144" cy="459364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71218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548681"/>
            <a:ext cx="4906888" cy="6192687"/>
          </a:xfrm>
        </p:spPr>
        <p:txBody>
          <a:bodyPr>
            <a:normAutofit lnSpcReduction="10000"/>
          </a:bodyPr>
          <a:lstStyle/>
          <a:p>
            <a:pPr marL="0" indent="0">
              <a:buNone/>
            </a:pPr>
            <a:r>
              <a:rPr lang="uk-UA" dirty="0" smtClean="0"/>
              <a:t>На першому всесоюзному з'їзді радянських письменників, що відбувся 17 серпня - 1 вересня 1934 року, Миколу Куліша оголосили буржуазно-націоналістичним драматургом. 19 серпня на ранковому засіданні І. Кулик у своїй доповіді про напрямки розвитку української літератури схарактеризував Миколу Куліша як митця, що є представником «виявів націоналізму» в драматургії, та як художника, «більшість п'єс якого є відверто націоналістичними і ворожими нам» і зазначив, що на них базувалася робота театру «Березіль», коли ним керував Лесь Курбас.</a:t>
            </a:r>
          </a:p>
          <a:p>
            <a:pPr marL="0" indent="0">
              <a:buNone/>
            </a:pPr>
            <a:endParaRPr lang="uk-UA" dirty="0"/>
          </a:p>
        </p:txBody>
      </p:sp>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580112" y="908720"/>
            <a:ext cx="3168352" cy="508131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73156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476672"/>
            <a:ext cx="8640960" cy="3268960"/>
          </a:xfrm>
        </p:spPr>
        <p:txBody>
          <a:bodyPr>
            <a:normAutofit fontScale="92500" lnSpcReduction="20000"/>
          </a:bodyPr>
          <a:lstStyle/>
          <a:p>
            <a:pPr marL="0" indent="0" algn="ctr">
              <a:buNone/>
            </a:pPr>
            <a:r>
              <a:rPr lang="uk-UA" dirty="0"/>
              <a:t>У грудні 1934 року, після похорону свого друга Івана Дніпровського, Миколу Куліша було заарештовано органами НКВС і звинувачено у приналежності до терористичної організації і зв'язках з ОУН. Під час судового процесу у «Справі боротьбистів» у березні 1935 Куліша засуджено до 10 років Соловецьких таборів</a:t>
            </a:r>
            <a:r>
              <a:rPr lang="uk-UA" dirty="0"/>
              <a:t>. </a:t>
            </a:r>
            <a:r>
              <a:rPr lang="uk-UA" dirty="0" err="1"/>
              <a:t>На Соловках утримува</a:t>
            </a:r>
            <a:r>
              <a:rPr lang="uk-UA" dirty="0"/>
              <a:t>вся в суворій ізоляції. 3 </a:t>
            </a:r>
            <a:r>
              <a:rPr lang="uk-UA" dirty="0" err="1"/>
              <a:t>лист</a:t>
            </a:r>
            <a:r>
              <a:rPr lang="uk-UA" dirty="0"/>
              <a:t>опада 1937 року, за постановою особливої трійки НКВС по Ленінградській області від 9 жовтня 1937 р., розстріляний в урочищі Сандармох Медвежогорського району, Карелія, у складі т. </a:t>
            </a:r>
            <a:r>
              <a:rPr lang="uk-UA" dirty="0" err="1"/>
              <a:t>зв</a:t>
            </a:r>
            <a:r>
              <a:rPr lang="uk-UA" dirty="0"/>
              <a:t>. «Соловецького етапу» у кількості 1111 осіб, разом із Валер'яном Підмогильним, Юрієм </a:t>
            </a:r>
            <a:r>
              <a:rPr lang="uk-UA" dirty="0" err="1"/>
              <a:t>Мазуренком т</a:t>
            </a:r>
            <a:r>
              <a:rPr lang="uk-UA" dirty="0"/>
              <a:t>а Григорієм Епіком.</a:t>
            </a:r>
          </a:p>
          <a:p>
            <a:pPr marL="0" indent="0">
              <a:buNone/>
            </a:pPr>
            <a:endParaRPr lang="uk-UA"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103" y="3588116"/>
            <a:ext cx="1955825" cy="3081244"/>
          </a:xfrm>
          <a:prstGeom prst="rect">
            <a:avLst/>
          </a:prstGeom>
          <a:ln>
            <a:noFill/>
          </a:ln>
          <a:effectLst>
            <a:outerShdw blurRad="190500" algn="tl" rotWithShape="0">
              <a:srgbClr val="000000">
                <a:alpha val="70000"/>
              </a:srgbClr>
            </a:outerShdw>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3616570"/>
            <a:ext cx="2180564" cy="30527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11817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919261"/>
            <a:ext cx="8229600" cy="4525963"/>
          </a:xfrm>
        </p:spPr>
        <p:txBody>
          <a:bodyPr>
            <a:normAutofit/>
          </a:bodyPr>
          <a:lstStyle/>
          <a:p>
            <a:pPr marL="0" indent="0" algn="ctr">
              <a:buNone/>
            </a:pPr>
            <a:r>
              <a:rPr lang="uk-UA" dirty="0" smtClean="0"/>
              <a:t>Реабілітований</a:t>
            </a:r>
            <a:r>
              <a:rPr lang="uk-UA" dirty="0"/>
              <a:t> 4 </a:t>
            </a:r>
            <a:r>
              <a:rPr lang="uk-UA" dirty="0" err="1"/>
              <a:t>серпня </a:t>
            </a:r>
            <a:r>
              <a:rPr lang="uk-UA" dirty="0"/>
              <a:t>1956 за відсутністю складу злочину.</a:t>
            </a:r>
          </a:p>
          <a:p>
            <a:pPr marL="0" indent="0" algn="ctr">
              <a:buNone/>
            </a:pPr>
            <a:r>
              <a:rPr lang="uk-UA" dirty="0"/>
              <a:t>До 1997 року дослідники робили припущення, що Соловецький етап був скинутий з баржі у Біле море. Проте ця версія спростована карельським «Меморіалом», який знайшов справжнє місце убивства українських класиків, зокрема й Миколи Куліша.</a:t>
            </a:r>
          </a:p>
          <a:p>
            <a:pPr marL="0" indent="0">
              <a:buNone/>
            </a:pPr>
            <a:endParaRPr lang="uk-UA" dirty="0"/>
          </a:p>
        </p:txBody>
      </p:sp>
      <p:pic>
        <p:nvPicPr>
          <p:cNvPr id="4" name="Рисунок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065759" y="3567872"/>
            <a:ext cx="4954513" cy="28134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16906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Дитинство</a:t>
            </a:r>
            <a:endParaRPr lang="uk-UA" dirty="0"/>
          </a:p>
        </p:txBody>
      </p:sp>
      <p:sp>
        <p:nvSpPr>
          <p:cNvPr id="3" name="Объект 2"/>
          <p:cNvSpPr>
            <a:spLocks noGrp="1"/>
          </p:cNvSpPr>
          <p:nvPr>
            <p:ph idx="1"/>
          </p:nvPr>
        </p:nvSpPr>
        <p:spPr>
          <a:xfrm>
            <a:off x="457200" y="1600200"/>
            <a:ext cx="6059016" cy="4853136"/>
          </a:xfrm>
        </p:spPr>
        <p:txBody>
          <a:bodyPr>
            <a:normAutofit lnSpcReduction="10000"/>
          </a:bodyPr>
          <a:lstStyle/>
          <a:p>
            <a:pPr marL="0" indent="0">
              <a:buNone/>
            </a:pPr>
            <a:r>
              <a:rPr lang="uk-UA" dirty="0" smtClean="0"/>
              <a:t>Народився </a:t>
            </a:r>
            <a:r>
              <a:rPr lang="uk-UA" dirty="0"/>
              <a:t>у селі Чаплинці Дніпровського повіту Таврійської губернії (зараз </a:t>
            </a:r>
            <a:r>
              <a:rPr lang="uk-UA" dirty="0" smtClean="0"/>
              <a:t>- </a:t>
            </a:r>
            <a:r>
              <a:rPr lang="uk-UA" dirty="0"/>
              <a:t>територія Херсонської області). У своїх листах він називав рідне </a:t>
            </a:r>
            <a:r>
              <a:rPr lang="uk-UA" i="1" dirty="0"/>
              <a:t>село </a:t>
            </a:r>
            <a:r>
              <a:rPr lang="uk-UA" i="1" dirty="0" err="1"/>
              <a:t>Чаплинь</a:t>
            </a:r>
            <a:r>
              <a:rPr lang="uk-UA" dirty="0"/>
              <a:t>.</a:t>
            </a:r>
          </a:p>
          <a:p>
            <a:pPr marL="0" indent="0">
              <a:buNone/>
            </a:pPr>
            <a:r>
              <a:rPr lang="uk-UA" dirty="0"/>
              <a:t>Проте від дитинства в нього залишилися суперечливі і гіркі враження та почуття. </a:t>
            </a:r>
            <a:r>
              <a:rPr lang="ru-RU" dirty="0"/>
              <a:t>Родина </a:t>
            </a:r>
            <a:r>
              <a:rPr lang="ru-RU" dirty="0" err="1"/>
              <a:t>його</a:t>
            </a:r>
            <a:r>
              <a:rPr lang="ru-RU" dirty="0"/>
              <a:t> </a:t>
            </a:r>
            <a:r>
              <a:rPr lang="ru-RU" dirty="0" err="1"/>
              <a:t>батьків</a:t>
            </a:r>
            <a:r>
              <a:rPr lang="ru-RU" dirty="0"/>
              <a:t> жила </a:t>
            </a:r>
            <a:r>
              <a:rPr lang="ru-RU" dirty="0" err="1"/>
              <a:t>бідно</a:t>
            </a:r>
            <a:r>
              <a:rPr lang="ru-RU" dirty="0"/>
              <a:t>: </a:t>
            </a:r>
            <a:r>
              <a:rPr lang="ru-RU" dirty="0" err="1"/>
              <a:t>батько</a:t>
            </a:r>
            <a:r>
              <a:rPr lang="ru-RU" dirty="0"/>
              <a:t> </a:t>
            </a:r>
            <a:r>
              <a:rPr lang="ru-RU" dirty="0" err="1"/>
              <a:t>майже</a:t>
            </a:r>
            <a:r>
              <a:rPr lang="ru-RU" dirty="0"/>
              <a:t> все </a:t>
            </a:r>
            <a:r>
              <a:rPr lang="ru-RU" dirty="0" err="1"/>
              <a:t>життя</a:t>
            </a:r>
            <a:r>
              <a:rPr lang="ru-RU" dirty="0"/>
              <a:t> </a:t>
            </a:r>
            <a:r>
              <a:rPr lang="ru-RU" dirty="0" err="1"/>
              <a:t>провів</a:t>
            </a:r>
            <a:r>
              <a:rPr lang="ru-RU" dirty="0"/>
              <a:t> у наймах, </a:t>
            </a:r>
            <a:r>
              <a:rPr lang="ru-RU" dirty="0" err="1"/>
              <a:t>мати</a:t>
            </a:r>
            <a:r>
              <a:rPr lang="ru-RU" dirty="0"/>
              <a:t> </a:t>
            </a:r>
            <a:r>
              <a:rPr lang="ru-RU" dirty="0" err="1"/>
              <a:t>від</a:t>
            </a:r>
            <a:r>
              <a:rPr lang="ru-RU" dirty="0"/>
              <a:t> </a:t>
            </a:r>
            <a:r>
              <a:rPr lang="ru-RU" dirty="0" err="1"/>
              <a:t>важкого</a:t>
            </a:r>
            <a:r>
              <a:rPr lang="ru-RU" dirty="0"/>
              <a:t> </a:t>
            </a:r>
            <a:r>
              <a:rPr lang="ru-RU" dirty="0" err="1"/>
              <a:t>життя</a:t>
            </a:r>
            <a:r>
              <a:rPr lang="ru-RU" dirty="0"/>
              <a:t> (</a:t>
            </a:r>
            <a:r>
              <a:rPr lang="ru-RU" dirty="0" err="1"/>
              <a:t>теж</a:t>
            </a:r>
            <a:r>
              <a:rPr lang="ru-RU" dirty="0"/>
              <a:t> у наймах) </a:t>
            </a:r>
            <a:r>
              <a:rPr lang="ru-RU" dirty="0" err="1"/>
              <a:t>передчасно</a:t>
            </a:r>
            <a:r>
              <a:rPr lang="ru-RU" dirty="0"/>
              <a:t> померла. </a:t>
            </a:r>
            <a:r>
              <a:rPr lang="ru-RU" dirty="0" err="1"/>
              <a:t>Миколі</a:t>
            </a:r>
            <a:r>
              <a:rPr lang="ru-RU" dirty="0"/>
              <a:t> з </a:t>
            </a:r>
            <a:r>
              <a:rPr lang="ru-RU" dirty="0" err="1"/>
              <a:t>дитинства</a:t>
            </a:r>
            <a:r>
              <a:rPr lang="ru-RU" dirty="0"/>
              <a:t> </a:t>
            </a:r>
            <a:r>
              <a:rPr lang="ru-RU" dirty="0" err="1"/>
              <a:t>довелося</a:t>
            </a:r>
            <a:r>
              <a:rPr lang="ru-RU" dirty="0"/>
              <a:t> </a:t>
            </a:r>
            <a:r>
              <a:rPr lang="ru-RU" dirty="0" err="1"/>
              <a:t>служити</a:t>
            </a:r>
            <a:r>
              <a:rPr lang="ru-RU" dirty="0"/>
              <a:t> у </a:t>
            </a:r>
            <a:r>
              <a:rPr lang="ru-RU" dirty="0" err="1"/>
              <a:t>панських</a:t>
            </a:r>
            <a:r>
              <a:rPr lang="ru-RU" dirty="0"/>
              <a:t> </a:t>
            </a:r>
            <a:r>
              <a:rPr lang="ru-RU" dirty="0" err="1"/>
              <a:t>економіях</a:t>
            </a:r>
            <a:r>
              <a:rPr lang="ru-RU" dirty="0"/>
              <a:t>. "Люблю… </a:t>
            </a:r>
            <a:r>
              <a:rPr lang="ru-RU" dirty="0" err="1"/>
              <a:t>голоту</a:t>
            </a:r>
            <a:r>
              <a:rPr lang="ru-RU" dirty="0"/>
              <a:t>. </a:t>
            </a:r>
            <a:r>
              <a:rPr lang="ru-RU" dirty="0" err="1"/>
              <a:t>Серцем</a:t>
            </a:r>
            <a:r>
              <a:rPr lang="ru-RU" dirty="0"/>
              <a:t> </a:t>
            </a:r>
            <a:r>
              <a:rPr lang="ru-RU" dirty="0" err="1"/>
              <a:t>її</a:t>
            </a:r>
            <a:r>
              <a:rPr lang="ru-RU" dirty="0"/>
              <a:t> люблю", - </a:t>
            </a:r>
            <a:r>
              <a:rPr lang="ru-RU" dirty="0" err="1"/>
              <a:t>напише</a:t>
            </a:r>
            <a:r>
              <a:rPr lang="ru-RU" dirty="0"/>
              <a:t> </a:t>
            </a:r>
            <a:r>
              <a:rPr lang="ru-RU" dirty="0" err="1"/>
              <a:t>згодом</a:t>
            </a:r>
            <a:r>
              <a:rPr lang="ru-RU" dirty="0"/>
              <a:t> драматург. </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2227684"/>
            <a:ext cx="2105025" cy="28575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4411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У кіно</a:t>
            </a:r>
            <a:endParaRPr lang="uk-UA" dirty="0"/>
          </a:p>
        </p:txBody>
      </p:sp>
      <p:sp>
        <p:nvSpPr>
          <p:cNvPr id="3" name="Объект 2"/>
          <p:cNvSpPr>
            <a:spLocks noGrp="1"/>
          </p:cNvSpPr>
          <p:nvPr>
            <p:ph idx="1"/>
          </p:nvPr>
        </p:nvSpPr>
        <p:spPr/>
        <p:txBody>
          <a:bodyPr/>
          <a:lstStyle/>
          <a:p>
            <a:pPr marL="0" indent="0">
              <a:buNone/>
            </a:pPr>
            <a:r>
              <a:rPr lang="ru-RU" b="1" dirty="0" smtClean="0"/>
              <a:t>За </a:t>
            </a:r>
            <a:r>
              <a:rPr lang="ru-RU" b="1" dirty="0" err="1"/>
              <a:t>творами</a:t>
            </a:r>
            <a:r>
              <a:rPr lang="ru-RU" b="1" dirty="0"/>
              <a:t> </a:t>
            </a:r>
            <a:r>
              <a:rPr lang="ru-RU" b="1" dirty="0" err="1"/>
              <a:t>письменника</a:t>
            </a:r>
            <a:r>
              <a:rPr lang="ru-RU" b="1" dirty="0"/>
              <a:t> </a:t>
            </a:r>
            <a:r>
              <a:rPr lang="ru-RU" b="1" dirty="0" err="1"/>
              <a:t>знято</a:t>
            </a:r>
            <a:r>
              <a:rPr lang="ru-RU" b="1" dirty="0"/>
              <a:t> </a:t>
            </a:r>
            <a:r>
              <a:rPr lang="ru-RU" b="1" dirty="0" err="1"/>
              <a:t>телефільми</a:t>
            </a:r>
            <a:r>
              <a:rPr lang="ru-RU" b="1" dirty="0"/>
              <a:t>: «Закут», «Мина </a:t>
            </a:r>
            <a:r>
              <a:rPr lang="ru-RU" b="1" dirty="0" err="1"/>
              <a:t>Мазайло</a:t>
            </a:r>
            <a:r>
              <a:rPr lang="ru-RU" b="1" dirty="0"/>
              <a:t>», «</a:t>
            </a:r>
            <a:r>
              <a:rPr lang="ru-RU" b="1" dirty="0" err="1"/>
              <a:t>Народний</a:t>
            </a:r>
            <a:r>
              <a:rPr lang="ru-RU" b="1" dirty="0"/>
              <a:t> </a:t>
            </a:r>
            <a:r>
              <a:rPr lang="ru-RU" b="1" dirty="0" err="1"/>
              <a:t>Малахій</a:t>
            </a:r>
            <a:r>
              <a:rPr lang="ru-RU" b="1" dirty="0"/>
              <a:t>». </a:t>
            </a:r>
            <a:r>
              <a:rPr lang="ru-RU" b="1" dirty="0" err="1"/>
              <a:t>Йому</a:t>
            </a:r>
            <a:r>
              <a:rPr lang="ru-RU" b="1" dirty="0"/>
              <a:t> </a:t>
            </a:r>
            <a:r>
              <a:rPr lang="ru-RU" b="1" dirty="0" err="1"/>
              <a:t>присвячено</a:t>
            </a:r>
            <a:r>
              <a:rPr lang="ru-RU" b="1" dirty="0"/>
              <a:t> </a:t>
            </a:r>
            <a:r>
              <a:rPr lang="ru-RU" b="1" dirty="0" err="1"/>
              <a:t>стрічки</a:t>
            </a:r>
            <a:r>
              <a:rPr lang="ru-RU" b="1" dirty="0"/>
              <a:t>: «</a:t>
            </a:r>
            <a:r>
              <a:rPr lang="ru-RU" b="1" dirty="0" err="1"/>
              <a:t>Микола</a:t>
            </a:r>
            <a:r>
              <a:rPr lang="ru-RU" b="1" dirty="0"/>
              <a:t> </a:t>
            </a:r>
            <a:r>
              <a:rPr lang="ru-RU" b="1" dirty="0" err="1"/>
              <a:t>Куліш</a:t>
            </a:r>
            <a:r>
              <a:rPr lang="ru-RU" b="1" dirty="0"/>
              <a:t>» (1970), «</a:t>
            </a:r>
            <a:r>
              <a:rPr lang="ru-RU" b="1" dirty="0" err="1"/>
              <a:t>Микола</a:t>
            </a:r>
            <a:r>
              <a:rPr lang="ru-RU" b="1" dirty="0"/>
              <a:t> </a:t>
            </a:r>
            <a:r>
              <a:rPr lang="ru-RU" b="1" dirty="0" err="1"/>
              <a:t>Куліш</a:t>
            </a:r>
            <a:r>
              <a:rPr lang="ru-RU" b="1" dirty="0"/>
              <a:t>» (1991), </a:t>
            </a:r>
            <a:r>
              <a:rPr lang="ru-RU" b="1" dirty="0" err="1"/>
              <a:t>документальні</a:t>
            </a:r>
            <a:r>
              <a:rPr lang="ru-RU" b="1" dirty="0"/>
              <a:t> </a:t>
            </a:r>
            <a:r>
              <a:rPr lang="ru-RU" b="1" dirty="0" err="1"/>
              <a:t>кінокартини</a:t>
            </a:r>
            <a:r>
              <a:rPr lang="ru-RU" b="1" dirty="0"/>
              <a:t> «</a:t>
            </a:r>
            <a:r>
              <a:rPr lang="ru-RU" b="1" dirty="0" err="1"/>
              <a:t>Пастка</a:t>
            </a:r>
            <a:r>
              <a:rPr lang="ru-RU" b="1" dirty="0"/>
              <a:t>», «</a:t>
            </a:r>
            <a:r>
              <a:rPr lang="ru-RU" b="1" dirty="0" err="1"/>
              <a:t>Тягар</a:t>
            </a:r>
            <a:r>
              <a:rPr lang="ru-RU" b="1" dirty="0"/>
              <a:t> </a:t>
            </a:r>
            <a:r>
              <a:rPr lang="ru-RU" b="1" dirty="0" err="1"/>
              <a:t>мовчання</a:t>
            </a:r>
            <a:r>
              <a:rPr lang="ru-RU" b="1" dirty="0"/>
              <a:t>» (1991</a:t>
            </a:r>
            <a:r>
              <a:rPr lang="ru-RU" b="1" dirty="0" smtClean="0"/>
              <a:t>).</a:t>
            </a:r>
            <a:endParaRPr lang="ru-RU" b="1"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1288" y="3412960"/>
            <a:ext cx="4000872" cy="3000654"/>
          </a:xfrm>
          <a:prstGeom prst="rect">
            <a:avLst/>
          </a:prstGeom>
          <a:ln>
            <a:noFill/>
          </a:ln>
          <a:effectLst>
            <a:outerShdw blurRad="190500" algn="tl" rotWithShape="0">
              <a:srgbClr val="000000">
                <a:alpha val="70000"/>
              </a:srgbClr>
            </a:outerShdw>
          </a:effectLst>
        </p:spPr>
      </p:pic>
      <p:sp>
        <p:nvSpPr>
          <p:cNvPr id="6" name="TextBox 5"/>
          <p:cNvSpPr txBox="1"/>
          <p:nvPr/>
        </p:nvSpPr>
        <p:spPr>
          <a:xfrm>
            <a:off x="6084168" y="5807005"/>
            <a:ext cx="3312368" cy="646331"/>
          </a:xfrm>
          <a:prstGeom prst="rect">
            <a:avLst/>
          </a:prstGeom>
          <a:noFill/>
        </p:spPr>
        <p:txBody>
          <a:bodyPr wrap="square" rtlCol="0">
            <a:spAutoFit/>
          </a:bodyPr>
          <a:lstStyle/>
          <a:p>
            <a:r>
              <a:rPr lang="uk-UA" dirty="0" smtClean="0"/>
              <a:t>Сцена з фільму « Народний </a:t>
            </a:r>
            <a:r>
              <a:rPr lang="uk-UA" dirty="0" err="1" smtClean="0"/>
              <a:t>Малахій</a:t>
            </a:r>
            <a:r>
              <a:rPr lang="uk-UA" dirty="0" smtClean="0"/>
              <a:t> »</a:t>
            </a:r>
            <a:endParaRPr lang="uk-UA" dirty="0"/>
          </a:p>
        </p:txBody>
      </p:sp>
    </p:spTree>
    <p:extLst>
      <p:ext uri="{BB962C8B-B14F-4D97-AF65-F5344CB8AC3E}">
        <p14:creationId xmlns:p14="http://schemas.microsoft.com/office/powerpoint/2010/main" val="27900178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60648"/>
            <a:ext cx="7920880" cy="6044882"/>
          </a:xfrm>
          <a:prstGeom prst="rect">
            <a:avLst/>
          </a:prstGeom>
        </p:spPr>
      </p:pic>
      <p:sp>
        <p:nvSpPr>
          <p:cNvPr id="3" name="Объект 2"/>
          <p:cNvSpPr>
            <a:spLocks noGrp="1"/>
          </p:cNvSpPr>
          <p:nvPr>
            <p:ph idx="1"/>
          </p:nvPr>
        </p:nvSpPr>
        <p:spPr>
          <a:xfrm>
            <a:off x="179512" y="6309320"/>
            <a:ext cx="8856984" cy="792088"/>
          </a:xfrm>
        </p:spPr>
        <p:txBody>
          <a:bodyPr/>
          <a:lstStyle/>
          <a:p>
            <a:pPr marL="0" indent="0" algn="ctr">
              <a:buNone/>
            </a:pPr>
            <a:r>
              <a:rPr lang="uk-UA" dirty="0" smtClean="0"/>
              <a:t>Сцени з фільму : «Мина </a:t>
            </a:r>
            <a:r>
              <a:rPr lang="uk-UA" dirty="0" err="1"/>
              <a:t>М</a:t>
            </a:r>
            <a:r>
              <a:rPr lang="uk-UA" dirty="0" err="1" smtClean="0"/>
              <a:t>азайло</a:t>
            </a:r>
            <a:r>
              <a:rPr lang="uk-UA" dirty="0" smtClean="0"/>
              <a:t>»</a:t>
            </a:r>
            <a:endParaRPr lang="uk-UA" dirty="0"/>
          </a:p>
        </p:txBody>
      </p:sp>
    </p:spTree>
    <p:extLst>
      <p:ext uri="{BB962C8B-B14F-4D97-AF65-F5344CB8AC3E}">
        <p14:creationId xmlns:p14="http://schemas.microsoft.com/office/powerpoint/2010/main" val="15797740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Пам'ятник Миколі Кулішу в </a:t>
            </a:r>
            <a:r>
              <a:rPr lang="uk-UA" dirty="0" err="1" smtClean="0"/>
              <a:t>м.Цюрюпинськ</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060848"/>
            <a:ext cx="4773910" cy="3580433"/>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1106" y="1887992"/>
            <a:ext cx="2948614" cy="39261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78440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445224"/>
            <a:ext cx="8712968" cy="1143000"/>
          </a:xfrm>
        </p:spPr>
        <p:txBody>
          <a:bodyPr/>
          <a:lstStyle/>
          <a:p>
            <a:pPr algn="ctr"/>
            <a:r>
              <a:rPr lang="uk-UA" i="1" u="sng" dirty="0">
                <a:ln>
                  <a:solidFill>
                    <a:schemeClr val="bg1"/>
                  </a:solidFill>
                </a:ln>
                <a:solidFill>
                  <a:schemeClr val="accent1">
                    <a:lumMod val="20000"/>
                    <a:lumOff val="80000"/>
                  </a:schemeClr>
                </a:solidFill>
                <a:effectLst>
                  <a:outerShdw blurRad="38100" dist="38100" dir="2700000" algn="tl">
                    <a:srgbClr val="000000">
                      <a:alpha val="43137"/>
                    </a:srgbClr>
                  </a:outerShdw>
                </a:effectLst>
              </a:rPr>
              <a:t>«БЕЗ БРЕХНІ І ФАЛЬШІ»</a:t>
            </a:r>
            <a:endParaRPr lang="uk-UA" dirty="0">
              <a:ln>
                <a:solidFill>
                  <a:schemeClr val="bg1"/>
                </a:solidFill>
              </a:ln>
              <a:solidFill>
                <a:schemeClr val="accent1">
                  <a:lumMod val="20000"/>
                  <a:lumOff val="80000"/>
                </a:schemeClr>
              </a:solidFill>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836712"/>
            <a:ext cx="3600400" cy="5112568"/>
          </a:xfrm>
          <a:prstGeom prst="rect">
            <a:avLst/>
          </a:prstGeom>
          <a:ln>
            <a:noFill/>
          </a:ln>
          <a:effectLst>
            <a:outerShdw blurRad="190500" algn="tl" rotWithShape="0">
              <a:srgbClr val="000000">
                <a:alpha val="70000"/>
              </a:srgbClr>
            </a:outerShdw>
          </a:effectLst>
        </p:spPr>
      </p:pic>
      <p:sp>
        <p:nvSpPr>
          <p:cNvPr id="8" name="TextBox 7"/>
          <p:cNvSpPr txBox="1"/>
          <p:nvPr/>
        </p:nvSpPr>
        <p:spPr>
          <a:xfrm>
            <a:off x="2843808" y="56818"/>
            <a:ext cx="3600400" cy="707886"/>
          </a:xfrm>
          <a:prstGeom prst="rect">
            <a:avLst/>
          </a:prstGeom>
          <a:noFill/>
        </p:spPr>
        <p:txBody>
          <a:bodyPr wrap="square" rtlCol="0">
            <a:spAutoFit/>
          </a:bodyPr>
          <a:lstStyle/>
          <a:p>
            <a:pPr algn="ctr"/>
            <a:r>
              <a:rPr lang="uk-UA" sz="4000" b="1" i="1" u="sng" dirty="0" smtClean="0">
                <a:ln>
                  <a:solidFill>
                    <a:schemeClr val="bg1"/>
                  </a:solidFill>
                </a:ln>
                <a:solidFill>
                  <a:schemeClr val="tx2"/>
                </a:solidFill>
                <a:effectLst>
                  <a:outerShdw blurRad="38100" dist="38100" dir="2700000" algn="tl">
                    <a:srgbClr val="000000">
                      <a:alpha val="43137"/>
                    </a:srgbClr>
                  </a:outerShdw>
                </a:effectLst>
              </a:rPr>
              <a:t>Творчість</a:t>
            </a:r>
            <a:r>
              <a:rPr lang="uk-UA" dirty="0" smtClean="0"/>
              <a:t> </a:t>
            </a:r>
            <a:endParaRPr lang="uk-UA" dirty="0"/>
          </a:p>
        </p:txBody>
      </p:sp>
    </p:spTree>
    <p:extLst>
      <p:ext uri="{BB962C8B-B14F-4D97-AF65-F5344CB8AC3E}">
        <p14:creationId xmlns:p14="http://schemas.microsoft.com/office/powerpoint/2010/main" val="2198470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3" name="Объект 2"/>
          <p:cNvSpPr>
            <a:spLocks noGrp="1"/>
          </p:cNvSpPr>
          <p:nvPr>
            <p:ph idx="1"/>
          </p:nvPr>
        </p:nvSpPr>
        <p:spPr>
          <a:xfrm>
            <a:off x="179512" y="1600201"/>
            <a:ext cx="8640960" cy="3773016"/>
          </a:xfrm>
        </p:spPr>
        <p:txBody>
          <a:bodyPr>
            <a:normAutofit/>
          </a:bodyPr>
          <a:lstStyle/>
          <a:p>
            <a:pPr marL="0" indent="0" algn="ctr">
              <a:buNone/>
            </a:pPr>
            <a:r>
              <a:rPr lang="uk-UA" sz="2800" dirty="0">
                <a:solidFill>
                  <a:schemeClr val="bg1"/>
                </a:solidFill>
                <a:effectLst>
                  <a:outerShdw blurRad="38100" dist="38100" dir="2700000" algn="tl">
                    <a:srgbClr val="000000">
                      <a:alpha val="43137"/>
                    </a:srgbClr>
                  </a:outerShdw>
                </a:effectLst>
              </a:rPr>
              <a:t>Творчість М.Куліша – це багатогранне, гранично загострене зображення життя, процесів сучасної йому України. Доля українського села, духовні пошуки інтелігенції, психологічні тенденції у робітничому середовищі, духовний стан столичного й провінційного міст, проблеми національно-історичного розвитку України – таким виглядає зріз основних проблем </a:t>
            </a:r>
            <a:r>
              <a:rPr lang="uk-UA" sz="2800" dirty="0" err="1">
                <a:solidFill>
                  <a:schemeClr val="bg1"/>
                </a:solidFill>
                <a:effectLst>
                  <a:outerShdw blurRad="38100" dist="38100" dir="2700000" algn="tl">
                    <a:srgbClr val="000000">
                      <a:alpha val="43137"/>
                    </a:srgbClr>
                  </a:outerShdw>
                </a:effectLst>
              </a:rPr>
              <a:t>Кулішевої</a:t>
            </a:r>
            <a:r>
              <a:rPr lang="uk-UA" sz="2800" dirty="0">
                <a:solidFill>
                  <a:schemeClr val="bg1"/>
                </a:solidFill>
                <a:effectLst>
                  <a:outerShdw blurRad="38100" dist="38100" dir="2700000" algn="tl">
                    <a:srgbClr val="000000">
                      <a:alpha val="43137"/>
                    </a:srgbClr>
                  </a:outerShdw>
                </a:effectLst>
              </a:rPr>
              <a:t> драматургії.</a:t>
            </a:r>
            <a:r>
              <a:rPr lang="uk-UA" sz="2800" dirty="0">
                <a:solidFill>
                  <a:schemeClr val="bg1"/>
                </a:solidFill>
              </a:rPr>
              <a:t> </a:t>
            </a:r>
          </a:p>
        </p:txBody>
      </p:sp>
    </p:spTree>
    <p:extLst>
      <p:ext uri="{BB962C8B-B14F-4D97-AF65-F5344CB8AC3E}">
        <p14:creationId xmlns:p14="http://schemas.microsoft.com/office/powerpoint/2010/main" val="19075485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3" name="Объект 2"/>
          <p:cNvSpPr>
            <a:spLocks noGrp="1"/>
          </p:cNvSpPr>
          <p:nvPr>
            <p:ph idx="1"/>
          </p:nvPr>
        </p:nvSpPr>
        <p:spPr>
          <a:xfrm>
            <a:off x="457200" y="1600201"/>
            <a:ext cx="8229600" cy="3556991"/>
          </a:xfrm>
        </p:spPr>
        <p:txBody>
          <a:bodyPr>
            <a:noAutofit/>
          </a:bodyPr>
          <a:lstStyle/>
          <a:p>
            <a:pPr marL="0" indent="0" algn="ctr">
              <a:buNone/>
            </a:pPr>
            <a:r>
              <a:rPr lang="ru-RU" sz="2800" dirty="0" err="1">
                <a:solidFill>
                  <a:schemeClr val="bg1"/>
                </a:solidFill>
                <a:effectLst>
                  <a:outerShdw blurRad="38100" dist="38100" dir="2700000" algn="tl">
                    <a:srgbClr val="000000">
                      <a:alpha val="43137"/>
                    </a:srgbClr>
                  </a:outerShdw>
                </a:effectLst>
              </a:rPr>
              <a:t>Микола</a:t>
            </a:r>
            <a:r>
              <a:rPr lang="ru-RU" sz="2800" dirty="0">
                <a:solidFill>
                  <a:schemeClr val="bg1"/>
                </a:solidFill>
                <a:effectLst>
                  <a:outerShdw blurRad="38100" dist="38100" dir="2700000" algn="tl">
                    <a:srgbClr val="000000">
                      <a:alpha val="43137"/>
                    </a:srgbClr>
                  </a:outerShdw>
                </a:effectLst>
              </a:rPr>
              <a:t> </a:t>
            </a:r>
            <a:r>
              <a:rPr lang="ru-RU" sz="2800" dirty="0" err="1">
                <a:solidFill>
                  <a:schemeClr val="bg1"/>
                </a:solidFill>
                <a:effectLst>
                  <a:outerShdw blurRad="38100" dist="38100" dir="2700000" algn="tl">
                    <a:srgbClr val="000000">
                      <a:alpha val="43137"/>
                    </a:srgbClr>
                  </a:outerShdw>
                </a:effectLst>
              </a:rPr>
              <a:t>Куліш</a:t>
            </a:r>
            <a:r>
              <a:rPr lang="ru-RU" sz="2800" dirty="0">
                <a:solidFill>
                  <a:schemeClr val="bg1"/>
                </a:solidFill>
                <a:effectLst>
                  <a:outerShdw blurRad="38100" dist="38100" dir="2700000" algn="tl">
                    <a:srgbClr val="000000">
                      <a:alpha val="43137"/>
                    </a:srgbClr>
                  </a:outerShdw>
                </a:effectLst>
              </a:rPr>
              <a:t> </a:t>
            </a:r>
            <a:r>
              <a:rPr lang="ru-RU" sz="2800" dirty="0" err="1">
                <a:solidFill>
                  <a:schemeClr val="bg1"/>
                </a:solidFill>
                <a:effectLst>
                  <a:outerShdw blurRad="38100" dist="38100" dir="2700000" algn="tl">
                    <a:srgbClr val="000000">
                      <a:alpha val="43137"/>
                    </a:srgbClr>
                  </a:outerShdw>
                </a:effectLst>
              </a:rPr>
              <a:t>займався</a:t>
            </a:r>
            <a:r>
              <a:rPr lang="ru-RU" sz="2800" dirty="0">
                <a:solidFill>
                  <a:schemeClr val="bg1"/>
                </a:solidFill>
                <a:effectLst>
                  <a:outerShdw blurRad="38100" dist="38100" dir="2700000" algn="tl">
                    <a:srgbClr val="000000">
                      <a:alpha val="43137"/>
                    </a:srgbClr>
                  </a:outerShdw>
                </a:effectLst>
              </a:rPr>
              <a:t> </a:t>
            </a:r>
            <a:r>
              <a:rPr lang="ru-RU" sz="2800" dirty="0" err="1">
                <a:solidFill>
                  <a:schemeClr val="bg1"/>
                </a:solidFill>
                <a:effectLst>
                  <a:outerShdw blurRad="38100" dist="38100" dir="2700000" algn="tl">
                    <a:srgbClr val="000000">
                      <a:alpha val="43137"/>
                    </a:srgbClr>
                  </a:outerShdw>
                </a:effectLst>
              </a:rPr>
              <a:t>літературною</a:t>
            </a:r>
            <a:r>
              <a:rPr lang="ru-RU" sz="2800" dirty="0">
                <a:solidFill>
                  <a:schemeClr val="bg1"/>
                </a:solidFill>
                <a:effectLst>
                  <a:outerShdw blurRad="38100" dist="38100" dir="2700000" algn="tl">
                    <a:srgbClr val="000000">
                      <a:alpha val="43137"/>
                    </a:srgbClr>
                  </a:outerShdw>
                </a:effectLst>
              </a:rPr>
              <a:t> </a:t>
            </a:r>
            <a:r>
              <a:rPr lang="ru-RU" sz="2800" dirty="0" err="1">
                <a:solidFill>
                  <a:schemeClr val="bg1"/>
                </a:solidFill>
                <a:effectLst>
                  <a:outerShdw blurRad="38100" dist="38100" dir="2700000" algn="tl">
                    <a:srgbClr val="000000">
                      <a:alpha val="43137"/>
                    </a:srgbClr>
                  </a:outerShdw>
                </a:effectLst>
              </a:rPr>
              <a:t>діяльністю</a:t>
            </a:r>
            <a:r>
              <a:rPr lang="ru-RU" sz="2800" dirty="0">
                <a:solidFill>
                  <a:schemeClr val="bg1"/>
                </a:solidFill>
                <a:effectLst>
                  <a:outerShdw blurRad="38100" dist="38100" dir="2700000" algn="tl">
                    <a:srgbClr val="000000">
                      <a:alpha val="43137"/>
                    </a:srgbClr>
                  </a:outerShdw>
                </a:effectLst>
              </a:rPr>
              <a:t> </a:t>
            </a:r>
            <a:r>
              <a:rPr lang="ru-RU" sz="2800" dirty="0" err="1">
                <a:solidFill>
                  <a:schemeClr val="bg1"/>
                </a:solidFill>
                <a:effectLst>
                  <a:outerShdw blurRad="38100" dist="38100" dir="2700000" algn="tl">
                    <a:srgbClr val="000000">
                      <a:alpha val="43137"/>
                    </a:srgbClr>
                  </a:outerShdw>
                </a:effectLst>
              </a:rPr>
              <a:t>майже</a:t>
            </a:r>
            <a:r>
              <a:rPr lang="ru-RU" sz="2800" dirty="0">
                <a:solidFill>
                  <a:schemeClr val="bg1"/>
                </a:solidFill>
                <a:effectLst>
                  <a:outerShdw blurRad="38100" dist="38100" dir="2700000" algn="tl">
                    <a:srgbClr val="000000">
                      <a:alpha val="43137"/>
                    </a:srgbClr>
                  </a:outerShdw>
                </a:effectLst>
              </a:rPr>
              <a:t> все </a:t>
            </a:r>
            <a:r>
              <a:rPr lang="ru-RU" sz="2800" dirty="0" err="1">
                <a:solidFill>
                  <a:schemeClr val="bg1"/>
                </a:solidFill>
                <a:effectLst>
                  <a:outerShdw blurRad="38100" dist="38100" dir="2700000" algn="tl">
                    <a:srgbClr val="000000">
                      <a:alpha val="43137"/>
                    </a:srgbClr>
                  </a:outerShdw>
                </a:effectLst>
              </a:rPr>
              <a:t>своє</a:t>
            </a:r>
            <a:r>
              <a:rPr lang="ru-RU" sz="2800" dirty="0">
                <a:solidFill>
                  <a:schemeClr val="bg1"/>
                </a:solidFill>
                <a:effectLst>
                  <a:outerShdw blurRad="38100" dist="38100" dir="2700000" algn="tl">
                    <a:srgbClr val="000000">
                      <a:alpha val="43137"/>
                    </a:srgbClr>
                  </a:outerShdw>
                </a:effectLst>
              </a:rPr>
              <a:t> </a:t>
            </a:r>
            <a:r>
              <a:rPr lang="ru-RU" sz="2800" dirty="0" err="1">
                <a:solidFill>
                  <a:schemeClr val="bg1"/>
                </a:solidFill>
                <a:effectLst>
                  <a:outerShdw blurRad="38100" dist="38100" dir="2700000" algn="tl">
                    <a:srgbClr val="000000">
                      <a:alpha val="43137"/>
                    </a:srgbClr>
                  </a:outerShdw>
                </a:effectLst>
              </a:rPr>
              <a:t>життя</a:t>
            </a:r>
            <a:r>
              <a:rPr lang="ru-RU" sz="2800" dirty="0">
                <a:solidFill>
                  <a:schemeClr val="bg1"/>
                </a:solidFill>
                <a:effectLst>
                  <a:outerShdw blurRad="38100" dist="38100" dir="2700000" algn="tl">
                    <a:srgbClr val="000000">
                      <a:alpha val="43137"/>
                    </a:srgbClr>
                  </a:outerShdw>
                </a:effectLst>
              </a:rPr>
              <a:t> — 30 </a:t>
            </a:r>
            <a:r>
              <a:rPr lang="ru-RU" sz="2800" dirty="0" err="1">
                <a:solidFill>
                  <a:schemeClr val="bg1"/>
                </a:solidFill>
                <a:effectLst>
                  <a:outerShdw blurRad="38100" dist="38100" dir="2700000" algn="tl">
                    <a:srgbClr val="000000">
                      <a:alpha val="43137"/>
                    </a:srgbClr>
                  </a:outerShdw>
                </a:effectLst>
              </a:rPr>
              <a:t>років</a:t>
            </a:r>
            <a:r>
              <a:rPr lang="ru-RU" sz="2800" dirty="0">
                <a:solidFill>
                  <a:schemeClr val="bg1"/>
                </a:solidFill>
                <a:effectLst>
                  <a:outerShdw blurRad="38100" dist="38100" dir="2700000" algn="tl">
                    <a:srgbClr val="000000">
                      <a:alpha val="43137"/>
                    </a:srgbClr>
                  </a:outerShdw>
                </a:effectLst>
              </a:rPr>
              <a:t> </a:t>
            </a:r>
            <a:r>
              <a:rPr lang="ru-RU" sz="2800" dirty="0" err="1">
                <a:solidFill>
                  <a:schemeClr val="bg1"/>
                </a:solidFill>
                <a:effectLst>
                  <a:outerShdw blurRad="38100" dist="38100" dir="2700000" algn="tl">
                    <a:srgbClr val="000000">
                      <a:alpha val="43137"/>
                    </a:srgbClr>
                  </a:outerShdw>
                </a:effectLst>
              </a:rPr>
              <a:t>із</a:t>
            </a:r>
            <a:r>
              <a:rPr lang="ru-RU" sz="2800" dirty="0">
                <a:solidFill>
                  <a:schemeClr val="bg1"/>
                </a:solidFill>
                <a:effectLst>
                  <a:outerShdw blurRad="38100" dist="38100" dir="2700000" algn="tl">
                    <a:srgbClr val="000000">
                      <a:alpha val="43137"/>
                    </a:srgbClr>
                  </a:outerShdw>
                </a:effectLst>
              </a:rPr>
              <a:t> 45. Драматург писав </a:t>
            </a:r>
            <a:r>
              <a:rPr lang="ru-RU" sz="2800" dirty="0" err="1">
                <a:solidFill>
                  <a:schemeClr val="bg1"/>
                </a:solidFill>
                <a:effectLst>
                  <a:outerShdw blurRad="38100" dist="38100" dir="2700000" algn="tl">
                    <a:srgbClr val="000000">
                      <a:alpha val="43137"/>
                    </a:srgbClr>
                  </a:outerShdw>
                </a:effectLst>
              </a:rPr>
              <a:t>навіть</a:t>
            </a:r>
            <a:r>
              <a:rPr lang="ru-RU" sz="2800" dirty="0">
                <a:solidFill>
                  <a:schemeClr val="bg1"/>
                </a:solidFill>
                <a:effectLst>
                  <a:outerShdw blurRad="38100" dist="38100" dir="2700000" algn="tl">
                    <a:srgbClr val="000000">
                      <a:alpha val="43137"/>
                    </a:srgbClr>
                  </a:outerShdw>
                </a:effectLst>
              </a:rPr>
              <a:t> </a:t>
            </a:r>
            <a:r>
              <a:rPr lang="ru-RU" sz="2800" dirty="0" err="1">
                <a:solidFill>
                  <a:schemeClr val="bg1"/>
                </a:solidFill>
                <a:effectLst>
                  <a:outerShdw blurRad="38100" dist="38100" dir="2700000" algn="tl">
                    <a:srgbClr val="000000">
                      <a:alpha val="43137"/>
                    </a:srgbClr>
                  </a:outerShdw>
                </a:effectLst>
              </a:rPr>
              <a:t>тоді</a:t>
            </a:r>
            <a:r>
              <a:rPr lang="ru-RU" sz="2800" dirty="0">
                <a:solidFill>
                  <a:schemeClr val="bg1"/>
                </a:solidFill>
                <a:effectLst>
                  <a:outerShdw blurRad="38100" dist="38100" dir="2700000" algn="tl">
                    <a:srgbClr val="000000">
                      <a:alpha val="43137"/>
                    </a:srgbClr>
                  </a:outerShdw>
                </a:effectLst>
              </a:rPr>
              <a:t>, коли </a:t>
            </a:r>
            <a:r>
              <a:rPr lang="ru-RU" sz="2800" dirty="0" err="1">
                <a:solidFill>
                  <a:schemeClr val="bg1"/>
                </a:solidFill>
                <a:effectLst>
                  <a:outerShdw blurRad="38100" dist="38100" dir="2700000" algn="tl">
                    <a:srgbClr val="000000">
                      <a:alpha val="43137"/>
                    </a:srgbClr>
                  </a:outerShdw>
                </a:effectLst>
              </a:rPr>
              <a:t>перебував</a:t>
            </a:r>
            <a:r>
              <a:rPr lang="ru-RU" sz="2800" dirty="0">
                <a:solidFill>
                  <a:schemeClr val="bg1"/>
                </a:solidFill>
                <a:effectLst>
                  <a:outerShdw blurRad="38100" dist="38100" dir="2700000" algn="tl">
                    <a:srgbClr val="000000">
                      <a:alpha val="43137"/>
                    </a:srgbClr>
                  </a:outerShdw>
                </a:effectLst>
              </a:rPr>
              <a:t> на Соловках, в </a:t>
            </a:r>
            <a:r>
              <a:rPr lang="ru-RU" sz="2800" dirty="0" err="1">
                <a:solidFill>
                  <a:schemeClr val="bg1"/>
                </a:solidFill>
                <a:effectLst>
                  <a:outerShdw blurRad="38100" dist="38100" dir="2700000" algn="tl">
                    <a:srgbClr val="000000">
                      <a:alpha val="43137"/>
                    </a:srgbClr>
                  </a:outerShdw>
                </a:effectLst>
              </a:rPr>
              <a:t>ув'язненні</a:t>
            </a:r>
            <a:r>
              <a:rPr lang="ru-RU" sz="2800" dirty="0">
                <a:solidFill>
                  <a:schemeClr val="bg1"/>
                </a:solidFill>
                <a:effectLst>
                  <a:outerShdw blurRad="38100" dist="38100" dir="2700000" algn="tl">
                    <a:srgbClr val="000000">
                      <a:alpha val="43137"/>
                    </a:srgbClr>
                  </a:outerShdw>
                </a:effectLst>
              </a:rPr>
              <a:t>. За 1923 — 1934 роки </a:t>
            </a:r>
            <a:r>
              <a:rPr lang="ru-RU" sz="2800" dirty="0" err="1">
                <a:solidFill>
                  <a:schemeClr val="bg1"/>
                </a:solidFill>
                <a:effectLst>
                  <a:outerShdw blurRad="38100" dist="38100" dir="2700000" algn="tl">
                    <a:srgbClr val="000000">
                      <a:alpha val="43137"/>
                    </a:srgbClr>
                  </a:outerShdw>
                </a:effectLst>
              </a:rPr>
              <a:t>Микола</a:t>
            </a:r>
            <a:r>
              <a:rPr lang="ru-RU" sz="2800" dirty="0">
                <a:solidFill>
                  <a:schemeClr val="bg1"/>
                </a:solidFill>
                <a:effectLst>
                  <a:outerShdw blurRad="38100" dist="38100" dir="2700000" algn="tl">
                    <a:srgbClr val="000000">
                      <a:alpha val="43137"/>
                    </a:srgbClr>
                  </a:outerShdw>
                </a:effectLst>
              </a:rPr>
              <a:t> </a:t>
            </a:r>
            <a:r>
              <a:rPr lang="ru-RU" sz="2800" dirty="0" err="1">
                <a:solidFill>
                  <a:schemeClr val="bg1"/>
                </a:solidFill>
                <a:effectLst>
                  <a:outerShdw blurRad="38100" dist="38100" dir="2700000" algn="tl">
                    <a:srgbClr val="000000">
                      <a:alpha val="43137"/>
                    </a:srgbClr>
                  </a:outerShdw>
                </a:effectLst>
              </a:rPr>
              <a:t>Куліш</a:t>
            </a:r>
            <a:r>
              <a:rPr lang="ru-RU" sz="2800" dirty="0">
                <a:solidFill>
                  <a:schemeClr val="bg1"/>
                </a:solidFill>
                <a:effectLst>
                  <a:outerShdw blurRad="38100" dist="38100" dir="2700000" algn="tl">
                    <a:srgbClr val="000000">
                      <a:alpha val="43137"/>
                    </a:srgbClr>
                  </a:outerShdw>
                </a:effectLst>
              </a:rPr>
              <a:t> створив </a:t>
            </a:r>
            <a:r>
              <a:rPr lang="ru-RU" sz="2800" dirty="0" err="1">
                <a:solidFill>
                  <a:schemeClr val="bg1"/>
                </a:solidFill>
                <a:effectLst>
                  <a:outerShdw blurRad="38100" dist="38100" dir="2700000" algn="tl">
                    <a:srgbClr val="000000">
                      <a:alpha val="43137"/>
                    </a:srgbClr>
                  </a:outerShdw>
                </a:effectLst>
              </a:rPr>
              <a:t>близько</a:t>
            </a:r>
            <a:r>
              <a:rPr lang="ru-RU" sz="2800" dirty="0">
                <a:solidFill>
                  <a:schemeClr val="bg1"/>
                </a:solidFill>
                <a:effectLst>
                  <a:outerShdw blurRad="38100" dist="38100" dir="2700000" algn="tl">
                    <a:srgbClr val="000000">
                      <a:alpha val="43137"/>
                    </a:srgbClr>
                  </a:outerShdw>
                </a:effectLst>
              </a:rPr>
              <a:t> 15 </a:t>
            </a:r>
            <a:r>
              <a:rPr lang="ru-RU" sz="2800" dirty="0" err="1">
                <a:solidFill>
                  <a:schemeClr val="bg1"/>
                </a:solidFill>
                <a:effectLst>
                  <a:outerShdw blurRad="38100" dist="38100" dir="2700000" algn="tl">
                    <a:srgbClr val="000000">
                      <a:alpha val="43137"/>
                    </a:srgbClr>
                  </a:outerShdw>
                </a:effectLst>
              </a:rPr>
              <a:t>п'єс</a:t>
            </a:r>
            <a:r>
              <a:rPr lang="ru-RU" sz="2800" dirty="0">
                <a:solidFill>
                  <a:schemeClr val="bg1"/>
                </a:solidFill>
                <a:effectLst>
                  <a:outerShdw blurRad="38100" dist="38100" dir="2700000" algn="tl">
                    <a:srgbClr val="000000">
                      <a:alpha val="43137"/>
                    </a:srgbClr>
                  </a:outerShdw>
                </a:effectLst>
              </a:rPr>
              <a:t>. </a:t>
            </a:r>
            <a:r>
              <a:rPr lang="ru-RU" sz="2800" dirty="0" err="1">
                <a:solidFill>
                  <a:schemeClr val="bg1"/>
                </a:solidFill>
                <a:effectLst>
                  <a:outerShdw blurRad="38100" dist="38100" dir="2700000" algn="tl">
                    <a:srgbClr val="000000">
                      <a:alpha val="43137"/>
                    </a:srgbClr>
                  </a:outerShdw>
                </a:effectLst>
              </a:rPr>
              <a:t>Проте</a:t>
            </a:r>
            <a:r>
              <a:rPr lang="ru-RU" sz="2800" dirty="0">
                <a:solidFill>
                  <a:schemeClr val="bg1"/>
                </a:solidFill>
                <a:effectLst>
                  <a:outerShdw blurRad="38100" dist="38100" dir="2700000" algn="tl">
                    <a:srgbClr val="000000">
                      <a:alpha val="43137"/>
                    </a:srgbClr>
                  </a:outerShdw>
                </a:effectLst>
              </a:rPr>
              <a:t> </a:t>
            </a:r>
            <a:r>
              <a:rPr lang="ru-RU" sz="2800" dirty="0" err="1">
                <a:solidFill>
                  <a:schemeClr val="bg1"/>
                </a:solidFill>
                <a:effectLst>
                  <a:outerShdw blurRad="38100" dist="38100" dir="2700000" algn="tl">
                    <a:srgbClr val="000000">
                      <a:alpha val="43137"/>
                    </a:srgbClr>
                  </a:outerShdw>
                </a:effectLst>
              </a:rPr>
              <a:t>тексти</a:t>
            </a:r>
            <a:r>
              <a:rPr lang="ru-RU" sz="2800" dirty="0">
                <a:solidFill>
                  <a:schemeClr val="bg1"/>
                </a:solidFill>
                <a:effectLst>
                  <a:outerShdw blurRad="38100" dist="38100" dir="2700000" algn="tl">
                    <a:srgbClr val="000000">
                      <a:alpha val="43137"/>
                    </a:srgbClr>
                  </a:outerShdw>
                </a:effectLst>
              </a:rPr>
              <a:t> </a:t>
            </a:r>
            <a:r>
              <a:rPr lang="ru-RU" sz="2800" dirty="0" err="1">
                <a:solidFill>
                  <a:schemeClr val="bg1"/>
                </a:solidFill>
                <a:effectLst>
                  <a:outerShdw blurRad="38100" dist="38100" dir="2700000" algn="tl">
                    <a:srgbClr val="000000">
                      <a:alpha val="43137"/>
                    </a:srgbClr>
                  </a:outerShdw>
                </a:effectLst>
              </a:rPr>
              <a:t>першого</a:t>
            </a:r>
            <a:r>
              <a:rPr lang="ru-RU" sz="2800" dirty="0">
                <a:solidFill>
                  <a:schemeClr val="bg1"/>
                </a:solidFill>
                <a:effectLst>
                  <a:outerShdw blurRad="38100" dist="38100" dir="2700000" algn="tl">
                    <a:srgbClr val="000000">
                      <a:alpha val="43137"/>
                    </a:srgbClr>
                  </a:outerShdw>
                </a:effectLst>
              </a:rPr>
              <a:t> («На рыбной ловле») та </a:t>
            </a:r>
            <a:r>
              <a:rPr lang="ru-RU" sz="2800" dirty="0" err="1">
                <a:solidFill>
                  <a:schemeClr val="bg1"/>
                </a:solidFill>
                <a:effectLst>
                  <a:outerShdw blurRad="38100" dist="38100" dir="2700000" algn="tl">
                    <a:srgbClr val="000000">
                      <a:alpha val="43137"/>
                    </a:srgbClr>
                  </a:outerShdw>
                </a:effectLst>
              </a:rPr>
              <a:t>останнього</a:t>
            </a:r>
            <a:r>
              <a:rPr lang="ru-RU" sz="2800" dirty="0">
                <a:solidFill>
                  <a:schemeClr val="bg1"/>
                </a:solidFill>
                <a:effectLst>
                  <a:outerShdw blurRad="38100" dist="38100" dir="2700000" algn="tl">
                    <a:srgbClr val="000000">
                      <a:alpha val="43137"/>
                    </a:srgbClr>
                  </a:outerShdw>
                </a:effectLst>
              </a:rPr>
              <a:t> («</a:t>
            </a:r>
            <a:r>
              <a:rPr lang="ru-RU" sz="2800" dirty="0" err="1">
                <a:solidFill>
                  <a:schemeClr val="bg1"/>
                </a:solidFill>
                <a:effectLst>
                  <a:outerShdw blurRad="38100" dist="38100" dir="2700000" algn="tl">
                    <a:srgbClr val="000000">
                      <a:alpha val="43137"/>
                    </a:srgbClr>
                  </a:outerShdw>
                </a:effectLst>
              </a:rPr>
              <a:t>Такі</a:t>
            </a:r>
            <a:r>
              <a:rPr lang="ru-RU" sz="2800" dirty="0">
                <a:solidFill>
                  <a:schemeClr val="bg1"/>
                </a:solidFill>
                <a:effectLst>
                  <a:outerShdw blurRad="38100" dist="38100" dir="2700000" algn="tl">
                    <a:srgbClr val="000000">
                      <a:alpha val="43137"/>
                    </a:srgbClr>
                  </a:outerShdw>
                </a:effectLst>
              </a:rPr>
              <a:t>») </a:t>
            </a:r>
            <a:r>
              <a:rPr lang="ru-RU" sz="2800" dirty="0" err="1">
                <a:solidFill>
                  <a:schemeClr val="bg1"/>
                </a:solidFill>
                <a:effectLst>
                  <a:outerShdw blurRad="38100" dist="38100" dir="2700000" algn="tl">
                    <a:srgbClr val="000000">
                      <a:alpha val="43137"/>
                    </a:srgbClr>
                  </a:outerShdw>
                </a:effectLst>
              </a:rPr>
              <a:t>твору</a:t>
            </a:r>
            <a:r>
              <a:rPr lang="ru-RU" sz="2800" dirty="0">
                <a:solidFill>
                  <a:schemeClr val="bg1"/>
                </a:solidFill>
                <a:effectLst>
                  <a:outerShdw blurRad="38100" dist="38100" dir="2700000" algn="tl">
                    <a:srgbClr val="000000">
                      <a:alpha val="43137"/>
                    </a:srgbClr>
                  </a:outerShdw>
                </a:effectLst>
              </a:rPr>
              <a:t> </a:t>
            </a:r>
            <a:r>
              <a:rPr lang="ru-RU" sz="2800" dirty="0" err="1">
                <a:solidFill>
                  <a:schemeClr val="bg1"/>
                </a:solidFill>
                <a:effectLst>
                  <a:outerShdw blurRad="38100" dist="38100" dir="2700000" algn="tl">
                    <a:srgbClr val="000000">
                      <a:alpha val="43137"/>
                    </a:srgbClr>
                  </a:outerShdw>
                </a:effectLst>
              </a:rPr>
              <a:t>були</a:t>
            </a:r>
            <a:r>
              <a:rPr lang="ru-RU" sz="2800" dirty="0">
                <a:solidFill>
                  <a:schemeClr val="bg1"/>
                </a:solidFill>
                <a:effectLst>
                  <a:outerShdw blurRad="38100" dist="38100" dir="2700000" algn="tl">
                    <a:srgbClr val="000000">
                      <a:alpha val="43137"/>
                    </a:srgbClr>
                  </a:outerShdw>
                </a:effectLst>
              </a:rPr>
              <a:t> </a:t>
            </a:r>
            <a:r>
              <a:rPr lang="ru-RU" sz="2800" dirty="0" err="1">
                <a:solidFill>
                  <a:schemeClr val="bg1"/>
                </a:solidFill>
                <a:effectLst>
                  <a:outerShdw blurRad="38100" dist="38100" dir="2700000" algn="tl">
                    <a:srgbClr val="000000">
                      <a:alpha val="43137"/>
                    </a:srgbClr>
                  </a:outerShdw>
                </a:effectLst>
              </a:rPr>
              <a:t>вилучені</a:t>
            </a:r>
            <a:r>
              <a:rPr lang="ru-RU" sz="2800" dirty="0">
                <a:solidFill>
                  <a:schemeClr val="bg1"/>
                </a:solidFill>
                <a:effectLst>
                  <a:outerShdw blurRad="38100" dist="38100" dir="2700000" algn="tl">
                    <a:srgbClr val="000000">
                      <a:alpha val="43137"/>
                    </a:srgbClr>
                  </a:outerShdw>
                </a:effectLst>
              </a:rPr>
              <a:t> у </a:t>
            </a:r>
            <a:r>
              <a:rPr lang="ru-RU" sz="2800" dirty="0" err="1">
                <a:solidFill>
                  <a:schemeClr val="bg1"/>
                </a:solidFill>
                <a:effectLst>
                  <a:outerShdw blurRad="38100" dist="38100" dir="2700000" algn="tl">
                    <a:srgbClr val="000000">
                      <a:alpha val="43137"/>
                    </a:srgbClr>
                  </a:outerShdw>
                </a:effectLst>
              </a:rPr>
              <a:t>письменника</a:t>
            </a:r>
            <a:r>
              <a:rPr lang="ru-RU" sz="2800" dirty="0">
                <a:solidFill>
                  <a:schemeClr val="bg1"/>
                </a:solidFill>
                <a:effectLst>
                  <a:outerShdw blurRad="38100" dist="38100" dir="2700000" algn="tl">
                    <a:srgbClr val="000000">
                      <a:alpha val="43137"/>
                    </a:srgbClr>
                  </a:outerShdw>
                </a:effectLst>
              </a:rPr>
              <a:t> </a:t>
            </a:r>
            <a:r>
              <a:rPr lang="ru-RU" sz="2800" dirty="0" err="1">
                <a:solidFill>
                  <a:schemeClr val="bg1"/>
                </a:solidFill>
                <a:effectLst>
                  <a:outerShdw blurRad="38100" dist="38100" dir="2700000" algn="tl">
                    <a:srgbClr val="000000">
                      <a:alpha val="43137"/>
                    </a:srgbClr>
                  </a:outerShdw>
                </a:effectLst>
              </a:rPr>
              <a:t>під</a:t>
            </a:r>
            <a:r>
              <a:rPr lang="ru-RU" sz="2800" dirty="0">
                <a:solidFill>
                  <a:schemeClr val="bg1"/>
                </a:solidFill>
                <a:effectLst>
                  <a:outerShdw blurRad="38100" dist="38100" dir="2700000" algn="tl">
                    <a:srgbClr val="000000">
                      <a:alpha val="43137"/>
                    </a:srgbClr>
                  </a:outerShdw>
                </a:effectLst>
              </a:rPr>
              <a:t> час </a:t>
            </a:r>
            <a:r>
              <a:rPr lang="ru-RU" sz="2800" dirty="0" err="1">
                <a:solidFill>
                  <a:schemeClr val="bg1"/>
                </a:solidFill>
                <a:effectLst>
                  <a:outerShdw blurRad="38100" dist="38100" dir="2700000" algn="tl">
                    <a:srgbClr val="000000">
                      <a:alpha val="43137"/>
                    </a:srgbClr>
                  </a:outerShdw>
                </a:effectLst>
              </a:rPr>
              <a:t>арешту</a:t>
            </a:r>
            <a:r>
              <a:rPr lang="ru-RU" sz="2800" dirty="0">
                <a:solidFill>
                  <a:schemeClr val="bg1"/>
                </a:solidFill>
                <a:effectLst>
                  <a:outerShdw blurRad="38100" dist="38100" dir="2700000" algn="tl">
                    <a:srgbClr val="000000">
                      <a:alpha val="43137"/>
                    </a:srgbClr>
                  </a:outerShdw>
                </a:effectLst>
              </a:rPr>
              <a:t>, і тому </a:t>
            </a:r>
            <a:r>
              <a:rPr lang="ru-RU" sz="2800" dirty="0" err="1">
                <a:solidFill>
                  <a:schemeClr val="bg1"/>
                </a:solidFill>
                <a:effectLst>
                  <a:outerShdw blurRad="38100" dist="38100" dir="2700000" algn="tl">
                    <a:srgbClr val="000000">
                      <a:alpha val="43137"/>
                    </a:srgbClr>
                  </a:outerShdw>
                </a:effectLst>
              </a:rPr>
              <a:t>вважаються</a:t>
            </a:r>
            <a:r>
              <a:rPr lang="ru-RU" sz="2800" dirty="0">
                <a:solidFill>
                  <a:schemeClr val="bg1"/>
                </a:solidFill>
                <a:effectLst>
                  <a:outerShdw blurRad="38100" dist="38100" dir="2700000" algn="tl">
                    <a:srgbClr val="000000">
                      <a:alpha val="43137"/>
                    </a:srgbClr>
                  </a:outerShdw>
                </a:effectLst>
              </a:rPr>
              <a:t> </a:t>
            </a:r>
            <a:r>
              <a:rPr lang="ru-RU" sz="2800" dirty="0" err="1">
                <a:solidFill>
                  <a:schemeClr val="bg1"/>
                </a:solidFill>
                <a:effectLst>
                  <a:outerShdw blurRad="38100" dist="38100" dir="2700000" algn="tl">
                    <a:srgbClr val="000000">
                      <a:alpha val="43137"/>
                    </a:srgbClr>
                  </a:outerShdw>
                </a:effectLst>
              </a:rPr>
              <a:t>втраченими</a:t>
            </a:r>
            <a:r>
              <a:rPr lang="ru-RU" sz="2800" dirty="0">
                <a:solidFill>
                  <a:schemeClr val="bg1"/>
                </a:solidFill>
                <a:effectLst>
                  <a:outerShdw blurRad="38100" dist="38100" dir="2700000" algn="tl">
                    <a:srgbClr val="000000">
                      <a:alpha val="43137"/>
                    </a:srgbClr>
                  </a:outerShdw>
                </a:effectLst>
              </a:rPr>
              <a:t>.</a:t>
            </a:r>
            <a:endParaRPr lang="uk-UA"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34510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3" name="Объект 2"/>
          <p:cNvSpPr>
            <a:spLocks noGrp="1"/>
          </p:cNvSpPr>
          <p:nvPr>
            <p:ph idx="1"/>
          </p:nvPr>
        </p:nvSpPr>
        <p:spPr>
          <a:xfrm>
            <a:off x="4067944" y="440668"/>
            <a:ext cx="4896544" cy="6084676"/>
          </a:xfrm>
        </p:spPr>
        <p:txBody>
          <a:bodyPr>
            <a:normAutofit/>
          </a:bodyPr>
          <a:lstStyle/>
          <a:p>
            <a:pPr marL="0" indent="0" algn="ctr">
              <a:buNone/>
            </a:pPr>
            <a:r>
              <a:rPr lang="uk-UA" dirty="0">
                <a:solidFill>
                  <a:schemeClr val="bg1"/>
                </a:solidFill>
                <a:effectLst>
                  <a:outerShdw blurRad="38100" dist="38100" dir="2700000" algn="tl">
                    <a:srgbClr val="000000">
                      <a:alpha val="43137"/>
                    </a:srgbClr>
                  </a:outerShdw>
                </a:effectLst>
              </a:rPr>
              <a:t>Лише одна п’єса певною мірою вирізняється серед інших, оскільки її створено на польському фактичному матеріалі й пронизано польським національним колоритом. Йдеться про дра­му “</a:t>
            </a:r>
            <a:r>
              <a:rPr lang="uk-UA" dirty="0" err="1">
                <a:solidFill>
                  <a:schemeClr val="bg1"/>
                </a:solidFill>
                <a:effectLst>
                  <a:outerShdw blurRad="38100" dist="38100" dir="2700000" algn="tl">
                    <a:srgbClr val="000000">
                      <a:alpha val="43137"/>
                    </a:srgbClr>
                  </a:outerShdw>
                </a:effectLst>
              </a:rPr>
              <a:t>Маклена</a:t>
            </a:r>
            <a:r>
              <a:rPr lang="uk-UA" dirty="0">
                <a:solidFill>
                  <a:schemeClr val="bg1"/>
                </a:solidFill>
                <a:effectLst>
                  <a:outerShdw blurRad="38100" dist="38100" dir="2700000" algn="tl">
                    <a:srgbClr val="000000">
                      <a:alpha val="43137"/>
                    </a:srgbClr>
                  </a:outerShdw>
                </a:effectLst>
              </a:rPr>
              <a:t> </a:t>
            </a:r>
            <a:r>
              <a:rPr lang="uk-UA" dirty="0" err="1">
                <a:solidFill>
                  <a:schemeClr val="bg1"/>
                </a:solidFill>
                <a:effectLst>
                  <a:outerShdw blurRad="38100" dist="38100" dir="2700000" algn="tl">
                    <a:srgbClr val="000000">
                      <a:alpha val="43137"/>
                    </a:srgbClr>
                  </a:outerShdw>
                </a:effectLst>
              </a:rPr>
              <a:t>Граса</a:t>
            </a:r>
            <a:r>
              <a:rPr lang="uk-UA" dirty="0">
                <a:solidFill>
                  <a:schemeClr val="bg1"/>
                </a:solidFill>
                <a:effectLst>
                  <a:outerShdw blurRad="38100" dist="38100" dir="2700000" algn="tl">
                    <a:srgbClr val="000000">
                      <a:alpha val="43137"/>
                    </a:srgbClr>
                  </a:outerShdw>
                </a:effectLst>
              </a:rPr>
              <a:t>”, у якій відтворено кризові процеси в Польщі початку 30-х років. Проте і в цьому творі відлунює українська проекція на трагічні події, що у той же самий час охопили й Україну. Цілком вірогідно, що й драму з сучасного польського життя Куліш писав, маючи на думці долю України та людини у ній.</a:t>
            </a:r>
          </a:p>
        </p:txBody>
      </p:sp>
      <p:pic>
        <p:nvPicPr>
          <p:cNvPr id="5" name="Рисунок 4"/>
          <p:cNvPicPr>
            <a:picLocks noChangeAspect="1"/>
          </p:cNvPicPr>
          <p:nvPr/>
        </p:nvPicPr>
        <p:blipFill>
          <a:blip r:embed="rId3">
            <a:extLst>
              <a:ext uri="{BEBA8EAE-BF5A-486C-A8C5-ECC9F3942E4B}">
                <a14:imgProps xmlns:a14="http://schemas.microsoft.com/office/drawing/2010/main">
                  <a14:imgLayer r:embed="rId4">
                    <a14:imgEffect>
                      <a14:backgroundRemoval t="1667" b="94333" l="6400" r="90000"/>
                    </a14:imgEffect>
                  </a14:imgLayer>
                </a14:imgProps>
              </a:ext>
              <a:ext uri="{28A0092B-C50C-407E-A947-70E740481C1C}">
                <a14:useLocalDpi xmlns:a14="http://schemas.microsoft.com/office/drawing/2010/main" val="0"/>
              </a:ext>
            </a:extLst>
          </a:blip>
          <a:stretch>
            <a:fillRect/>
          </a:stretch>
        </p:blipFill>
        <p:spPr>
          <a:xfrm>
            <a:off x="347531" y="1239957"/>
            <a:ext cx="3864429" cy="46373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227254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7384"/>
            <a:ext cx="9144001" cy="6885384"/>
          </a:xfrm>
          <a:prstGeom prst="rect">
            <a:avLst/>
          </a:prstGeom>
        </p:spPr>
      </p:pic>
      <p:sp>
        <p:nvSpPr>
          <p:cNvPr id="3" name="Объект 2"/>
          <p:cNvSpPr>
            <a:spLocks noGrp="1"/>
          </p:cNvSpPr>
          <p:nvPr>
            <p:ph idx="1"/>
          </p:nvPr>
        </p:nvSpPr>
        <p:spPr>
          <a:xfrm>
            <a:off x="457200" y="1844824"/>
            <a:ext cx="8229600" cy="4525963"/>
          </a:xfrm>
        </p:spPr>
        <p:txBody>
          <a:bodyPr>
            <a:normAutofit/>
          </a:bodyPr>
          <a:lstStyle/>
          <a:p>
            <a:pPr marL="0" indent="0" algn="ctr">
              <a:buNone/>
            </a:pPr>
            <a:r>
              <a:rPr lang="uk-UA" sz="2800" dirty="0">
                <a:solidFill>
                  <a:schemeClr val="bg1"/>
                </a:solidFill>
                <a:effectLst>
                  <a:outerShdw blurRad="38100" dist="38100" dir="2700000" algn="tl">
                    <a:srgbClr val="000000">
                      <a:alpha val="43137"/>
                    </a:srgbClr>
                  </a:outerShdw>
                </a:effectLst>
              </a:rPr>
              <a:t>Художня сила п’єс Миколи Куліша полягає у тому, що вони пройняті відчуттям незборимого трагізму людського буття, усвідомленням глибинних дисгармоній духу, суспільства, світу. В центрі </a:t>
            </a:r>
            <a:r>
              <a:rPr lang="uk-UA" sz="2800" dirty="0" err="1">
                <a:solidFill>
                  <a:schemeClr val="bg1"/>
                </a:solidFill>
                <a:effectLst>
                  <a:outerShdw blurRad="38100" dist="38100" dir="2700000" algn="tl">
                    <a:srgbClr val="000000">
                      <a:alpha val="43137"/>
                    </a:srgbClr>
                  </a:outerShdw>
                </a:effectLst>
              </a:rPr>
              <a:t>Кулішевої</a:t>
            </a:r>
            <a:r>
              <a:rPr lang="uk-UA" sz="2800" dirty="0">
                <a:solidFill>
                  <a:schemeClr val="bg1"/>
                </a:solidFill>
                <a:effectLst>
                  <a:outerShdw blurRad="38100" dist="38100" dir="2700000" algn="tl">
                    <a:srgbClr val="000000">
                      <a:alpha val="43137"/>
                    </a:srgbClr>
                  </a:outerShdw>
                </a:effectLst>
              </a:rPr>
              <a:t> драматургії перебуває трагедія особистості на тлі соціальних зламів і протиріч.</a:t>
            </a:r>
          </a:p>
        </p:txBody>
      </p:sp>
    </p:spTree>
    <p:extLst>
      <p:ext uri="{BB962C8B-B14F-4D97-AF65-F5344CB8AC3E}">
        <p14:creationId xmlns:p14="http://schemas.microsoft.com/office/powerpoint/2010/main" val="22066837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3" name="Объект 2"/>
          <p:cNvSpPr>
            <a:spLocks noGrp="1"/>
          </p:cNvSpPr>
          <p:nvPr>
            <p:ph idx="1"/>
          </p:nvPr>
        </p:nvSpPr>
        <p:spPr>
          <a:xfrm>
            <a:off x="179512" y="692696"/>
            <a:ext cx="8784976" cy="5688632"/>
          </a:xfrm>
        </p:spPr>
        <p:txBody>
          <a:bodyPr>
            <a:noAutofit/>
          </a:bodyPr>
          <a:lstStyle/>
          <a:p>
            <a:pPr marL="0" indent="0" algn="ctr">
              <a:buNone/>
            </a:pPr>
            <a:r>
              <a:rPr lang="uk-UA" sz="2450" dirty="0">
                <a:solidFill>
                  <a:schemeClr val="bg1"/>
                </a:solidFill>
                <a:effectLst>
                  <a:outerShdw blurRad="38100" dist="38100" dir="2700000" algn="tl">
                    <a:srgbClr val="000000">
                      <a:alpha val="43137"/>
                    </a:srgbClr>
                  </a:outerShdw>
                </a:effectLst>
              </a:rPr>
              <a:t>Микола Куліш був живописцем характерів в українській драматургії. Працюючи над п’єсою, він прагнув намалювати живий, колоритний, типо­вий художній образ. Для цього митець ретельно вивчав життя, часто мандрував – їздив, ходив пішки Україною, намагаючись побачити й почути, чим живуть люди, про що думають, як розмовляють, чого прагнуть. Ось звідки у його творах багата галерея виразних, самобутніх образів – Мусій Копистка (“97”), Хома Божий (“</a:t>
            </a:r>
            <a:r>
              <a:rPr lang="uk-UA" sz="2450" dirty="0" err="1">
                <a:solidFill>
                  <a:schemeClr val="bg1"/>
                </a:solidFill>
                <a:effectLst>
                  <a:outerShdw blurRad="38100" dist="38100" dir="2700000" algn="tl">
                    <a:srgbClr val="000000">
                      <a:alpha val="43137"/>
                    </a:srgbClr>
                  </a:outerShdw>
                </a:effectLst>
              </a:rPr>
              <a:t>Хулій</a:t>
            </a:r>
            <a:r>
              <a:rPr lang="uk-UA" sz="2450" dirty="0">
                <a:solidFill>
                  <a:schemeClr val="bg1"/>
                </a:solidFill>
                <a:effectLst>
                  <a:outerShdw blurRad="38100" dist="38100" dir="2700000" algn="tl">
                    <a:srgbClr val="000000">
                      <a:alpha val="43137"/>
                    </a:srgbClr>
                  </a:outerShdw>
                </a:effectLst>
              </a:rPr>
              <a:t> </a:t>
            </a:r>
            <a:r>
              <a:rPr lang="uk-UA" sz="2450" dirty="0" err="1">
                <a:solidFill>
                  <a:schemeClr val="bg1"/>
                </a:solidFill>
                <a:effectLst>
                  <a:outerShdw blurRad="38100" dist="38100" dir="2700000" algn="tl">
                    <a:srgbClr val="000000">
                      <a:alpha val="43137"/>
                    </a:srgbClr>
                  </a:outerShdw>
                </a:effectLst>
              </a:rPr>
              <a:t>Хурина</a:t>
            </a:r>
            <a:r>
              <a:rPr lang="uk-UA" sz="2450" dirty="0">
                <a:solidFill>
                  <a:schemeClr val="bg1"/>
                </a:solidFill>
                <a:effectLst>
                  <a:outerShdw blurRad="38100" dist="38100" dir="2700000" algn="tl">
                    <a:srgbClr val="000000">
                      <a:alpha val="43137"/>
                    </a:srgbClr>
                  </a:outerShdw>
                </a:effectLst>
              </a:rPr>
              <a:t>”), Антип </a:t>
            </a:r>
            <a:r>
              <a:rPr lang="uk-UA" sz="2450" dirty="0" err="1">
                <a:solidFill>
                  <a:schemeClr val="bg1"/>
                </a:solidFill>
                <a:effectLst>
                  <a:outerShdw blurRad="38100" dist="38100" dir="2700000" algn="tl">
                    <a:srgbClr val="000000">
                      <a:alpha val="43137"/>
                    </a:srgbClr>
                  </a:outerShdw>
                </a:effectLst>
              </a:rPr>
              <a:t>Радобужний</a:t>
            </a:r>
            <a:r>
              <a:rPr lang="uk-UA" sz="2450" dirty="0">
                <a:solidFill>
                  <a:schemeClr val="bg1"/>
                </a:solidFill>
                <a:effectLst>
                  <a:outerShdw blurRad="38100" dist="38100" dir="2700000" algn="tl">
                    <a:srgbClr val="000000">
                      <a:alpha val="43137"/>
                    </a:srgbClr>
                  </a:outerShdw>
                </a:effectLst>
              </a:rPr>
              <a:t> (“Зона”), </a:t>
            </a:r>
            <a:r>
              <a:rPr lang="uk-UA" sz="2450" dirty="0" err="1">
                <a:solidFill>
                  <a:schemeClr val="bg1"/>
                </a:solidFill>
                <a:effectLst>
                  <a:outerShdw blurRad="38100" dist="38100" dir="2700000" algn="tl">
                    <a:srgbClr val="000000">
                      <a:alpha val="43137"/>
                    </a:srgbClr>
                  </a:outerShdw>
                </a:effectLst>
              </a:rPr>
              <a:t>Малахій</a:t>
            </a:r>
            <a:r>
              <a:rPr lang="uk-UA" sz="2450" dirty="0">
                <a:solidFill>
                  <a:schemeClr val="bg1"/>
                </a:solidFill>
                <a:effectLst>
                  <a:outerShdw blurRad="38100" dist="38100" dir="2700000" algn="tl">
                    <a:srgbClr val="000000">
                      <a:alpha val="43137"/>
                    </a:srgbClr>
                  </a:outerShdw>
                </a:effectLst>
              </a:rPr>
              <a:t> Стаканчик (“Народний </a:t>
            </a:r>
            <a:r>
              <a:rPr lang="uk-UA" sz="2450" dirty="0" err="1">
                <a:solidFill>
                  <a:schemeClr val="bg1"/>
                </a:solidFill>
                <a:effectLst>
                  <a:outerShdw blurRad="38100" dist="38100" dir="2700000" algn="tl">
                    <a:srgbClr val="000000">
                      <a:alpha val="43137"/>
                    </a:srgbClr>
                  </a:outerShdw>
                </a:effectLst>
              </a:rPr>
              <a:t>Малахій</a:t>
            </a:r>
            <a:r>
              <a:rPr lang="uk-UA" sz="2450" dirty="0">
                <a:solidFill>
                  <a:schemeClr val="bg1"/>
                </a:solidFill>
                <a:effectLst>
                  <a:outerShdw blurRad="38100" dist="38100" dir="2700000" algn="tl">
                    <a:srgbClr val="000000">
                      <a:alpha val="43137"/>
                    </a:srgbClr>
                  </a:outerShdw>
                </a:effectLst>
              </a:rPr>
              <a:t>”), Овчар (“Закут”), тьотя Мотя і дядько Тарас (“Мина </a:t>
            </a:r>
            <a:r>
              <a:rPr lang="uk-UA" sz="2450" dirty="0" err="1">
                <a:solidFill>
                  <a:schemeClr val="bg1"/>
                </a:solidFill>
                <a:effectLst>
                  <a:outerShdw blurRad="38100" dist="38100" dir="2700000" algn="tl">
                    <a:srgbClr val="000000">
                      <a:alpha val="43137"/>
                    </a:srgbClr>
                  </a:outerShdw>
                </a:effectLst>
              </a:rPr>
              <a:t>Мазайло</a:t>
            </a:r>
            <a:r>
              <a:rPr lang="uk-UA" sz="2450" dirty="0">
                <a:solidFill>
                  <a:schemeClr val="bg1"/>
                </a:solidFill>
                <a:effectLst>
                  <a:outerShdw blurRad="38100" dist="38100" dir="2700000" algn="tl">
                    <a:srgbClr val="000000">
                      <a:alpha val="43137"/>
                    </a:srgbClr>
                  </a:outerShdw>
                </a:effectLst>
              </a:rPr>
              <a:t>”), Ілько Юга (“Патетична соната”), Семен </a:t>
            </a:r>
            <a:r>
              <a:rPr lang="uk-UA" sz="2450" dirty="0" err="1">
                <a:solidFill>
                  <a:schemeClr val="bg1"/>
                </a:solidFill>
                <a:effectLst>
                  <a:outerShdw blurRad="38100" dist="38100" dir="2700000" algn="tl">
                    <a:srgbClr val="000000">
                      <a:alpha val="43137"/>
                    </a:srgbClr>
                  </a:outerShdw>
                </a:effectLst>
              </a:rPr>
              <a:t>Пархімча</a:t>
            </a:r>
            <a:r>
              <a:rPr lang="uk-UA" sz="2450" dirty="0">
                <a:solidFill>
                  <a:schemeClr val="bg1"/>
                </a:solidFill>
                <a:effectLst>
                  <a:outerShdw blurRad="38100" dist="38100" dir="2700000" algn="tl">
                    <a:srgbClr val="000000">
                      <a:alpha val="43137"/>
                    </a:srgbClr>
                  </a:outerShdw>
                </a:effectLst>
              </a:rPr>
              <a:t> (“Прощай, село”), Ромен і </a:t>
            </a:r>
            <a:r>
              <a:rPr lang="uk-UA" sz="2450" dirty="0" err="1">
                <a:solidFill>
                  <a:schemeClr val="bg1"/>
                </a:solidFill>
                <a:effectLst>
                  <a:outerShdw blurRad="38100" dist="38100" dir="2700000" algn="tl">
                    <a:srgbClr val="000000">
                      <a:alpha val="43137"/>
                    </a:srgbClr>
                  </a:outerShdw>
                </a:effectLst>
              </a:rPr>
              <a:t>Байдух</a:t>
            </a:r>
            <a:r>
              <a:rPr lang="uk-UA" sz="2450" dirty="0">
                <a:solidFill>
                  <a:schemeClr val="bg1"/>
                </a:solidFill>
                <a:effectLst>
                  <a:outerShdw blurRad="38100" dist="38100" dir="2700000" algn="tl">
                    <a:srgbClr val="000000">
                      <a:alpha val="43137"/>
                    </a:srgbClr>
                  </a:outerShdw>
                </a:effectLst>
              </a:rPr>
              <a:t> (“Вічний бунт”), </a:t>
            </a:r>
            <a:r>
              <a:rPr lang="uk-UA" sz="2450" dirty="0" err="1">
                <a:solidFill>
                  <a:schemeClr val="bg1"/>
                </a:solidFill>
                <a:effectLst>
                  <a:outerShdw blurRad="38100" dist="38100" dir="2700000" algn="tl">
                    <a:srgbClr val="000000">
                      <a:alpha val="43137"/>
                    </a:srgbClr>
                  </a:outerShdw>
                </a:effectLst>
              </a:rPr>
              <a:t>Ігнацій</a:t>
            </a:r>
            <a:r>
              <a:rPr lang="uk-UA" sz="2450" dirty="0">
                <a:solidFill>
                  <a:schemeClr val="bg1"/>
                </a:solidFill>
                <a:effectLst>
                  <a:outerShdw blurRad="38100" dist="38100" dir="2700000" algn="tl">
                    <a:srgbClr val="000000">
                      <a:alpha val="43137"/>
                    </a:srgbClr>
                  </a:outerShdw>
                </a:effectLst>
              </a:rPr>
              <a:t> </a:t>
            </a:r>
            <a:r>
              <a:rPr lang="uk-UA" sz="2450" dirty="0" err="1">
                <a:solidFill>
                  <a:schemeClr val="bg1"/>
                </a:solidFill>
                <a:effectLst>
                  <a:outerShdw blurRad="38100" dist="38100" dir="2700000" algn="tl">
                    <a:srgbClr val="000000">
                      <a:alpha val="43137"/>
                    </a:srgbClr>
                  </a:outerShdw>
                </a:effectLst>
              </a:rPr>
              <a:t>Падур</a:t>
            </a:r>
            <a:r>
              <a:rPr lang="uk-UA" sz="2450" dirty="0">
                <a:solidFill>
                  <a:schemeClr val="bg1"/>
                </a:solidFill>
                <a:effectLst>
                  <a:outerShdw blurRad="38100" dist="38100" dir="2700000" algn="tl">
                    <a:srgbClr val="000000">
                      <a:alpha val="43137"/>
                    </a:srgbClr>
                  </a:outerShdw>
                </a:effectLst>
              </a:rPr>
              <a:t> (“</a:t>
            </a:r>
            <a:r>
              <a:rPr lang="uk-UA" sz="2450" dirty="0" err="1">
                <a:solidFill>
                  <a:schemeClr val="bg1"/>
                </a:solidFill>
                <a:effectLst>
                  <a:outerShdw blurRad="38100" dist="38100" dir="2700000" algn="tl">
                    <a:srgbClr val="000000">
                      <a:alpha val="43137"/>
                    </a:srgbClr>
                  </a:outerShdw>
                </a:effectLst>
              </a:rPr>
              <a:t>Маклена</a:t>
            </a:r>
            <a:r>
              <a:rPr lang="uk-UA" sz="2450" dirty="0">
                <a:solidFill>
                  <a:schemeClr val="bg1"/>
                </a:solidFill>
                <a:effectLst>
                  <a:outerShdw blurRad="38100" dist="38100" dir="2700000" algn="tl">
                    <a:srgbClr val="000000">
                      <a:alpha val="43137"/>
                    </a:srgbClr>
                  </a:outerShdw>
                </a:effectLst>
              </a:rPr>
              <a:t> </a:t>
            </a:r>
            <a:r>
              <a:rPr lang="uk-UA" sz="2450" dirty="0" err="1">
                <a:solidFill>
                  <a:schemeClr val="bg1"/>
                </a:solidFill>
                <a:effectLst>
                  <a:outerShdw blurRad="38100" dist="38100" dir="2700000" algn="tl">
                    <a:srgbClr val="000000">
                      <a:alpha val="43137"/>
                    </a:srgbClr>
                  </a:outerShdw>
                </a:effectLst>
              </a:rPr>
              <a:t>Граса</a:t>
            </a:r>
            <a:r>
              <a:rPr lang="uk-UA" sz="2450" dirty="0">
                <a:solidFill>
                  <a:schemeClr val="bg1"/>
                </a:solidFill>
                <a:effectLst>
                  <a:outerShdw blurRad="38100" dist="38100" dir="2700000" algn="tl">
                    <a:srgbClr val="000000">
                      <a:alpha val="43137"/>
                    </a:srgbClr>
                  </a:outerShdw>
                </a:effectLst>
              </a:rPr>
              <a:t>”). </a:t>
            </a:r>
            <a:r>
              <a:rPr lang="uk-UA" sz="2450" dirty="0" err="1">
                <a:solidFill>
                  <a:schemeClr val="bg1"/>
                </a:solidFill>
                <a:effectLst>
                  <a:outerShdw blurRad="38100" dist="38100" dir="2700000" algn="tl">
                    <a:srgbClr val="000000">
                      <a:alpha val="43137"/>
                    </a:srgbClr>
                  </a:outerShdw>
                </a:effectLst>
              </a:rPr>
              <a:t>Кулішева</a:t>
            </a:r>
            <a:r>
              <a:rPr lang="uk-UA" sz="2450" dirty="0">
                <a:solidFill>
                  <a:schemeClr val="bg1"/>
                </a:solidFill>
                <a:effectLst>
                  <a:outerShdw blurRad="38100" dist="38100" dir="2700000" algn="tl">
                    <a:srgbClr val="000000">
                      <a:alpha val="43137"/>
                    </a:srgbClr>
                  </a:outerShdw>
                </a:effectLst>
              </a:rPr>
              <a:t> драматична спадщина – це концептуальна </a:t>
            </a:r>
            <a:r>
              <a:rPr lang="uk-UA" sz="2450" dirty="0" err="1">
                <a:solidFill>
                  <a:schemeClr val="bg1"/>
                </a:solidFill>
                <a:effectLst>
                  <a:outerShdw blurRad="38100" dist="38100" dir="2700000" algn="tl">
                    <a:srgbClr val="000000">
                      <a:alpha val="43137"/>
                    </a:srgbClr>
                  </a:outerShdw>
                </a:effectLst>
              </a:rPr>
              <a:t>характерографія</a:t>
            </a:r>
            <a:r>
              <a:rPr lang="uk-UA" sz="2450" dirty="0">
                <a:solidFill>
                  <a:schemeClr val="bg1"/>
                </a:solidFill>
                <a:effectLst>
                  <a:outerShdw blurRad="38100" dist="38100" dir="2700000" algn="tl">
                    <a:srgbClr val="000000">
                      <a:alpha val="43137"/>
                    </a:srgbClr>
                  </a:outerShdw>
                </a:effectLst>
              </a:rPr>
              <a:t> української національної історії та ментальності.</a:t>
            </a:r>
          </a:p>
        </p:txBody>
      </p:sp>
    </p:spTree>
    <p:extLst>
      <p:ext uri="{BB962C8B-B14F-4D97-AF65-F5344CB8AC3E}">
        <p14:creationId xmlns:p14="http://schemas.microsoft.com/office/powerpoint/2010/main" val="36574217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3" name="Объект 2"/>
          <p:cNvSpPr>
            <a:spLocks noGrp="1"/>
          </p:cNvSpPr>
          <p:nvPr>
            <p:ph idx="1"/>
          </p:nvPr>
        </p:nvSpPr>
        <p:spPr>
          <a:xfrm>
            <a:off x="251520" y="908720"/>
            <a:ext cx="8496944" cy="5688632"/>
          </a:xfrm>
        </p:spPr>
        <p:txBody>
          <a:bodyPr>
            <a:normAutofit/>
          </a:bodyPr>
          <a:lstStyle/>
          <a:p>
            <a:pPr marL="0" indent="0" algn="ctr">
              <a:buNone/>
            </a:pPr>
            <a:r>
              <a:rPr lang="uk-UA" sz="2450" dirty="0">
                <a:solidFill>
                  <a:schemeClr val="bg1"/>
                </a:solidFill>
                <a:effectLst>
                  <a:outerShdw blurRad="38100" dist="38100" dir="2700000" algn="tl">
                    <a:srgbClr val="000000">
                      <a:alpha val="43137"/>
                    </a:srgbClr>
                  </a:outerShdw>
                </a:effectLst>
              </a:rPr>
              <a:t>У характерах М.Куліша узагальнено характерні “больові точки” свого часу. Його герої помирають від голоду, ходом історії розділені на “багатих” і “бідних”, будують комуну, тягнучись до світла життя, перетворюються з учорашніх незаможників на адміністраторів-бюрократів, кохають і залишаються нещасними у своєму коханні, пристосовуються до нових умов і бунтують проти конформізму, шукають смисл свого й загальнолюдського існування, божеволіють та кінчають життя самогубством, зраджують, зневірюються й знаходять у собі сили протистояти трагічним перипетіям долі. Кулішеві характери певною мірою є історичними, бо в них осмислені тенденції національної історії, а також людського духу.</a:t>
            </a:r>
          </a:p>
        </p:txBody>
      </p:sp>
    </p:spTree>
    <p:extLst>
      <p:ext uri="{BB962C8B-B14F-4D97-AF65-F5344CB8AC3E}">
        <p14:creationId xmlns:p14="http://schemas.microsoft.com/office/powerpoint/2010/main" val="3779908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Дитинство</a:t>
            </a:r>
            <a:endParaRPr lang="uk-UA" dirty="0"/>
          </a:p>
        </p:txBody>
      </p:sp>
      <p:sp>
        <p:nvSpPr>
          <p:cNvPr id="3" name="Объект 2"/>
          <p:cNvSpPr>
            <a:spLocks noGrp="1"/>
          </p:cNvSpPr>
          <p:nvPr>
            <p:ph idx="1"/>
          </p:nvPr>
        </p:nvSpPr>
        <p:spPr>
          <a:xfrm>
            <a:off x="457200" y="1600200"/>
            <a:ext cx="5050904" cy="4925144"/>
          </a:xfrm>
        </p:spPr>
        <p:txBody>
          <a:bodyPr>
            <a:normAutofit lnSpcReduction="10000"/>
          </a:bodyPr>
          <a:lstStyle/>
          <a:p>
            <a:pPr marL="0" indent="0">
              <a:buNone/>
            </a:pPr>
            <a:r>
              <a:rPr lang="ru-RU" dirty="0" err="1"/>
              <a:t>Матеріальні</a:t>
            </a:r>
            <a:r>
              <a:rPr lang="ru-RU" dirty="0"/>
              <a:t> </a:t>
            </a:r>
            <a:r>
              <a:rPr lang="ru-RU" dirty="0" err="1"/>
              <a:t>нестатки</a:t>
            </a:r>
            <a:r>
              <a:rPr lang="ru-RU" dirty="0"/>
              <a:t>, </a:t>
            </a:r>
            <a:r>
              <a:rPr lang="ru-RU" dirty="0" err="1"/>
              <a:t>життя</a:t>
            </a:r>
            <a:r>
              <a:rPr lang="ru-RU" dirty="0"/>
              <a:t> в </a:t>
            </a:r>
            <a:r>
              <a:rPr lang="ru-RU" dirty="0" err="1"/>
              <a:t>сирітському</a:t>
            </a:r>
            <a:r>
              <a:rPr lang="ru-RU" dirty="0"/>
              <a:t> </a:t>
            </a:r>
            <a:r>
              <a:rPr lang="ru-RU" dirty="0" err="1"/>
              <a:t>будинку</a:t>
            </a:r>
            <a:r>
              <a:rPr lang="ru-RU" dirty="0"/>
              <a:t> все ж не </a:t>
            </a:r>
            <a:r>
              <a:rPr lang="ru-RU" dirty="0" err="1"/>
              <a:t>перешкодили</a:t>
            </a:r>
            <a:r>
              <a:rPr lang="ru-RU" dirty="0"/>
              <a:t> </a:t>
            </a:r>
            <a:r>
              <a:rPr lang="ru-RU" dirty="0" err="1"/>
              <a:t>здібному</a:t>
            </a:r>
            <a:r>
              <a:rPr lang="ru-RU" dirty="0"/>
              <a:t> </a:t>
            </a:r>
            <a:r>
              <a:rPr lang="ru-RU" dirty="0" err="1"/>
              <a:t>хлопцеві</a:t>
            </a:r>
            <a:r>
              <a:rPr lang="ru-RU" dirty="0"/>
              <a:t> </a:t>
            </a:r>
            <a:r>
              <a:rPr lang="ru-RU" dirty="0" err="1"/>
              <a:t>закінчити</a:t>
            </a:r>
            <a:r>
              <a:rPr lang="ru-RU" dirty="0"/>
              <a:t> </a:t>
            </a:r>
            <a:r>
              <a:rPr lang="ru-RU" dirty="0" err="1"/>
              <a:t>сільську</a:t>
            </a:r>
            <a:r>
              <a:rPr lang="ru-RU" dirty="0"/>
              <a:t> школу (1901-1905). </a:t>
            </a:r>
            <a:r>
              <a:rPr lang="uk-UA" dirty="0"/>
              <a:t>Антоніна Куліш, дружина митця, у своїх мемуарах «Спогади про Миколу Куліша», завершених у 1953 у Філадельфії, детально виклала один із драматичних моментів його дитячих літ, записаний зі слів письменника. Він засвідчує, що мати його неодноразово била за брехню та інші провини.</a:t>
            </a:r>
          </a:p>
          <a:p>
            <a:pPr marL="0" indent="0">
              <a:buNone/>
            </a:pP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7807" y="1916832"/>
            <a:ext cx="3106668" cy="39829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49287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3" name="Объект 2"/>
          <p:cNvSpPr>
            <a:spLocks noGrp="1"/>
          </p:cNvSpPr>
          <p:nvPr>
            <p:ph idx="1"/>
          </p:nvPr>
        </p:nvSpPr>
        <p:spPr>
          <a:xfrm>
            <a:off x="179512" y="1268760"/>
            <a:ext cx="8784976" cy="4525963"/>
          </a:xfrm>
        </p:spPr>
        <p:txBody>
          <a:bodyPr>
            <a:normAutofit/>
          </a:bodyPr>
          <a:lstStyle/>
          <a:p>
            <a:pPr marL="0" indent="0" algn="ctr">
              <a:buNone/>
            </a:pPr>
            <a:r>
              <a:rPr lang="uk-UA" sz="2450" dirty="0">
                <a:solidFill>
                  <a:schemeClr val="bg1"/>
                </a:solidFill>
                <a:effectLst>
                  <a:outerShdw blurRad="38100" dist="38100" dir="2700000" algn="tl">
                    <a:srgbClr val="000000">
                      <a:alpha val="43137"/>
                    </a:srgbClr>
                  </a:outerShdw>
                </a:effectLst>
              </a:rPr>
              <a:t>Митець досконало володів технікою, драматургічною культурою анатомування дійсності. Він тонко відчував не лише ті проблеми, що вже набули або набували актуальності, але й ті, що тільки мали постати перед українським суспільством. М.Куліш міг художньо прогнозувати духовно-соціальні процеси, передбачати їхні різноманітні наслідки. Він змальовував не те, що хотів би бачити навколо, а те, з чим повсякденно стикався, що його непокоїло й хвилювало. Стривоженістю реальним і </a:t>
            </a:r>
            <a:r>
              <a:rPr lang="uk-UA" sz="2450" dirty="0" err="1">
                <a:solidFill>
                  <a:schemeClr val="bg1"/>
                </a:solidFill>
                <a:effectLst>
                  <a:outerShdw blurRad="38100" dist="38100" dir="2700000" algn="tl">
                    <a:srgbClr val="000000">
                      <a:alpha val="43137"/>
                    </a:srgbClr>
                  </a:outerShdw>
                </a:effectLst>
              </a:rPr>
              <a:t>прийдешним</a:t>
            </a:r>
            <a:r>
              <a:rPr lang="uk-UA" sz="2450" dirty="0">
                <a:solidFill>
                  <a:schemeClr val="bg1"/>
                </a:solidFill>
                <a:effectLst>
                  <a:outerShdw blurRad="38100" dist="38100" dir="2700000" algn="tl">
                    <a:srgbClr val="000000">
                      <a:alpha val="43137"/>
                    </a:srgbClr>
                  </a:outerShdw>
                </a:effectLst>
              </a:rPr>
              <a:t> життям огортають картини таких п’єс, як “</a:t>
            </a:r>
            <a:r>
              <a:rPr lang="uk-UA" sz="2450" dirty="0" err="1">
                <a:solidFill>
                  <a:schemeClr val="bg1"/>
                </a:solidFill>
                <a:effectLst>
                  <a:outerShdw blurRad="38100" dist="38100" dir="2700000" algn="tl">
                    <a:srgbClr val="000000">
                      <a:alpha val="43137"/>
                    </a:srgbClr>
                  </a:outerShdw>
                </a:effectLst>
              </a:rPr>
              <a:t>Хулій</a:t>
            </a:r>
            <a:r>
              <a:rPr lang="uk-UA" sz="2450" dirty="0">
                <a:solidFill>
                  <a:schemeClr val="bg1"/>
                </a:solidFill>
                <a:effectLst>
                  <a:outerShdw blurRad="38100" dist="38100" dir="2700000" algn="tl">
                    <a:srgbClr val="000000">
                      <a:alpha val="43137"/>
                    </a:srgbClr>
                  </a:outerShdw>
                </a:effectLst>
              </a:rPr>
              <a:t> </a:t>
            </a:r>
            <a:r>
              <a:rPr lang="uk-UA" sz="2450" dirty="0" err="1">
                <a:solidFill>
                  <a:schemeClr val="bg1"/>
                </a:solidFill>
                <a:effectLst>
                  <a:outerShdw blurRad="38100" dist="38100" dir="2700000" algn="tl">
                    <a:srgbClr val="000000">
                      <a:alpha val="43137"/>
                    </a:srgbClr>
                  </a:outerShdw>
                </a:effectLst>
              </a:rPr>
              <a:t>Хурина</a:t>
            </a:r>
            <a:r>
              <a:rPr lang="uk-UA" sz="2450" dirty="0">
                <a:solidFill>
                  <a:schemeClr val="bg1"/>
                </a:solidFill>
                <a:effectLst>
                  <a:outerShdw blurRad="38100" dist="38100" dir="2700000" algn="tl">
                    <a:srgbClr val="000000">
                      <a:alpha val="43137"/>
                    </a:srgbClr>
                  </a:outerShdw>
                </a:effectLst>
              </a:rPr>
              <a:t>”, “Закут”, “Народний </a:t>
            </a:r>
            <a:r>
              <a:rPr lang="uk-UA" sz="2450" dirty="0" err="1">
                <a:solidFill>
                  <a:schemeClr val="bg1"/>
                </a:solidFill>
                <a:effectLst>
                  <a:outerShdw blurRad="38100" dist="38100" dir="2700000" algn="tl">
                    <a:srgbClr val="000000">
                      <a:alpha val="43137"/>
                    </a:srgbClr>
                  </a:outerShdw>
                </a:effectLst>
              </a:rPr>
              <a:t>Мала­хій</a:t>
            </a:r>
            <a:r>
              <a:rPr lang="uk-UA" sz="2450" dirty="0">
                <a:solidFill>
                  <a:schemeClr val="bg1"/>
                </a:solidFill>
                <a:effectLst>
                  <a:outerShdw blurRad="38100" dist="38100" dir="2700000" algn="tl">
                    <a:srgbClr val="000000">
                      <a:alpha val="43137"/>
                    </a:srgbClr>
                  </a:outerShdw>
                </a:effectLst>
              </a:rPr>
              <a:t>”, “</a:t>
            </a:r>
            <a:r>
              <a:rPr lang="uk-UA" sz="2450" dirty="0" smtClean="0">
                <a:solidFill>
                  <a:schemeClr val="bg1"/>
                </a:solidFill>
                <a:effectLst>
                  <a:outerShdw blurRad="38100" dist="38100" dir="2700000" algn="tl">
                    <a:srgbClr val="000000">
                      <a:alpha val="43137"/>
                    </a:srgbClr>
                  </a:outerShdw>
                </a:effectLst>
              </a:rPr>
              <a:t>Зона”, </a:t>
            </a:r>
            <a:r>
              <a:rPr lang="uk-UA" sz="2450" dirty="0">
                <a:solidFill>
                  <a:schemeClr val="bg1"/>
                </a:solidFill>
                <a:effectLst>
                  <a:outerShdw blurRad="38100" dist="38100" dir="2700000" algn="tl">
                    <a:srgbClr val="000000">
                      <a:alpha val="43137"/>
                    </a:srgbClr>
                  </a:outerShdw>
                </a:effectLst>
              </a:rPr>
              <a:t>“Вічний бунт”, “Прощай, село”, “</a:t>
            </a:r>
            <a:r>
              <a:rPr lang="uk-UA" sz="2450" dirty="0" err="1">
                <a:solidFill>
                  <a:schemeClr val="bg1"/>
                </a:solidFill>
                <a:effectLst>
                  <a:outerShdw blurRad="38100" dist="38100" dir="2700000" algn="tl">
                    <a:srgbClr val="000000">
                      <a:alpha val="43137"/>
                    </a:srgbClr>
                  </a:outerShdw>
                </a:effectLst>
              </a:rPr>
              <a:t>Маклена</a:t>
            </a:r>
            <a:r>
              <a:rPr lang="uk-UA" sz="2450" dirty="0">
                <a:solidFill>
                  <a:schemeClr val="bg1"/>
                </a:solidFill>
                <a:effectLst>
                  <a:outerShdw blurRad="38100" dist="38100" dir="2700000" algn="tl">
                    <a:srgbClr val="000000">
                      <a:alpha val="43137"/>
                    </a:srgbClr>
                  </a:outerShdw>
                </a:effectLst>
              </a:rPr>
              <a:t> </a:t>
            </a:r>
            <a:r>
              <a:rPr lang="uk-UA" sz="2450" dirty="0" err="1">
                <a:solidFill>
                  <a:schemeClr val="bg1"/>
                </a:solidFill>
                <a:effectLst>
                  <a:outerShdw blurRad="38100" dist="38100" dir="2700000" algn="tl">
                    <a:srgbClr val="000000">
                      <a:alpha val="43137"/>
                    </a:srgbClr>
                  </a:outerShdw>
                </a:effectLst>
              </a:rPr>
              <a:t>Граса</a:t>
            </a:r>
            <a:r>
              <a:rPr lang="uk-UA" sz="2450"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8131034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3" name="Объект 2"/>
          <p:cNvSpPr>
            <a:spLocks noGrp="1"/>
          </p:cNvSpPr>
          <p:nvPr>
            <p:ph idx="1"/>
          </p:nvPr>
        </p:nvSpPr>
        <p:spPr>
          <a:xfrm>
            <a:off x="107504" y="476672"/>
            <a:ext cx="8712968" cy="5976664"/>
          </a:xfrm>
        </p:spPr>
        <p:txBody>
          <a:bodyPr>
            <a:noAutofit/>
          </a:bodyPr>
          <a:lstStyle/>
          <a:p>
            <a:pPr marL="0" indent="0" algn="ctr">
              <a:buNone/>
            </a:pPr>
            <a:r>
              <a:rPr lang="uk-UA" dirty="0">
                <a:solidFill>
                  <a:schemeClr val="bg1"/>
                </a:solidFill>
                <a:effectLst>
                  <a:outerShdw blurRad="38100" dist="38100" dir="2700000" algn="tl">
                    <a:srgbClr val="000000">
                      <a:alpha val="43137"/>
                    </a:srgbClr>
                  </a:outerShdw>
                </a:effectLst>
              </a:rPr>
              <a:t>Творчість М. Куліша – це не тільки драматургія характерів, сцен, ідей, це також і драматургія мови. Він приділяв надзвичайну увагу мовній </a:t>
            </a:r>
            <a:r>
              <a:rPr lang="uk-UA" dirty="0" err="1">
                <a:solidFill>
                  <a:schemeClr val="bg1"/>
                </a:solidFill>
                <a:effectLst>
                  <a:outerShdw blurRad="38100" dist="38100" dir="2700000" algn="tl">
                    <a:srgbClr val="000000">
                      <a:alpha val="43137"/>
                    </a:srgbClr>
                  </a:outerShdw>
                </a:effectLst>
              </a:rPr>
              <a:t>відшліфованості</a:t>
            </a:r>
            <a:r>
              <a:rPr lang="uk-UA" dirty="0">
                <a:solidFill>
                  <a:schemeClr val="bg1"/>
                </a:solidFill>
                <a:effectLst>
                  <a:outerShdw blurRad="38100" dist="38100" dir="2700000" algn="tl">
                    <a:srgbClr val="000000">
                      <a:alpha val="43137"/>
                    </a:srgbClr>
                  </a:outerShdw>
                </a:effectLst>
              </a:rPr>
              <a:t>, мовним якостям своїх п’єс. Слово у його творах грало багатьма барвами й тональностями: інтонаціями народної говірки, гостротою сюжетних ходів, колоритністю народного гумору, напруженістю інтелектуальних роздумів. Слово у </a:t>
            </a:r>
            <a:r>
              <a:rPr lang="uk-UA" dirty="0" err="1">
                <a:solidFill>
                  <a:schemeClr val="bg1"/>
                </a:solidFill>
                <a:effectLst>
                  <a:outerShdw blurRad="38100" dist="38100" dir="2700000" algn="tl">
                    <a:srgbClr val="000000">
                      <a:alpha val="43137"/>
                    </a:srgbClr>
                  </a:outerShdw>
                </a:effectLst>
              </a:rPr>
              <a:t>Кулішевій</a:t>
            </a:r>
            <a:r>
              <a:rPr lang="uk-UA" dirty="0">
                <a:solidFill>
                  <a:schemeClr val="bg1"/>
                </a:solidFill>
                <a:effectLst>
                  <a:outerShdw blurRad="38100" dist="38100" dir="2700000" algn="tl">
                    <a:srgbClr val="000000">
                      <a:alpha val="43137"/>
                    </a:srgbClr>
                  </a:outerShdw>
                </a:effectLst>
              </a:rPr>
              <a:t> драматургії – чи то ремарки або репліки дійових осіб – вирізнялося влучністю, образністю, економністю, асоціативністю. Особливо яскраво у творчості </a:t>
            </a:r>
            <a:r>
              <a:rPr lang="uk-UA" dirty="0" smtClean="0">
                <a:solidFill>
                  <a:schemeClr val="bg1"/>
                </a:solidFill>
                <a:effectLst>
                  <a:outerShdw blurRad="38100" dist="38100" dir="2700000" algn="tl">
                    <a:srgbClr val="000000">
                      <a:alpha val="43137"/>
                    </a:srgbClr>
                  </a:outerShdw>
                </a:effectLst>
              </a:rPr>
              <a:t>Миколи </a:t>
            </a:r>
            <a:r>
              <a:rPr lang="uk-UA" dirty="0">
                <a:solidFill>
                  <a:schemeClr val="bg1"/>
                </a:solidFill>
                <a:effectLst>
                  <a:outerShdw blurRad="38100" dist="38100" dir="2700000" algn="tl">
                    <a:srgbClr val="000000">
                      <a:alpha val="43137"/>
                    </a:srgbClr>
                  </a:outerShdw>
                </a:effectLst>
              </a:rPr>
              <a:t>Куліша подано народну мову, якою дихає ледь не кожна його п’єса. Поліфонія народного мислення, голосу робить твори Куліша панорамним літописом народного буття. І народне слово посилювало у цьому літописі ефект достовірності, переконливості, глибинності в зображенні реальних конфліктів та протиріч.</a:t>
            </a:r>
          </a:p>
        </p:txBody>
      </p:sp>
    </p:spTree>
    <p:extLst>
      <p:ext uri="{BB962C8B-B14F-4D97-AF65-F5344CB8AC3E}">
        <p14:creationId xmlns:p14="http://schemas.microsoft.com/office/powerpoint/2010/main" val="11331651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3" name="Объект 2"/>
          <p:cNvSpPr>
            <a:spLocks noGrp="1"/>
          </p:cNvSpPr>
          <p:nvPr>
            <p:ph idx="1"/>
          </p:nvPr>
        </p:nvSpPr>
        <p:spPr>
          <a:xfrm>
            <a:off x="457200" y="1379909"/>
            <a:ext cx="8229600" cy="5073427"/>
          </a:xfrm>
        </p:spPr>
        <p:txBody>
          <a:bodyPr>
            <a:normAutofit/>
          </a:bodyPr>
          <a:lstStyle/>
          <a:p>
            <a:pPr marL="0" indent="0" algn="ctr">
              <a:buNone/>
            </a:pPr>
            <a:r>
              <a:rPr lang="uk-UA" dirty="0">
                <a:solidFill>
                  <a:schemeClr val="bg1"/>
                </a:solidFill>
                <a:effectLst>
                  <a:outerShdw blurRad="38100" dist="38100" dir="2700000" algn="tl">
                    <a:srgbClr val="000000">
                      <a:alpha val="43137"/>
                    </a:srgbClr>
                  </a:outerShdw>
                </a:effectLst>
              </a:rPr>
              <a:t>Масштаб таланту Миколи Куліша був зрозумілим багатьом митцям з того кола, у якому жив і спілкувався драматург. Про Куліша як про одного з найблискучіших сучасних письменників України говорили М.Хвильовий, Ю.Яновський, В.Сосюра, І.Дніпровський. Часто й емоційно </a:t>
            </a:r>
            <a:r>
              <a:rPr lang="uk-UA" dirty="0" err="1">
                <a:solidFill>
                  <a:schemeClr val="bg1"/>
                </a:solidFill>
                <a:effectLst>
                  <a:outerShdw blurRad="38100" dist="38100" dir="2700000" algn="tl">
                    <a:srgbClr val="000000">
                      <a:alpha val="43137"/>
                    </a:srgbClr>
                  </a:outerShdw>
                </a:effectLst>
              </a:rPr>
              <a:t>непересічність</a:t>
            </a:r>
            <a:r>
              <a:rPr lang="uk-UA" dirty="0">
                <a:solidFill>
                  <a:schemeClr val="bg1"/>
                </a:solidFill>
                <a:effectLst>
                  <a:outerShdw blurRad="38100" dist="38100" dir="2700000" algn="tl">
                    <a:srgbClr val="000000">
                      <a:alpha val="43137"/>
                    </a:srgbClr>
                  </a:outerShdw>
                </a:effectLst>
              </a:rPr>
              <a:t> драматургічного методу М.Куліша на засіданнях режисерського штабу “Березоля”, </a:t>
            </a:r>
            <a:r>
              <a:rPr lang="uk-UA" dirty="0" err="1">
                <a:solidFill>
                  <a:schemeClr val="bg1"/>
                </a:solidFill>
                <a:effectLst>
                  <a:outerShdw blurRad="38100" dist="38100" dir="2700000" algn="tl">
                    <a:srgbClr val="000000">
                      <a:alpha val="43137"/>
                    </a:srgbClr>
                  </a:outerShdw>
                </a:effectLst>
              </a:rPr>
              <a:t>реперткому</a:t>
            </a:r>
            <a:r>
              <a:rPr lang="uk-UA" dirty="0">
                <a:solidFill>
                  <a:schemeClr val="bg1"/>
                </a:solidFill>
                <a:effectLst>
                  <a:outerShdw blurRad="38100" dist="38100" dir="2700000" algn="tl">
                    <a:srgbClr val="000000">
                      <a:alpha val="43137"/>
                    </a:srgbClr>
                  </a:outerShdw>
                </a:effectLst>
              </a:rPr>
              <a:t>, в публічних виступах доводив Лесь Курбас. Він уважав </a:t>
            </a:r>
            <a:r>
              <a:rPr lang="uk-UA" dirty="0" smtClean="0">
                <a:solidFill>
                  <a:schemeClr val="bg1"/>
                </a:solidFill>
                <a:effectLst>
                  <a:outerShdw blurRad="38100" dist="38100" dir="2700000" algn="tl">
                    <a:srgbClr val="000000">
                      <a:alpha val="43137"/>
                    </a:srgbClr>
                  </a:outerShdw>
                </a:effectLst>
              </a:rPr>
              <a:t>Куліша </a:t>
            </a:r>
            <a:r>
              <a:rPr lang="uk-UA" dirty="0">
                <a:solidFill>
                  <a:schemeClr val="bg1"/>
                </a:solidFill>
                <a:effectLst>
                  <a:outerShdw blurRad="38100" dist="38100" dir="2700000" algn="tl">
                    <a:srgbClr val="000000">
                      <a:alpha val="43137"/>
                    </a:srgbClr>
                  </a:outerShdw>
                </a:effectLst>
              </a:rPr>
              <a:t>провідним українським драматургом, підкреслював, що до його п’єс треба ставитись як до творів визначного митця. </a:t>
            </a:r>
          </a:p>
        </p:txBody>
      </p:sp>
    </p:spTree>
    <p:extLst>
      <p:ext uri="{BB962C8B-B14F-4D97-AF65-F5344CB8AC3E}">
        <p14:creationId xmlns:p14="http://schemas.microsoft.com/office/powerpoint/2010/main" val="18786926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3" name="Объект 2"/>
          <p:cNvSpPr>
            <a:spLocks noGrp="1"/>
          </p:cNvSpPr>
          <p:nvPr>
            <p:ph idx="1"/>
          </p:nvPr>
        </p:nvSpPr>
        <p:spPr>
          <a:xfrm>
            <a:off x="395536" y="188640"/>
            <a:ext cx="8373616" cy="4525963"/>
          </a:xfrm>
        </p:spPr>
        <p:txBody>
          <a:bodyPr/>
          <a:lstStyle/>
          <a:p>
            <a:pPr marL="0" indent="0" algn="ctr">
              <a:buNone/>
            </a:pPr>
            <a:r>
              <a:rPr lang="uk-UA" dirty="0">
                <a:solidFill>
                  <a:schemeClr val="bg1"/>
                </a:solidFill>
                <a:effectLst>
                  <a:outerShdw blurRad="38100" dist="38100" dir="2700000" algn="tl">
                    <a:srgbClr val="000000">
                      <a:alpha val="43137"/>
                    </a:srgbClr>
                  </a:outerShdw>
                </a:effectLst>
              </a:rPr>
              <a:t>Особливо високо керівник “Березоля” оцінював “Народного </a:t>
            </a:r>
            <a:r>
              <a:rPr lang="uk-UA" dirty="0" err="1">
                <a:solidFill>
                  <a:schemeClr val="bg1"/>
                </a:solidFill>
                <a:effectLst>
                  <a:outerShdw blurRad="38100" dist="38100" dir="2700000" algn="tl">
                    <a:srgbClr val="000000">
                      <a:alpha val="43137"/>
                    </a:srgbClr>
                  </a:outerShdw>
                </a:effectLst>
              </a:rPr>
              <a:t>Малахія</a:t>
            </a:r>
            <a:r>
              <a:rPr lang="uk-UA" dirty="0">
                <a:solidFill>
                  <a:schemeClr val="bg1"/>
                </a:solidFill>
                <a:effectLst>
                  <a:outerShdw blurRad="38100" dist="38100" dir="2700000" algn="tl">
                    <a:srgbClr val="000000">
                      <a:alpha val="43137"/>
                    </a:srgbClr>
                  </a:outerShdw>
                </a:effectLst>
              </a:rPr>
              <a:t>”. Курбас неодноразово відзначав, що створення такої п’єси під силу тільки геніальному драматургові, а характер </a:t>
            </a:r>
            <a:r>
              <a:rPr lang="uk-UA" dirty="0" err="1">
                <a:solidFill>
                  <a:schemeClr val="bg1"/>
                </a:solidFill>
                <a:effectLst>
                  <a:outerShdw blurRad="38100" dist="38100" dir="2700000" algn="tl">
                    <a:srgbClr val="000000">
                      <a:alpha val="43137"/>
                    </a:srgbClr>
                  </a:outerShdw>
                </a:effectLst>
              </a:rPr>
              <a:t>Малахія</a:t>
            </a:r>
            <a:r>
              <a:rPr lang="uk-UA" dirty="0">
                <a:solidFill>
                  <a:schemeClr val="bg1"/>
                </a:solidFill>
                <a:effectLst>
                  <a:outerShdw blurRad="38100" dist="38100" dir="2700000" algn="tl">
                    <a:srgbClr val="000000">
                      <a:alpha val="43137"/>
                    </a:srgbClr>
                  </a:outerShdw>
                </a:effectLst>
              </a:rPr>
              <a:t> Стаканчика зараховував до категорії “вічних” образів.</a:t>
            </a:r>
          </a:p>
          <a:p>
            <a:pPr marL="0" indent="0">
              <a:buNone/>
            </a:pPr>
            <a:endParaRPr lang="uk-UA" dirty="0"/>
          </a:p>
        </p:txBody>
      </p:sp>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7485" r="7510"/>
          <a:stretch/>
        </p:blipFill>
        <p:spPr>
          <a:xfrm>
            <a:off x="1517301" y="1813048"/>
            <a:ext cx="6159640" cy="50723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254287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3" name="Объект 2"/>
          <p:cNvSpPr>
            <a:spLocks noGrp="1"/>
          </p:cNvSpPr>
          <p:nvPr>
            <p:ph idx="1"/>
          </p:nvPr>
        </p:nvSpPr>
        <p:spPr>
          <a:xfrm>
            <a:off x="323528" y="980728"/>
            <a:ext cx="8363272" cy="5001419"/>
          </a:xfrm>
        </p:spPr>
        <p:txBody>
          <a:bodyPr>
            <a:normAutofit/>
          </a:bodyPr>
          <a:lstStyle/>
          <a:p>
            <a:pPr marL="0" indent="0" algn="ctr">
              <a:buNone/>
            </a:pPr>
            <a:r>
              <a:rPr lang="uk-UA" dirty="0">
                <a:solidFill>
                  <a:schemeClr val="bg1"/>
                </a:solidFill>
                <a:effectLst>
                  <a:outerShdw blurRad="38100" dist="38100" dir="2700000" algn="tl">
                    <a:srgbClr val="000000">
                      <a:alpha val="43137"/>
                    </a:srgbClr>
                  </a:outerShdw>
                </a:effectLst>
              </a:rPr>
              <a:t>Микола Куліш уважно стежив за орієнтирами, тенденціями української художньої літератури. Він поціновував у літературі “титанічність поривань”, насиченість “великою проблематикою”, що, на його думку, є свідченням активних емоційно-інтелектуальних процесів у художній свідомості суспільства. Без “титанічних поривань” література, за його висновками, перестає бути мистецтвом, втрачає художні функції та особливості. Куліша бентежило, що українська література другої половини 20-х років “зійшла на вузенькі, розраховані тільки на сьогоднішній день, теми”, що вона “продукує літературні твори в масштабі одного дня”. Він ставив перед художньою творчістю потужні духовні та інтелектуальні завдання і виміряв її високими мірками.</a:t>
            </a:r>
          </a:p>
        </p:txBody>
      </p:sp>
    </p:spTree>
    <p:extLst>
      <p:ext uri="{BB962C8B-B14F-4D97-AF65-F5344CB8AC3E}">
        <p14:creationId xmlns:p14="http://schemas.microsoft.com/office/powerpoint/2010/main" val="37471025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3" name="Объект 2"/>
          <p:cNvSpPr>
            <a:spLocks noGrp="1"/>
          </p:cNvSpPr>
          <p:nvPr>
            <p:ph idx="1"/>
          </p:nvPr>
        </p:nvSpPr>
        <p:spPr>
          <a:xfrm>
            <a:off x="457200" y="1235893"/>
            <a:ext cx="8229600" cy="5073427"/>
          </a:xfrm>
        </p:spPr>
        <p:txBody>
          <a:bodyPr>
            <a:normAutofit/>
          </a:bodyPr>
          <a:lstStyle/>
          <a:p>
            <a:pPr marL="0" indent="0" algn="ctr">
              <a:buNone/>
            </a:pPr>
            <a:r>
              <a:rPr lang="ru-RU" dirty="0" err="1">
                <a:solidFill>
                  <a:schemeClr val="bg1"/>
                </a:solidFill>
                <a:effectLst>
                  <a:outerShdw blurRad="38100" dist="38100" dir="2700000" algn="tl">
                    <a:srgbClr val="000000">
                      <a:alpha val="43137"/>
                    </a:srgbClr>
                  </a:outerShdw>
                </a:effectLst>
              </a:rPr>
              <a:t>Розмірковуючи</a:t>
            </a:r>
            <a:r>
              <a:rPr lang="ru-RU" dirty="0">
                <a:solidFill>
                  <a:schemeClr val="bg1"/>
                </a:solidFill>
                <a:effectLst>
                  <a:outerShdw blurRad="38100" dist="38100" dir="2700000" algn="tl">
                    <a:srgbClr val="000000">
                      <a:alpha val="43137"/>
                    </a:srgbClr>
                  </a:outerShdw>
                </a:effectLst>
              </a:rPr>
              <a:t> над шляхами </a:t>
            </a:r>
            <a:r>
              <a:rPr lang="ru-RU" dirty="0" err="1">
                <a:solidFill>
                  <a:schemeClr val="bg1"/>
                </a:solidFill>
                <a:effectLst>
                  <a:outerShdw blurRad="38100" dist="38100" dir="2700000" algn="tl">
                    <a:srgbClr val="000000">
                      <a:alpha val="43137"/>
                    </a:srgbClr>
                  </a:outerShdw>
                </a:effectLst>
              </a:rPr>
              <a:t>піднесення</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українського</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мистецтва</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М.Куліш</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порушував</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питання</a:t>
            </a:r>
            <a:r>
              <a:rPr lang="ru-RU" dirty="0">
                <a:solidFill>
                  <a:schemeClr val="bg1"/>
                </a:solidFill>
                <a:effectLst>
                  <a:outerShdw blurRad="38100" dist="38100" dir="2700000" algn="tl">
                    <a:srgbClr val="000000">
                      <a:alpha val="43137"/>
                    </a:srgbClr>
                  </a:outerShdw>
                </a:effectLst>
              </a:rPr>
              <a:t> про роль критики у </a:t>
            </a:r>
            <a:r>
              <a:rPr lang="ru-RU" dirty="0" err="1">
                <a:solidFill>
                  <a:schemeClr val="bg1"/>
                </a:solidFill>
                <a:effectLst>
                  <a:outerShdw blurRad="38100" dist="38100" dir="2700000" algn="tl">
                    <a:srgbClr val="000000">
                      <a:alpha val="43137"/>
                    </a:srgbClr>
                  </a:outerShdw>
                </a:effectLst>
              </a:rPr>
              <a:t>цьому</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процесі</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Він</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наполегливо</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висловлював</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ідею</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тактовного</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обережного</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ставлення</a:t>
            </a:r>
            <a:r>
              <a:rPr lang="ru-RU" dirty="0">
                <a:solidFill>
                  <a:schemeClr val="bg1"/>
                </a:solidFill>
                <a:effectLst>
                  <a:outerShdw blurRad="38100" dist="38100" dir="2700000" algn="tl">
                    <a:srgbClr val="000000">
                      <a:alpha val="43137"/>
                    </a:srgbClr>
                  </a:outerShdw>
                </a:effectLst>
              </a:rPr>
              <a:t> до </a:t>
            </a:r>
            <a:r>
              <a:rPr lang="ru-RU" dirty="0" err="1">
                <a:solidFill>
                  <a:schemeClr val="bg1"/>
                </a:solidFill>
                <a:effectLst>
                  <a:outerShdw blurRad="38100" dist="38100" dir="2700000" algn="tl">
                    <a:srgbClr val="000000">
                      <a:alpha val="43137"/>
                    </a:srgbClr>
                  </a:outerShdw>
                </a:effectLst>
              </a:rPr>
              <a:t>письменницьких</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пошуків</a:t>
            </a:r>
            <a:r>
              <a:rPr lang="ru-RU" dirty="0">
                <a:solidFill>
                  <a:schemeClr val="bg1"/>
                </a:solidFill>
                <a:effectLst>
                  <a:outerShdw blurRad="38100" dist="38100" dir="2700000" algn="tl">
                    <a:srgbClr val="000000">
                      <a:alpha val="43137"/>
                    </a:srgbClr>
                  </a:outerShdw>
                </a:effectLst>
              </a:rPr>
              <a:t>, до </a:t>
            </a:r>
            <a:r>
              <a:rPr lang="ru-RU" dirty="0" err="1">
                <a:solidFill>
                  <a:schemeClr val="bg1"/>
                </a:solidFill>
                <a:effectLst>
                  <a:outerShdw blurRad="38100" dist="38100" dir="2700000" algn="tl">
                    <a:srgbClr val="000000">
                      <a:alpha val="43137"/>
                    </a:srgbClr>
                  </a:outerShdw>
                </a:effectLst>
              </a:rPr>
              <a:t>творчості</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взагалі</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Куліш</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неодноразово</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наголошував</a:t>
            </a:r>
            <a:r>
              <a:rPr lang="ru-RU" dirty="0">
                <a:solidFill>
                  <a:schemeClr val="bg1"/>
                </a:solidFill>
                <a:effectLst>
                  <a:outerShdw blurRad="38100" dist="38100" dir="2700000" algn="tl">
                    <a:srgbClr val="000000">
                      <a:alpha val="43137"/>
                    </a:srgbClr>
                  </a:outerShdw>
                </a:effectLst>
              </a:rPr>
              <a:t> на тому, </a:t>
            </a:r>
            <a:r>
              <a:rPr lang="ru-RU" dirty="0" err="1">
                <a:solidFill>
                  <a:schemeClr val="bg1"/>
                </a:solidFill>
                <a:effectLst>
                  <a:outerShdw blurRad="38100" dist="38100" dir="2700000" algn="tl">
                    <a:srgbClr val="000000">
                      <a:alpha val="43137"/>
                    </a:srgbClr>
                  </a:outerShdw>
                </a:effectLst>
              </a:rPr>
              <a:t>що</a:t>
            </a:r>
            <a:r>
              <a:rPr lang="ru-RU" dirty="0">
                <a:solidFill>
                  <a:schemeClr val="bg1"/>
                </a:solidFill>
                <a:effectLst>
                  <a:outerShdw blurRad="38100" dist="38100" dir="2700000" algn="tl">
                    <a:srgbClr val="000000">
                      <a:alpha val="43137"/>
                    </a:srgbClr>
                  </a:outerShdw>
                </a:effectLst>
              </a:rPr>
              <a:t> талант треба </a:t>
            </a:r>
            <a:r>
              <a:rPr lang="ru-RU" dirty="0" err="1">
                <a:solidFill>
                  <a:schemeClr val="bg1"/>
                </a:solidFill>
                <a:effectLst>
                  <a:outerShdw blurRad="38100" dist="38100" dir="2700000" algn="tl">
                    <a:srgbClr val="000000">
                      <a:alpha val="43137"/>
                    </a:srgbClr>
                  </a:outerShdw>
                </a:effectLst>
              </a:rPr>
              <a:t>плекати</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підтримувати</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давати</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змогу</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йому</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друкуватися</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виставлятися</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обговорюватися</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що</a:t>
            </a:r>
            <a:r>
              <a:rPr lang="ru-RU" dirty="0">
                <a:solidFill>
                  <a:schemeClr val="bg1"/>
                </a:solidFill>
                <a:effectLst>
                  <a:outerShdw blurRad="38100" dist="38100" dir="2700000" algn="tl">
                    <a:srgbClr val="000000">
                      <a:alpha val="43137"/>
                    </a:srgbClr>
                  </a:outerShdw>
                </a:effectLst>
              </a:rPr>
              <a:t> мета </a:t>
            </a:r>
            <a:r>
              <a:rPr lang="ru-RU" dirty="0" err="1">
                <a:solidFill>
                  <a:schemeClr val="bg1"/>
                </a:solidFill>
                <a:effectLst>
                  <a:outerShdw blurRad="38100" dist="38100" dir="2700000" algn="tl">
                    <a:srgbClr val="000000">
                      <a:alpha val="43137"/>
                    </a:srgbClr>
                  </a:outerShdw>
                </a:effectLst>
              </a:rPr>
              <a:t>літературної</a:t>
            </a:r>
            <a:r>
              <a:rPr lang="ru-RU" dirty="0">
                <a:solidFill>
                  <a:schemeClr val="bg1"/>
                </a:solidFill>
                <a:effectLst>
                  <a:outerShdw blurRad="38100" dist="38100" dir="2700000" algn="tl">
                    <a:srgbClr val="000000">
                      <a:alpha val="43137"/>
                    </a:srgbClr>
                  </a:outerShdw>
                </a:effectLst>
              </a:rPr>
              <a:t> критики – </a:t>
            </a:r>
            <a:r>
              <a:rPr lang="ru-RU" dirty="0" err="1">
                <a:solidFill>
                  <a:schemeClr val="bg1"/>
                </a:solidFill>
                <a:effectLst>
                  <a:outerShdw blurRad="38100" dist="38100" dir="2700000" algn="tl">
                    <a:srgbClr val="000000">
                      <a:alpha val="43137"/>
                    </a:srgbClr>
                  </a:outerShdw>
                </a:effectLst>
              </a:rPr>
              <a:t>сприяти</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художньому</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зростанню</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митця</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поважно</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вказуючи</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йому</a:t>
            </a:r>
            <a:r>
              <a:rPr lang="ru-RU" dirty="0">
                <a:solidFill>
                  <a:schemeClr val="bg1"/>
                </a:solidFill>
                <a:effectLst>
                  <a:outerShdw blurRad="38100" dist="38100" dir="2700000" algn="tl">
                    <a:srgbClr val="000000">
                      <a:alpha val="43137"/>
                    </a:srgbClr>
                  </a:outerShdw>
                </a:effectLst>
              </a:rPr>
              <a:t> на </a:t>
            </a:r>
            <a:r>
              <a:rPr lang="ru-RU" dirty="0" err="1">
                <a:solidFill>
                  <a:schemeClr val="bg1"/>
                </a:solidFill>
                <a:effectLst>
                  <a:outerShdw blurRad="38100" dist="38100" dir="2700000" algn="tl">
                    <a:srgbClr val="000000">
                      <a:alpha val="43137"/>
                    </a:srgbClr>
                  </a:outerShdw>
                </a:effectLst>
              </a:rPr>
              <a:t>недоліки</a:t>
            </a:r>
            <a:r>
              <a:rPr lang="ru-RU" dirty="0">
                <a:solidFill>
                  <a:schemeClr val="bg1"/>
                </a:solidFill>
                <a:effectLst>
                  <a:outerShdw blurRad="38100" dist="38100" dir="2700000" algn="tl">
                    <a:srgbClr val="000000">
                      <a:alpha val="43137"/>
                    </a:srgbClr>
                  </a:outerShdw>
                </a:effectLst>
              </a:rPr>
              <a:t> й </a:t>
            </a:r>
            <a:r>
              <a:rPr lang="ru-RU" dirty="0" err="1">
                <a:solidFill>
                  <a:schemeClr val="bg1"/>
                </a:solidFill>
                <a:effectLst>
                  <a:outerShdw blurRad="38100" dist="38100" dir="2700000" algn="tl">
                    <a:srgbClr val="000000">
                      <a:alpha val="43137"/>
                    </a:srgbClr>
                  </a:outerShdw>
                </a:effectLst>
              </a:rPr>
              <a:t>слабкі</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місця</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творчості</a:t>
            </a:r>
            <a:r>
              <a:rPr lang="ru-RU" dirty="0">
                <a:solidFill>
                  <a:schemeClr val="bg1"/>
                </a:solidFill>
                <a:effectLst>
                  <a:outerShdw blurRad="38100" dist="38100" dir="2700000" algn="tl">
                    <a:srgbClr val="000000">
                      <a:alpha val="43137"/>
                    </a:srgbClr>
                  </a:outerShdw>
                </a:effectLst>
              </a:rPr>
              <a:t>.</a:t>
            </a:r>
            <a:endParaRPr lang="uk-UA"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41716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3" name="Объект 2"/>
          <p:cNvSpPr>
            <a:spLocks noGrp="1"/>
          </p:cNvSpPr>
          <p:nvPr>
            <p:ph idx="1"/>
          </p:nvPr>
        </p:nvSpPr>
        <p:spPr>
          <a:xfrm>
            <a:off x="457200" y="1340768"/>
            <a:ext cx="8229600" cy="4525963"/>
          </a:xfrm>
        </p:spPr>
        <p:txBody>
          <a:bodyPr>
            <a:normAutofit lnSpcReduction="10000"/>
          </a:bodyPr>
          <a:lstStyle/>
          <a:p>
            <a:pPr marL="0" indent="0" algn="ctr">
              <a:buNone/>
            </a:pPr>
            <a:r>
              <a:rPr lang="uk-UA" dirty="0">
                <a:solidFill>
                  <a:schemeClr val="bg1"/>
                </a:solidFill>
                <a:effectLst>
                  <a:outerShdw blurRad="38100" dist="38100" dir="2700000" algn="tl">
                    <a:srgbClr val="000000">
                      <a:alpha val="43137"/>
                    </a:srgbClr>
                  </a:outerShdw>
                </a:effectLst>
              </a:rPr>
              <a:t>Драматург виступав проти, як він казав, “жорстокої, невгамовної” критики, вбачаючи у ній неабияку </a:t>
            </a:r>
            <a:r>
              <a:rPr lang="uk-UA" dirty="0" err="1">
                <a:solidFill>
                  <a:schemeClr val="bg1"/>
                </a:solidFill>
                <a:effectLst>
                  <a:outerShdw blurRad="38100" dist="38100" dir="2700000" algn="tl">
                    <a:srgbClr val="000000">
                      <a:alpha val="43137"/>
                    </a:srgbClr>
                  </a:outerShdw>
                </a:effectLst>
              </a:rPr>
              <a:t>деконструктивну</a:t>
            </a:r>
            <a:r>
              <a:rPr lang="uk-UA" dirty="0">
                <a:solidFill>
                  <a:schemeClr val="bg1"/>
                </a:solidFill>
                <a:effectLst>
                  <a:outerShdw blurRad="38100" dist="38100" dir="2700000" algn="tl">
                    <a:srgbClr val="000000">
                      <a:alpha val="43137"/>
                    </a:srgbClr>
                  </a:outerShdw>
                </a:effectLst>
              </a:rPr>
              <a:t> силу. “Будувати, вирощувати драматургічну культуру – це не значить бити її”, – гірким афоризмом підсумовував він свої спостереження щодо функцій української критики у літературному житті кінця 20-х років. Куліш уважав аномалією те, що критика виявлялася спрямованою проти художньо-образного процесу, проти письменників, проти мистецтва. У промовах, листах драматурга містяться численні фрагменти літературно-критичного аналізу, і вони свідчать про глибокий культурно-естетичний підхід Куліша до оцінки мистецьких творів, течій, явищ.</a:t>
            </a:r>
          </a:p>
        </p:txBody>
      </p:sp>
    </p:spTree>
    <p:extLst>
      <p:ext uri="{BB962C8B-B14F-4D97-AF65-F5344CB8AC3E}">
        <p14:creationId xmlns:p14="http://schemas.microsoft.com/office/powerpoint/2010/main" val="19440886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3" name="Объект 2"/>
          <p:cNvSpPr>
            <a:spLocks noGrp="1"/>
          </p:cNvSpPr>
          <p:nvPr>
            <p:ph idx="1"/>
          </p:nvPr>
        </p:nvSpPr>
        <p:spPr>
          <a:xfrm>
            <a:off x="457200" y="1523925"/>
            <a:ext cx="8229600" cy="5001419"/>
          </a:xfrm>
        </p:spPr>
        <p:txBody>
          <a:bodyPr>
            <a:normAutofit/>
          </a:bodyPr>
          <a:lstStyle/>
          <a:p>
            <a:pPr marL="0" indent="0" algn="ctr">
              <a:buNone/>
            </a:pPr>
            <a:r>
              <a:rPr lang="uk-UA" dirty="0">
                <a:solidFill>
                  <a:schemeClr val="bg1"/>
                </a:solidFill>
                <a:effectLst>
                  <a:outerShdw blurRad="38100" dist="38100" dir="2700000" algn="tl">
                    <a:srgbClr val="000000">
                      <a:alpha val="43137"/>
                    </a:srgbClr>
                  </a:outerShdw>
                </a:effectLst>
              </a:rPr>
              <a:t>М.Куліш здійснив величезний, досі повністю не оцінений внесок у розвиток теорії та практики драматургії. Він реформував саму драматургічну форму – композицію, архітектуру твору, надавши їм гнучкості, ємності, динамізму. Він наповнив драматургічний твір багатствами слова, музики, контрастів, ритму, узагальнень, кольорів, метафор, алегорій, асоціацій. Він майстерно використовував художній потенціал символів, символічного мислення, що виводило його п’єси на рівень філософського осмислення Людини й Буття.</a:t>
            </a:r>
          </a:p>
        </p:txBody>
      </p:sp>
    </p:spTree>
    <p:extLst>
      <p:ext uri="{BB962C8B-B14F-4D97-AF65-F5344CB8AC3E}">
        <p14:creationId xmlns:p14="http://schemas.microsoft.com/office/powerpoint/2010/main" val="2844333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3" name="Объект 2"/>
          <p:cNvSpPr>
            <a:spLocks noGrp="1"/>
          </p:cNvSpPr>
          <p:nvPr>
            <p:ph idx="1"/>
          </p:nvPr>
        </p:nvSpPr>
        <p:spPr/>
        <p:txBody>
          <a:bodyPr>
            <a:normAutofit/>
          </a:bodyPr>
          <a:lstStyle/>
          <a:p>
            <a:pPr marL="0" indent="0" algn="ctr">
              <a:buNone/>
            </a:pPr>
            <a:r>
              <a:rPr lang="uk-UA" dirty="0">
                <a:solidFill>
                  <a:schemeClr val="bg1"/>
                </a:solidFill>
                <a:effectLst>
                  <a:outerShdw blurRad="38100" dist="38100" dir="2700000" algn="tl">
                    <a:srgbClr val="000000">
                      <a:alpha val="43137"/>
                    </a:srgbClr>
                  </a:outerShdw>
                </a:effectLst>
              </a:rPr>
              <a:t>Куліш був митцем, який постійно прагнув новини у творчості – нових художніх засобів, прийомів, рішень; несподіваних думок, образів, конфліктів; нової, до нього ще не відкритої якості драматургічного світобачення. Він шукав – і знаходив нові напрямки розвитку мистецтва, літератури, драматургії, що потім ураховувалися іншими письменниками, художниками наступних поколінь. Куліш-драматург жив категоріями майбутнього художнього Часу. А це – привілей митців світового рівня.</a:t>
            </a:r>
          </a:p>
        </p:txBody>
      </p:sp>
    </p:spTree>
    <p:extLst>
      <p:ext uri="{BB962C8B-B14F-4D97-AF65-F5344CB8AC3E}">
        <p14:creationId xmlns:p14="http://schemas.microsoft.com/office/powerpoint/2010/main" val="17833000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3" name="Объект 2"/>
          <p:cNvSpPr>
            <a:spLocks noGrp="1"/>
          </p:cNvSpPr>
          <p:nvPr>
            <p:ph idx="1"/>
          </p:nvPr>
        </p:nvSpPr>
        <p:spPr>
          <a:xfrm>
            <a:off x="457200" y="1700808"/>
            <a:ext cx="8229600" cy="4713387"/>
          </a:xfrm>
        </p:spPr>
        <p:txBody>
          <a:bodyPr>
            <a:normAutofit/>
          </a:bodyPr>
          <a:lstStyle/>
          <a:p>
            <a:pPr marL="0" indent="0" algn="ctr">
              <a:buNone/>
            </a:pPr>
            <a:r>
              <a:rPr lang="ru-RU" sz="2450" dirty="0">
                <a:solidFill>
                  <a:schemeClr val="bg1"/>
                </a:solidFill>
                <a:effectLst>
                  <a:outerShdw blurRad="38100" dist="38100" dir="2700000" algn="tl">
                    <a:srgbClr val="000000">
                      <a:alpha val="43137"/>
                    </a:srgbClr>
                  </a:outerShdw>
                </a:effectLst>
              </a:rPr>
              <a:t>…</a:t>
            </a:r>
            <a:r>
              <a:rPr lang="ru-RU" sz="2450" dirty="0" err="1">
                <a:solidFill>
                  <a:schemeClr val="bg1"/>
                </a:solidFill>
                <a:effectLst>
                  <a:outerShdw blurRad="38100" dist="38100" dir="2700000" algn="tl">
                    <a:srgbClr val="000000">
                      <a:alpha val="43137"/>
                    </a:srgbClr>
                  </a:outerShdw>
                </a:effectLst>
              </a:rPr>
              <a:t>Багатьма</a:t>
            </a:r>
            <a:r>
              <a:rPr lang="ru-RU" sz="2450" dirty="0">
                <a:solidFill>
                  <a:schemeClr val="bg1"/>
                </a:solidFill>
                <a:effectLst>
                  <a:outerShdw blurRad="38100" dist="38100" dir="2700000" algn="tl">
                    <a:srgbClr val="000000">
                      <a:alpha val="43137"/>
                    </a:srgbClr>
                  </a:outerShdw>
                </a:effectLst>
              </a:rPr>
              <a:t> дорогами </a:t>
            </a:r>
            <a:r>
              <a:rPr lang="ru-RU" sz="2450" dirty="0" err="1">
                <a:solidFill>
                  <a:schemeClr val="bg1"/>
                </a:solidFill>
                <a:effectLst>
                  <a:outerShdw blurRad="38100" dist="38100" dir="2700000" algn="tl">
                    <a:srgbClr val="000000">
                      <a:alpha val="43137"/>
                    </a:srgbClr>
                  </a:outerShdw>
                </a:effectLst>
              </a:rPr>
              <a:t>пройшов</a:t>
            </a:r>
            <a:r>
              <a:rPr lang="ru-RU" sz="2450" dirty="0">
                <a:solidFill>
                  <a:schemeClr val="bg1"/>
                </a:solidFill>
                <a:effectLst>
                  <a:outerShdw blurRad="38100" dist="38100" dir="2700000" algn="tl">
                    <a:srgbClr val="000000">
                      <a:alpha val="43137"/>
                    </a:srgbClr>
                  </a:outerShdw>
                </a:effectLst>
              </a:rPr>
              <a:t> </a:t>
            </a:r>
            <a:r>
              <a:rPr lang="ru-RU" sz="2450" dirty="0" err="1">
                <a:solidFill>
                  <a:schemeClr val="bg1"/>
                </a:solidFill>
                <a:effectLst>
                  <a:outerShdw blurRad="38100" dist="38100" dir="2700000" algn="tl">
                    <a:srgbClr val="000000">
                      <a:alpha val="43137"/>
                    </a:srgbClr>
                  </a:outerShdw>
                </a:effectLst>
              </a:rPr>
              <a:t>Микола</a:t>
            </a:r>
            <a:r>
              <a:rPr lang="ru-RU" sz="2450" dirty="0">
                <a:solidFill>
                  <a:schemeClr val="bg1"/>
                </a:solidFill>
                <a:effectLst>
                  <a:outerShdw blurRad="38100" dist="38100" dir="2700000" algn="tl">
                    <a:srgbClr val="000000">
                      <a:alpha val="43137"/>
                    </a:srgbClr>
                  </a:outerShdw>
                </a:effectLst>
              </a:rPr>
              <a:t> Гурович </a:t>
            </a:r>
            <a:r>
              <a:rPr lang="ru-RU" sz="2450" dirty="0" err="1">
                <a:solidFill>
                  <a:schemeClr val="bg1"/>
                </a:solidFill>
                <a:effectLst>
                  <a:outerShdw blurRad="38100" dist="38100" dir="2700000" algn="tl">
                    <a:srgbClr val="000000">
                      <a:alpha val="43137"/>
                    </a:srgbClr>
                  </a:outerShdw>
                </a:effectLst>
              </a:rPr>
              <a:t>Куліш</a:t>
            </a:r>
            <a:r>
              <a:rPr lang="ru-RU" sz="2450" dirty="0">
                <a:solidFill>
                  <a:schemeClr val="bg1"/>
                </a:solidFill>
                <a:effectLst>
                  <a:outerShdw blurRad="38100" dist="38100" dir="2700000" algn="tl">
                    <a:srgbClr val="000000">
                      <a:alpha val="43137"/>
                    </a:srgbClr>
                  </a:outerShdw>
                </a:effectLst>
              </a:rPr>
              <a:t> – дорогами </a:t>
            </a:r>
            <a:r>
              <a:rPr lang="ru-RU" sz="2450" dirty="0" err="1">
                <a:solidFill>
                  <a:schemeClr val="bg1"/>
                </a:solidFill>
                <a:effectLst>
                  <a:outerShdw blurRad="38100" dist="38100" dir="2700000" algn="tl">
                    <a:srgbClr val="000000">
                      <a:alpha val="43137"/>
                    </a:srgbClr>
                  </a:outerShdw>
                </a:effectLst>
              </a:rPr>
              <a:t>навчання</a:t>
            </a:r>
            <a:r>
              <a:rPr lang="ru-RU" sz="2450" dirty="0">
                <a:solidFill>
                  <a:schemeClr val="bg1"/>
                </a:solidFill>
                <a:effectLst>
                  <a:outerShdw blurRad="38100" dist="38100" dir="2700000" algn="tl">
                    <a:srgbClr val="000000">
                      <a:alpha val="43137"/>
                    </a:srgbClr>
                  </a:outerShdw>
                </a:effectLst>
              </a:rPr>
              <a:t>, </a:t>
            </a:r>
            <a:r>
              <a:rPr lang="ru-RU" sz="2450" dirty="0" err="1">
                <a:solidFill>
                  <a:schemeClr val="bg1"/>
                </a:solidFill>
                <a:effectLst>
                  <a:outerShdw blurRad="38100" dist="38100" dir="2700000" algn="tl">
                    <a:srgbClr val="000000">
                      <a:alpha val="43137"/>
                    </a:srgbClr>
                  </a:outerShdw>
                </a:effectLst>
              </a:rPr>
              <a:t>таврійського</a:t>
            </a:r>
            <a:r>
              <a:rPr lang="ru-RU" sz="2450" dirty="0">
                <a:solidFill>
                  <a:schemeClr val="bg1"/>
                </a:solidFill>
                <a:effectLst>
                  <a:outerShdw blurRad="38100" dist="38100" dir="2700000" algn="tl">
                    <a:srgbClr val="000000">
                      <a:alpha val="43137"/>
                    </a:srgbClr>
                  </a:outerShdw>
                </a:effectLst>
              </a:rPr>
              <a:t> степу й </a:t>
            </a:r>
            <a:r>
              <a:rPr lang="ru-RU" sz="2450" dirty="0" err="1">
                <a:solidFill>
                  <a:schemeClr val="bg1"/>
                </a:solidFill>
                <a:effectLst>
                  <a:outerShdw blurRad="38100" dist="38100" dir="2700000" algn="tl">
                    <a:srgbClr val="000000">
                      <a:alpha val="43137"/>
                    </a:srgbClr>
                  </a:outerShdw>
                </a:effectLst>
              </a:rPr>
              <a:t>України</a:t>
            </a:r>
            <a:r>
              <a:rPr lang="ru-RU" sz="2450" dirty="0">
                <a:solidFill>
                  <a:schemeClr val="bg1"/>
                </a:solidFill>
                <a:effectLst>
                  <a:outerShdw blurRad="38100" dist="38100" dir="2700000" algn="tl">
                    <a:srgbClr val="000000">
                      <a:alpha val="43137"/>
                    </a:srgbClr>
                  </a:outerShdw>
                </a:effectLst>
              </a:rPr>
              <a:t>, дорогами </a:t>
            </a:r>
            <a:r>
              <a:rPr lang="ru-RU" sz="2450" dirty="0" err="1">
                <a:solidFill>
                  <a:schemeClr val="bg1"/>
                </a:solidFill>
                <a:effectLst>
                  <a:outerShdw blurRad="38100" dist="38100" dir="2700000" algn="tl">
                    <a:srgbClr val="000000">
                      <a:alpha val="43137"/>
                    </a:srgbClr>
                  </a:outerShdw>
                </a:effectLst>
              </a:rPr>
              <a:t>війни</a:t>
            </a:r>
            <a:r>
              <a:rPr lang="ru-RU" sz="2450" dirty="0">
                <a:solidFill>
                  <a:schemeClr val="bg1"/>
                </a:solidFill>
                <a:effectLst>
                  <a:outerShdw blurRad="38100" dist="38100" dir="2700000" algn="tl">
                    <a:srgbClr val="000000">
                      <a:alpha val="43137"/>
                    </a:srgbClr>
                  </a:outerShdw>
                </a:effectLst>
              </a:rPr>
              <a:t>, </a:t>
            </a:r>
            <a:r>
              <a:rPr lang="ru-RU" sz="2450" dirty="0" err="1">
                <a:solidFill>
                  <a:schemeClr val="bg1"/>
                </a:solidFill>
                <a:effectLst>
                  <a:outerShdw blurRad="38100" dist="38100" dir="2700000" algn="tl">
                    <a:srgbClr val="000000">
                      <a:alpha val="43137"/>
                    </a:srgbClr>
                  </a:outerShdw>
                </a:effectLst>
              </a:rPr>
              <a:t>самовіддачі</a:t>
            </a:r>
            <a:r>
              <a:rPr lang="ru-RU" sz="2450" dirty="0">
                <a:solidFill>
                  <a:schemeClr val="bg1"/>
                </a:solidFill>
                <a:effectLst>
                  <a:outerShdw blurRad="38100" dist="38100" dir="2700000" algn="tl">
                    <a:srgbClr val="000000">
                      <a:alpha val="43137"/>
                    </a:srgbClr>
                  </a:outerShdw>
                </a:effectLst>
              </a:rPr>
              <a:t>, духовного </a:t>
            </a:r>
            <a:r>
              <a:rPr lang="ru-RU" sz="2450" dirty="0" err="1">
                <a:solidFill>
                  <a:schemeClr val="bg1"/>
                </a:solidFill>
                <a:effectLst>
                  <a:outerShdw blurRad="38100" dist="38100" dir="2700000" algn="tl">
                    <a:srgbClr val="000000">
                      <a:alpha val="43137"/>
                    </a:srgbClr>
                  </a:outerShdw>
                </a:effectLst>
              </a:rPr>
              <a:t>піднесення</a:t>
            </a:r>
            <a:r>
              <a:rPr lang="ru-RU" sz="2450" dirty="0">
                <a:solidFill>
                  <a:schemeClr val="bg1"/>
                </a:solidFill>
                <a:effectLst>
                  <a:outerShdw blurRad="38100" dist="38100" dir="2700000" algn="tl">
                    <a:srgbClr val="000000">
                      <a:alpha val="43137"/>
                    </a:srgbClr>
                  </a:outerShdw>
                </a:effectLst>
              </a:rPr>
              <a:t>, дорогами </a:t>
            </a:r>
            <a:r>
              <a:rPr lang="ru-RU" sz="2450" dirty="0" err="1">
                <a:solidFill>
                  <a:schemeClr val="bg1"/>
                </a:solidFill>
                <a:effectLst>
                  <a:outerShdw blurRad="38100" dist="38100" dir="2700000" algn="tl">
                    <a:srgbClr val="000000">
                      <a:alpha val="43137"/>
                    </a:srgbClr>
                  </a:outerShdw>
                </a:effectLst>
              </a:rPr>
              <a:t>творчості</a:t>
            </a:r>
            <a:r>
              <a:rPr lang="ru-RU" sz="2450" dirty="0">
                <a:solidFill>
                  <a:schemeClr val="bg1"/>
                </a:solidFill>
                <a:effectLst>
                  <a:outerShdw blurRad="38100" dist="38100" dir="2700000" algn="tl">
                    <a:srgbClr val="000000">
                      <a:alpha val="43137"/>
                    </a:srgbClr>
                  </a:outerShdw>
                </a:effectLst>
              </a:rPr>
              <a:t>, </a:t>
            </a:r>
            <a:r>
              <a:rPr lang="ru-RU" sz="2450" dirty="0" err="1">
                <a:solidFill>
                  <a:schemeClr val="bg1"/>
                </a:solidFill>
                <a:effectLst>
                  <a:outerShdw blurRad="38100" dist="38100" dir="2700000" algn="tl">
                    <a:srgbClr val="000000">
                      <a:alpha val="43137"/>
                    </a:srgbClr>
                  </a:outerShdw>
                </a:effectLst>
              </a:rPr>
              <a:t>відкриття</a:t>
            </a:r>
            <a:r>
              <a:rPr lang="ru-RU" sz="2450" dirty="0">
                <a:solidFill>
                  <a:schemeClr val="bg1"/>
                </a:solidFill>
                <a:effectLst>
                  <a:outerShdw blurRad="38100" dist="38100" dir="2700000" algn="tl">
                    <a:srgbClr val="000000">
                      <a:alpha val="43137"/>
                    </a:srgbClr>
                  </a:outerShdw>
                </a:effectLst>
              </a:rPr>
              <a:t>, </a:t>
            </a:r>
            <a:r>
              <a:rPr lang="ru-RU" sz="2450" dirty="0" err="1">
                <a:solidFill>
                  <a:schemeClr val="bg1"/>
                </a:solidFill>
                <a:effectLst>
                  <a:outerShdw blurRad="38100" dist="38100" dir="2700000" algn="tl">
                    <a:srgbClr val="000000">
                      <a:alpha val="43137"/>
                    </a:srgbClr>
                  </a:outerShdw>
                </a:effectLst>
              </a:rPr>
              <a:t>переслідувань</a:t>
            </a:r>
            <a:r>
              <a:rPr lang="ru-RU" sz="2450" dirty="0">
                <a:solidFill>
                  <a:schemeClr val="bg1"/>
                </a:solidFill>
                <a:effectLst>
                  <a:outerShdw blurRad="38100" dist="38100" dir="2700000" algn="tl">
                    <a:srgbClr val="000000">
                      <a:alpha val="43137"/>
                    </a:srgbClr>
                  </a:outerShdw>
                </a:effectLst>
              </a:rPr>
              <a:t>. За </a:t>
            </a:r>
            <a:r>
              <a:rPr lang="ru-RU" sz="2450" dirty="0" err="1">
                <a:solidFill>
                  <a:schemeClr val="bg1"/>
                </a:solidFill>
                <a:effectLst>
                  <a:outerShdw blurRad="38100" dist="38100" dir="2700000" algn="tl">
                    <a:srgbClr val="000000">
                      <a:alpha val="43137"/>
                    </a:srgbClr>
                  </a:outerShdw>
                </a:effectLst>
              </a:rPr>
              <a:t>недовге</a:t>
            </a:r>
            <a:r>
              <a:rPr lang="ru-RU" sz="2450" dirty="0">
                <a:solidFill>
                  <a:schemeClr val="bg1"/>
                </a:solidFill>
                <a:effectLst>
                  <a:outerShdw blurRad="38100" dist="38100" dir="2700000" algn="tl">
                    <a:srgbClr val="000000">
                      <a:alpha val="43137"/>
                    </a:srgbClr>
                  </a:outerShdw>
                </a:effectLst>
              </a:rPr>
              <a:t> </a:t>
            </a:r>
            <a:r>
              <a:rPr lang="ru-RU" sz="2450" dirty="0" err="1">
                <a:solidFill>
                  <a:schemeClr val="bg1"/>
                </a:solidFill>
                <a:effectLst>
                  <a:outerShdw blurRad="38100" dist="38100" dir="2700000" algn="tl">
                    <a:srgbClr val="000000">
                      <a:alpha val="43137"/>
                    </a:srgbClr>
                  </a:outerShdw>
                </a:effectLst>
              </a:rPr>
              <a:t>життя</a:t>
            </a:r>
            <a:r>
              <a:rPr lang="ru-RU" sz="2450" dirty="0">
                <a:solidFill>
                  <a:schemeClr val="bg1"/>
                </a:solidFill>
                <a:effectLst>
                  <a:outerShdw blurRad="38100" dist="38100" dir="2700000" algn="tl">
                    <a:srgbClr val="000000">
                      <a:alpha val="43137"/>
                    </a:srgbClr>
                  </a:outerShdw>
                </a:effectLst>
              </a:rPr>
              <a:t> </a:t>
            </a:r>
            <a:r>
              <a:rPr lang="ru-RU" sz="2450" dirty="0" err="1">
                <a:solidFill>
                  <a:schemeClr val="bg1"/>
                </a:solidFill>
                <a:effectLst>
                  <a:outerShdw blurRad="38100" dist="38100" dir="2700000" algn="tl">
                    <a:srgbClr val="000000">
                      <a:alpha val="43137"/>
                    </a:srgbClr>
                  </a:outerShdw>
                </a:effectLst>
              </a:rPr>
              <a:t>йому</a:t>
            </a:r>
            <a:r>
              <a:rPr lang="ru-RU" sz="2450" dirty="0">
                <a:solidFill>
                  <a:schemeClr val="bg1"/>
                </a:solidFill>
                <a:effectLst>
                  <a:outerShdw blurRad="38100" dist="38100" dir="2700000" algn="tl">
                    <a:srgbClr val="000000">
                      <a:alpha val="43137"/>
                    </a:srgbClr>
                  </a:outerShdw>
                </a:effectLst>
              </a:rPr>
              <a:t> </a:t>
            </a:r>
            <a:r>
              <a:rPr lang="ru-RU" sz="2450" dirty="0" err="1">
                <a:solidFill>
                  <a:schemeClr val="bg1"/>
                </a:solidFill>
                <a:effectLst>
                  <a:outerShdw blurRad="38100" dist="38100" dir="2700000" algn="tl">
                    <a:srgbClr val="000000">
                      <a:alpha val="43137"/>
                    </a:srgbClr>
                  </a:outerShdw>
                </a:effectLst>
              </a:rPr>
              <a:t>довелося</a:t>
            </a:r>
            <a:r>
              <a:rPr lang="ru-RU" sz="2450" dirty="0">
                <a:solidFill>
                  <a:schemeClr val="bg1"/>
                </a:solidFill>
                <a:effectLst>
                  <a:outerShdw blurRad="38100" dist="38100" dir="2700000" algn="tl">
                    <a:srgbClr val="000000">
                      <a:alpha val="43137"/>
                    </a:srgbClr>
                  </a:outerShdw>
                </a:effectLst>
              </a:rPr>
              <a:t> </a:t>
            </a:r>
            <a:r>
              <a:rPr lang="ru-RU" sz="2450" dirty="0" err="1">
                <a:solidFill>
                  <a:schemeClr val="bg1"/>
                </a:solidFill>
                <a:effectLst>
                  <a:outerShdw blurRad="38100" dist="38100" dir="2700000" algn="tl">
                    <a:srgbClr val="000000">
                      <a:alpha val="43137"/>
                    </a:srgbClr>
                  </a:outerShdw>
                </a:effectLst>
              </a:rPr>
              <a:t>пережити</a:t>
            </a:r>
            <a:r>
              <a:rPr lang="ru-RU" sz="2450" dirty="0">
                <a:solidFill>
                  <a:schemeClr val="bg1"/>
                </a:solidFill>
                <a:effectLst>
                  <a:outerShdw blurRad="38100" dist="38100" dir="2700000" algn="tl">
                    <a:srgbClr val="000000">
                      <a:alpha val="43137"/>
                    </a:srgbClr>
                  </a:outerShdw>
                </a:effectLst>
              </a:rPr>
              <a:t> </a:t>
            </a:r>
            <a:r>
              <a:rPr lang="ru-RU" sz="2450" dirty="0" err="1">
                <a:solidFill>
                  <a:schemeClr val="bg1"/>
                </a:solidFill>
                <a:effectLst>
                  <a:outerShdw blurRad="38100" dist="38100" dir="2700000" algn="tl">
                    <a:srgbClr val="000000">
                      <a:alpha val="43137"/>
                    </a:srgbClr>
                  </a:outerShdw>
                </a:effectLst>
              </a:rPr>
              <a:t>ледь</a:t>
            </a:r>
            <a:r>
              <a:rPr lang="ru-RU" sz="2450" dirty="0">
                <a:solidFill>
                  <a:schemeClr val="bg1"/>
                </a:solidFill>
                <a:effectLst>
                  <a:outerShdw blurRad="38100" dist="38100" dir="2700000" algn="tl">
                    <a:srgbClr val="000000">
                      <a:alpha val="43137"/>
                    </a:srgbClr>
                  </a:outerShdw>
                </a:effectLst>
              </a:rPr>
              <a:t> не все, </a:t>
            </a:r>
            <a:r>
              <a:rPr lang="ru-RU" sz="2450" dirty="0" err="1">
                <a:solidFill>
                  <a:schemeClr val="bg1"/>
                </a:solidFill>
                <a:effectLst>
                  <a:outerShdw blurRad="38100" dist="38100" dir="2700000" algn="tl">
                    <a:srgbClr val="000000">
                      <a:alpha val="43137"/>
                    </a:srgbClr>
                  </a:outerShdw>
                </a:effectLst>
              </a:rPr>
              <a:t>що</a:t>
            </a:r>
            <a:r>
              <a:rPr lang="ru-RU" sz="2450" dirty="0">
                <a:solidFill>
                  <a:schemeClr val="bg1"/>
                </a:solidFill>
                <a:effectLst>
                  <a:outerShdw blurRad="38100" dist="38100" dir="2700000" algn="tl">
                    <a:srgbClr val="000000">
                      <a:alpha val="43137"/>
                    </a:srgbClr>
                  </a:outerShdw>
                </a:effectLst>
              </a:rPr>
              <a:t> </a:t>
            </a:r>
            <a:r>
              <a:rPr lang="ru-RU" sz="2450" dirty="0" err="1">
                <a:solidFill>
                  <a:schemeClr val="bg1"/>
                </a:solidFill>
                <a:effectLst>
                  <a:outerShdw blurRad="38100" dist="38100" dir="2700000" algn="tl">
                    <a:srgbClr val="000000">
                      <a:alpha val="43137"/>
                    </a:srgbClr>
                  </a:outerShdw>
                </a:effectLst>
              </a:rPr>
              <a:t>тільки</a:t>
            </a:r>
            <a:r>
              <a:rPr lang="ru-RU" sz="2450" dirty="0">
                <a:solidFill>
                  <a:schemeClr val="bg1"/>
                </a:solidFill>
                <a:effectLst>
                  <a:outerShdw blurRad="38100" dist="38100" dir="2700000" algn="tl">
                    <a:srgbClr val="000000">
                      <a:alpha val="43137"/>
                    </a:srgbClr>
                  </a:outerShdw>
                </a:effectLst>
              </a:rPr>
              <a:t> </a:t>
            </a:r>
            <a:r>
              <a:rPr lang="ru-RU" sz="2450" dirty="0" err="1">
                <a:solidFill>
                  <a:schemeClr val="bg1"/>
                </a:solidFill>
                <a:effectLst>
                  <a:outerShdw blurRad="38100" dist="38100" dir="2700000" algn="tl">
                    <a:srgbClr val="000000">
                      <a:alpha val="43137"/>
                    </a:srgbClr>
                  </a:outerShdw>
                </a:effectLst>
              </a:rPr>
              <a:t>може</a:t>
            </a:r>
            <a:r>
              <a:rPr lang="ru-RU" sz="2450" dirty="0">
                <a:solidFill>
                  <a:schemeClr val="bg1"/>
                </a:solidFill>
                <a:effectLst>
                  <a:outerShdw blurRad="38100" dist="38100" dir="2700000" algn="tl">
                    <a:srgbClr val="000000">
                      <a:alpha val="43137"/>
                    </a:srgbClr>
                  </a:outerShdw>
                </a:effectLst>
              </a:rPr>
              <a:t> </a:t>
            </a:r>
            <a:r>
              <a:rPr lang="ru-RU" sz="2450" dirty="0" err="1">
                <a:solidFill>
                  <a:schemeClr val="bg1"/>
                </a:solidFill>
                <a:effectLst>
                  <a:outerShdw blurRad="38100" dist="38100" dir="2700000" algn="tl">
                    <a:srgbClr val="000000">
                      <a:alpha val="43137"/>
                    </a:srgbClr>
                  </a:outerShdw>
                </a:effectLst>
              </a:rPr>
              <a:t>випасти</a:t>
            </a:r>
            <a:r>
              <a:rPr lang="ru-RU" sz="2450" dirty="0">
                <a:solidFill>
                  <a:schemeClr val="bg1"/>
                </a:solidFill>
                <a:effectLst>
                  <a:outerShdw blurRad="38100" dist="38100" dir="2700000" algn="tl">
                    <a:srgbClr val="000000">
                      <a:alpha val="43137"/>
                    </a:srgbClr>
                  </a:outerShdw>
                </a:effectLst>
              </a:rPr>
              <a:t> на долю </a:t>
            </a:r>
            <a:r>
              <a:rPr lang="ru-RU" sz="2450" dirty="0" err="1">
                <a:solidFill>
                  <a:schemeClr val="bg1"/>
                </a:solidFill>
                <a:effectLst>
                  <a:outerShdw blurRad="38100" dist="38100" dir="2700000" algn="tl">
                    <a:srgbClr val="000000">
                      <a:alpha val="43137"/>
                    </a:srgbClr>
                  </a:outerShdw>
                </a:effectLst>
              </a:rPr>
              <a:t>людини</a:t>
            </a:r>
            <a:r>
              <a:rPr lang="ru-RU" sz="2450" dirty="0">
                <a:solidFill>
                  <a:schemeClr val="bg1"/>
                </a:solidFill>
                <a:effectLst>
                  <a:outerShdw blurRad="38100" dist="38100" dir="2700000" algn="tl">
                    <a:srgbClr val="000000">
                      <a:alpha val="43137"/>
                    </a:srgbClr>
                  </a:outerShdw>
                </a:effectLst>
              </a:rPr>
              <a:t>. І на </a:t>
            </a:r>
            <a:r>
              <a:rPr lang="ru-RU" sz="2450" dirty="0" err="1">
                <a:solidFill>
                  <a:schemeClr val="bg1"/>
                </a:solidFill>
                <a:effectLst>
                  <a:outerShdw blurRad="38100" dist="38100" dir="2700000" algn="tl">
                    <a:srgbClr val="000000">
                      <a:alpha val="43137"/>
                    </a:srgbClr>
                  </a:outerShdw>
                </a:effectLst>
              </a:rPr>
              <a:t>всіх</a:t>
            </a:r>
            <a:r>
              <a:rPr lang="ru-RU" sz="2450" dirty="0">
                <a:solidFill>
                  <a:schemeClr val="bg1"/>
                </a:solidFill>
                <a:effectLst>
                  <a:outerShdw blurRad="38100" dist="38100" dir="2700000" algn="tl">
                    <a:srgbClr val="000000">
                      <a:alpha val="43137"/>
                    </a:srgbClr>
                  </a:outerShdw>
                </a:effectLst>
              </a:rPr>
              <a:t> дорогах, в </a:t>
            </a:r>
            <a:r>
              <a:rPr lang="ru-RU" sz="2450" dirty="0" err="1">
                <a:solidFill>
                  <a:schemeClr val="bg1"/>
                </a:solidFill>
                <a:effectLst>
                  <a:outerShdw blurRad="38100" dist="38100" dir="2700000" algn="tl">
                    <a:srgbClr val="000000">
                      <a:alpha val="43137"/>
                    </a:srgbClr>
                  </a:outerShdw>
                </a:effectLst>
              </a:rPr>
              <a:t>усіх</a:t>
            </a:r>
            <a:r>
              <a:rPr lang="ru-RU" sz="2450" dirty="0">
                <a:solidFill>
                  <a:schemeClr val="bg1"/>
                </a:solidFill>
                <a:effectLst>
                  <a:outerShdw blurRad="38100" dist="38100" dir="2700000" algn="tl">
                    <a:srgbClr val="000000">
                      <a:alpha val="43137"/>
                    </a:srgbClr>
                  </a:outerShdw>
                </a:effectLst>
              </a:rPr>
              <a:t> </a:t>
            </a:r>
            <a:r>
              <a:rPr lang="ru-RU" sz="2450" dirty="0" err="1">
                <a:solidFill>
                  <a:schemeClr val="bg1"/>
                </a:solidFill>
                <a:effectLst>
                  <a:outerShdw blurRad="38100" dist="38100" dir="2700000" algn="tl">
                    <a:srgbClr val="000000">
                      <a:alpha val="43137"/>
                    </a:srgbClr>
                  </a:outerShdw>
                </a:effectLst>
              </a:rPr>
              <a:t>життєвих</a:t>
            </a:r>
            <a:r>
              <a:rPr lang="ru-RU" sz="2450" dirty="0">
                <a:solidFill>
                  <a:schemeClr val="bg1"/>
                </a:solidFill>
                <a:effectLst>
                  <a:outerShdw blurRad="38100" dist="38100" dir="2700000" algn="tl">
                    <a:srgbClr val="000000">
                      <a:alpha val="43137"/>
                    </a:srgbClr>
                  </a:outerShdw>
                </a:effectLst>
              </a:rPr>
              <a:t> </a:t>
            </a:r>
            <a:r>
              <a:rPr lang="ru-RU" sz="2450" dirty="0" err="1">
                <a:solidFill>
                  <a:schemeClr val="bg1"/>
                </a:solidFill>
                <a:effectLst>
                  <a:outerShdw blurRad="38100" dist="38100" dir="2700000" algn="tl">
                    <a:srgbClr val="000000">
                      <a:alpha val="43137"/>
                    </a:srgbClr>
                  </a:outerShdw>
                </a:effectLst>
              </a:rPr>
              <a:t>випробуваннях</a:t>
            </a:r>
            <a:r>
              <a:rPr lang="ru-RU" sz="2450" dirty="0">
                <a:solidFill>
                  <a:schemeClr val="bg1"/>
                </a:solidFill>
                <a:effectLst>
                  <a:outerShdw blurRad="38100" dist="38100" dir="2700000" algn="tl">
                    <a:srgbClr val="000000">
                      <a:alpha val="43137"/>
                    </a:srgbClr>
                  </a:outerShdw>
                </a:effectLst>
              </a:rPr>
              <a:t> </a:t>
            </a:r>
            <a:r>
              <a:rPr lang="ru-RU" sz="2450" dirty="0" err="1">
                <a:solidFill>
                  <a:schemeClr val="bg1"/>
                </a:solidFill>
                <a:effectLst>
                  <a:outerShdw blurRad="38100" dist="38100" dir="2700000" algn="tl">
                    <a:srgbClr val="000000">
                      <a:alpha val="43137"/>
                    </a:srgbClr>
                  </a:outerShdw>
                </a:effectLst>
              </a:rPr>
              <a:t>він</a:t>
            </a:r>
            <a:r>
              <a:rPr lang="ru-RU" sz="2450" dirty="0">
                <a:solidFill>
                  <a:schemeClr val="bg1"/>
                </a:solidFill>
                <a:effectLst>
                  <a:outerShdw blurRad="38100" dist="38100" dir="2700000" algn="tl">
                    <a:srgbClr val="000000">
                      <a:alpha val="43137"/>
                    </a:srgbClr>
                  </a:outerShdw>
                </a:effectLst>
              </a:rPr>
              <a:t> </a:t>
            </a:r>
            <a:r>
              <a:rPr lang="ru-RU" sz="2450" dirty="0" err="1">
                <a:solidFill>
                  <a:schemeClr val="bg1"/>
                </a:solidFill>
                <a:effectLst>
                  <a:outerShdw blurRad="38100" dist="38100" dir="2700000" algn="tl">
                    <a:srgbClr val="000000">
                      <a:alpha val="43137"/>
                    </a:srgbClr>
                  </a:outerShdw>
                </a:effectLst>
              </a:rPr>
              <a:t>залишався</a:t>
            </a:r>
            <a:r>
              <a:rPr lang="ru-RU" sz="2450" dirty="0">
                <a:solidFill>
                  <a:schemeClr val="bg1"/>
                </a:solidFill>
                <a:effectLst>
                  <a:outerShdw blurRad="38100" dist="38100" dir="2700000" algn="tl">
                    <a:srgbClr val="000000">
                      <a:alpha val="43137"/>
                    </a:srgbClr>
                  </a:outerShdw>
                </a:effectLst>
              </a:rPr>
              <a:t> </a:t>
            </a:r>
            <a:r>
              <a:rPr lang="ru-RU" sz="2450" dirty="0" err="1">
                <a:solidFill>
                  <a:schemeClr val="bg1"/>
                </a:solidFill>
                <a:effectLst>
                  <a:outerShdw blurRad="38100" dist="38100" dir="2700000" algn="tl">
                    <a:srgbClr val="000000">
                      <a:alpha val="43137"/>
                    </a:srgbClr>
                  </a:outerShdw>
                </a:effectLst>
              </a:rPr>
              <a:t>яскравою</a:t>
            </a:r>
            <a:r>
              <a:rPr lang="ru-RU" sz="2450" dirty="0">
                <a:solidFill>
                  <a:schemeClr val="bg1"/>
                </a:solidFill>
                <a:effectLst>
                  <a:outerShdw blurRad="38100" dist="38100" dir="2700000" algn="tl">
                    <a:srgbClr val="000000">
                      <a:alpha val="43137"/>
                    </a:srgbClr>
                  </a:outerShdw>
                </a:effectLst>
              </a:rPr>
              <a:t> </a:t>
            </a:r>
            <a:r>
              <a:rPr lang="ru-RU" sz="2450" dirty="0" err="1">
                <a:solidFill>
                  <a:schemeClr val="bg1"/>
                </a:solidFill>
                <a:effectLst>
                  <a:outerShdw blurRad="38100" dist="38100" dir="2700000" algn="tl">
                    <a:srgbClr val="000000">
                      <a:alpha val="43137"/>
                    </a:srgbClr>
                  </a:outerShdw>
                </a:effectLst>
              </a:rPr>
              <a:t>постаттю</a:t>
            </a:r>
            <a:r>
              <a:rPr lang="ru-RU" sz="2450" dirty="0">
                <a:solidFill>
                  <a:schemeClr val="bg1"/>
                </a:solidFill>
                <a:effectLst>
                  <a:outerShdw blurRad="38100" dist="38100" dir="2700000" algn="tl">
                    <a:srgbClr val="000000">
                      <a:alpha val="43137"/>
                    </a:srgbClr>
                  </a:outerShdw>
                </a:effectLst>
              </a:rPr>
              <a:t>, </a:t>
            </a:r>
            <a:r>
              <a:rPr lang="ru-RU" sz="2450" dirty="0" err="1">
                <a:solidFill>
                  <a:schemeClr val="bg1"/>
                </a:solidFill>
                <a:effectLst>
                  <a:outerShdw blurRad="38100" dist="38100" dir="2700000" algn="tl">
                    <a:srgbClr val="000000">
                      <a:alpha val="43137"/>
                    </a:srgbClr>
                  </a:outerShdw>
                </a:effectLst>
              </a:rPr>
              <a:t>що</a:t>
            </a:r>
            <a:r>
              <a:rPr lang="ru-RU" sz="2450" dirty="0">
                <a:solidFill>
                  <a:schemeClr val="bg1"/>
                </a:solidFill>
                <a:effectLst>
                  <a:outerShdw blurRad="38100" dist="38100" dir="2700000" algn="tl">
                    <a:srgbClr val="000000">
                      <a:alpha val="43137"/>
                    </a:srgbClr>
                  </a:outerShdw>
                </a:effectLst>
              </a:rPr>
              <a:t> </a:t>
            </a:r>
            <a:r>
              <a:rPr lang="ru-RU" sz="2450" dirty="0" err="1">
                <a:solidFill>
                  <a:schemeClr val="bg1"/>
                </a:solidFill>
                <a:effectLst>
                  <a:outerShdw blurRad="38100" dist="38100" dir="2700000" algn="tl">
                    <a:srgbClr val="000000">
                      <a:alpha val="43137"/>
                    </a:srgbClr>
                  </a:outerShdw>
                </a:effectLst>
              </a:rPr>
              <a:t>прагне</a:t>
            </a:r>
            <a:r>
              <a:rPr lang="ru-RU" sz="2450" dirty="0">
                <a:solidFill>
                  <a:schemeClr val="bg1"/>
                </a:solidFill>
                <a:effectLst>
                  <a:outerShdw blurRad="38100" dist="38100" dir="2700000" algn="tl">
                    <a:srgbClr val="000000">
                      <a:alpha val="43137"/>
                    </a:srgbClr>
                  </a:outerShdw>
                </a:effectLst>
              </a:rPr>
              <a:t> </a:t>
            </a:r>
            <a:r>
              <a:rPr lang="ru-RU" sz="2450" dirty="0" err="1">
                <a:solidFill>
                  <a:schemeClr val="bg1"/>
                </a:solidFill>
                <a:effectLst>
                  <a:outerShdw blurRad="38100" dist="38100" dir="2700000" algn="tl">
                    <a:srgbClr val="000000">
                      <a:alpha val="43137"/>
                    </a:srgbClr>
                  </a:outerShdw>
                </a:effectLst>
              </a:rPr>
              <a:t>справедливості</a:t>
            </a:r>
            <a:r>
              <a:rPr lang="ru-RU" sz="2450" dirty="0">
                <a:solidFill>
                  <a:schemeClr val="bg1"/>
                </a:solidFill>
                <a:effectLst>
                  <a:outerShdw blurRad="38100" dist="38100" dir="2700000" algn="tl">
                    <a:srgbClr val="000000">
                      <a:alpha val="43137"/>
                    </a:srgbClr>
                  </a:outerShdw>
                </a:effectLst>
              </a:rPr>
              <a:t>, </a:t>
            </a:r>
            <a:r>
              <a:rPr lang="ru-RU" sz="2450" dirty="0" err="1">
                <a:solidFill>
                  <a:schemeClr val="bg1"/>
                </a:solidFill>
                <a:effectLst>
                  <a:outerShdw blurRad="38100" dist="38100" dir="2700000" algn="tl">
                    <a:srgbClr val="000000">
                      <a:alpha val="43137"/>
                    </a:srgbClr>
                  </a:outerShdw>
                </a:effectLst>
              </a:rPr>
              <a:t>краси</a:t>
            </a:r>
            <a:r>
              <a:rPr lang="ru-RU" sz="2450" dirty="0">
                <a:solidFill>
                  <a:schemeClr val="bg1"/>
                </a:solidFill>
                <a:effectLst>
                  <a:outerShdw blurRad="38100" dist="38100" dir="2700000" algn="tl">
                    <a:srgbClr val="000000">
                      <a:alpha val="43137"/>
                    </a:srgbClr>
                  </a:outerShdw>
                </a:effectLst>
              </a:rPr>
              <a:t> і добра.</a:t>
            </a:r>
            <a:endParaRPr lang="uk-UA" sz="245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7178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Дитинство</a:t>
            </a:r>
            <a:endParaRPr lang="uk-UA" dirty="0"/>
          </a:p>
        </p:txBody>
      </p:sp>
      <p:sp>
        <p:nvSpPr>
          <p:cNvPr id="3" name="Объект 2"/>
          <p:cNvSpPr>
            <a:spLocks noGrp="1"/>
          </p:cNvSpPr>
          <p:nvPr>
            <p:ph idx="1"/>
          </p:nvPr>
        </p:nvSpPr>
        <p:spPr>
          <a:xfrm>
            <a:off x="457200" y="1600200"/>
            <a:ext cx="8435280" cy="4853136"/>
          </a:xfrm>
        </p:spPr>
        <p:txBody>
          <a:bodyPr>
            <a:normAutofit/>
          </a:bodyPr>
          <a:lstStyle/>
          <a:p>
            <a:pPr marL="0" indent="0">
              <a:buNone/>
            </a:pPr>
            <a:r>
              <a:rPr lang="uk-UA" dirty="0" smtClean="0"/>
              <a:t>Свої враження від дитинства загалом Микола Куліш лаконічно узагальнив у відомій автобіографії, написаній 1921 року російською мовою.</a:t>
            </a:r>
          </a:p>
          <a:p>
            <a:pPr marL="0" indent="0">
              <a:buNone/>
            </a:pPr>
            <a:r>
              <a:rPr lang="uk-UA" dirty="0" smtClean="0"/>
              <a:t>З 9 років навчався у церковно - </a:t>
            </a:r>
            <a:r>
              <a:rPr lang="uk-UA" dirty="0" err="1" smtClean="0"/>
              <a:t>парафіальній</a:t>
            </a:r>
            <a:r>
              <a:rPr lang="uk-UA" dirty="0" smtClean="0"/>
              <a:t> школі, де виявився здібним учнем. </a:t>
            </a:r>
            <a:r>
              <a:rPr lang="uk-UA" dirty="0" err="1" smtClean="0"/>
              <a:t>Чаплинські</a:t>
            </a:r>
            <a:r>
              <a:rPr lang="uk-UA" dirty="0" smtClean="0"/>
              <a:t> інтелігенти (особливо енергійний шкільний вчитель Володимир Пилипович Губенко, який довго переконував батьків Миколи Куліша, що їхній син дуже здібний) вирішили допомогти обдарованому</a:t>
            </a:r>
          </a:p>
          <a:p>
            <a:pPr marL="0" indent="0">
              <a:buNone/>
            </a:pPr>
            <a:r>
              <a:rPr lang="uk-UA" dirty="0" smtClean="0"/>
              <a:t> хлопцеві і зібрали кошти - близько 100</a:t>
            </a:r>
          </a:p>
          <a:p>
            <a:pPr marL="0" indent="0">
              <a:buNone/>
            </a:pPr>
            <a:r>
              <a:rPr lang="uk-UA" dirty="0" smtClean="0"/>
              <a:t> карбованців - щоб він міг продовжувати</a:t>
            </a:r>
          </a:p>
          <a:p>
            <a:pPr marL="0" indent="0">
              <a:buNone/>
            </a:pPr>
            <a:r>
              <a:rPr lang="uk-UA" dirty="0" smtClean="0"/>
              <a:t>освіту.</a:t>
            </a:r>
          </a:p>
          <a:p>
            <a:pPr marL="0" indent="0">
              <a:buNone/>
            </a:pPr>
            <a:endParaRPr lang="uk-UA" dirty="0"/>
          </a:p>
        </p:txBody>
      </p:sp>
      <p:pic>
        <p:nvPicPr>
          <p:cNvPr id="1027" name="Picture 3" descr="C:\Users\Anny\AppData\Local\Microsoft\Windows\Temporary Internet Files\Content.IE5\OBNIV21E\MC90044039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293096"/>
            <a:ext cx="2376264"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557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 Олешках</a:t>
            </a:r>
            <a:endParaRPr lang="uk-UA" dirty="0"/>
          </a:p>
        </p:txBody>
      </p:sp>
      <p:sp>
        <p:nvSpPr>
          <p:cNvPr id="3" name="Объект 2"/>
          <p:cNvSpPr>
            <a:spLocks noGrp="1"/>
          </p:cNvSpPr>
          <p:nvPr>
            <p:ph idx="1"/>
          </p:nvPr>
        </p:nvSpPr>
        <p:spPr>
          <a:xfrm>
            <a:off x="457200" y="1484784"/>
            <a:ext cx="8229600" cy="4955475"/>
          </a:xfrm>
        </p:spPr>
        <p:txBody>
          <a:bodyPr>
            <a:normAutofit fontScale="92500" lnSpcReduction="20000"/>
          </a:bodyPr>
          <a:lstStyle/>
          <a:p>
            <a:pPr marL="0" indent="0">
              <a:buNone/>
            </a:pPr>
            <a:r>
              <a:rPr lang="uk-UA" dirty="0" smtClean="0"/>
              <a:t>З</a:t>
            </a:r>
            <a:r>
              <a:rPr lang="uk-UA" dirty="0"/>
              <a:t> 1905 року навчався в </a:t>
            </a:r>
            <a:r>
              <a:rPr lang="uk-UA" dirty="0" smtClean="0"/>
              <a:t>Олешківському (</a:t>
            </a:r>
            <a:r>
              <a:rPr lang="uk-UA" dirty="0" err="1" smtClean="0"/>
              <a:t>тепер</a:t>
            </a:r>
            <a:r>
              <a:rPr lang="uk-UA" dirty="0" err="1"/>
              <a:t> Цюру</a:t>
            </a:r>
            <a:r>
              <a:rPr lang="uk-UA" dirty="0"/>
              <a:t>пинськ </a:t>
            </a:r>
            <a:r>
              <a:rPr lang="uk-UA" dirty="0" smtClean="0"/>
              <a:t> Херсонської </a:t>
            </a:r>
            <a:r>
              <a:rPr lang="uk-UA" dirty="0"/>
              <a:t>області) міському восьмикласному училищі. Куліш запізнався з патріархальністю Олешків у перший же день. Приятель Куліша по училищу Антон </a:t>
            </a:r>
            <a:r>
              <a:rPr lang="uk-UA" dirty="0" err="1"/>
              <a:t>Алейников</a:t>
            </a:r>
            <a:r>
              <a:rPr lang="uk-UA" dirty="0"/>
              <a:t> згадував: «Куліша привела до хати наша мати. Вона казала, що цього хлопчика помітила на Базарному майдані в передвечір'я і, довідавшись із розпитувань, що йому ніде зупинитися, привела до себе додому … </a:t>
            </a:r>
            <a:endParaRPr lang="uk-UA" dirty="0" smtClean="0"/>
          </a:p>
          <a:p>
            <a:pPr marL="0" indent="0">
              <a:buNone/>
            </a:pPr>
            <a:r>
              <a:rPr lang="uk-UA" dirty="0" smtClean="0"/>
              <a:t>Ми </a:t>
            </a:r>
            <a:r>
              <a:rPr lang="uk-UA" dirty="0"/>
              <a:t>всією родиною, 9 душ, жили в одній </a:t>
            </a:r>
            <a:endParaRPr lang="uk-UA" dirty="0" smtClean="0"/>
          </a:p>
          <a:p>
            <a:pPr marL="0" indent="0">
              <a:buNone/>
            </a:pPr>
            <a:r>
              <a:rPr lang="uk-UA" dirty="0" smtClean="0"/>
              <a:t>великій </a:t>
            </a:r>
            <a:r>
              <a:rPr lang="uk-UA" dirty="0"/>
              <a:t>кімнаті, спали на полу, а Кулішеві </a:t>
            </a:r>
            <a:endParaRPr lang="uk-UA" dirty="0" smtClean="0"/>
          </a:p>
          <a:p>
            <a:pPr marL="0" indent="0">
              <a:buNone/>
            </a:pPr>
            <a:r>
              <a:rPr lang="uk-UA" dirty="0" smtClean="0"/>
              <a:t>виділили </a:t>
            </a:r>
            <a:r>
              <a:rPr lang="uk-UA" dirty="0"/>
              <a:t>житлову площу на печі й </a:t>
            </a:r>
            <a:r>
              <a:rPr lang="uk-UA" dirty="0" err="1"/>
              <a:t>запнули</a:t>
            </a:r>
            <a:r>
              <a:rPr lang="uk-UA" dirty="0"/>
              <a:t> </a:t>
            </a:r>
            <a:endParaRPr lang="uk-UA" dirty="0" smtClean="0"/>
          </a:p>
          <a:p>
            <a:pPr marL="0" indent="0">
              <a:buNone/>
            </a:pPr>
            <a:r>
              <a:rPr lang="uk-UA" dirty="0" smtClean="0"/>
              <a:t>фіранкою</a:t>
            </a:r>
            <a:r>
              <a:rPr lang="uk-UA" dirty="0"/>
              <a:t>». Нічим не прикметна хата </a:t>
            </a:r>
            <a:endParaRPr lang="uk-UA" dirty="0" smtClean="0"/>
          </a:p>
          <a:p>
            <a:pPr marL="0" indent="0">
              <a:buNone/>
            </a:pPr>
            <a:r>
              <a:rPr lang="uk-UA" dirty="0" err="1" smtClean="0"/>
              <a:t>Алейникових</a:t>
            </a:r>
            <a:r>
              <a:rPr lang="uk-UA" dirty="0"/>
              <a:t>, на Міщанській </a:t>
            </a:r>
            <a:endParaRPr lang="uk-UA" dirty="0" smtClean="0"/>
          </a:p>
          <a:p>
            <a:pPr marL="0" indent="0">
              <a:buNone/>
            </a:pPr>
            <a:r>
              <a:rPr lang="uk-UA" dirty="0" smtClean="0"/>
              <a:t>(</a:t>
            </a:r>
            <a:r>
              <a:rPr lang="uk-UA" dirty="0"/>
              <a:t>нині вул. </a:t>
            </a:r>
            <a:r>
              <a:rPr lang="uk-UA" dirty="0" err="1"/>
              <a:t>Самарця</a:t>
            </a:r>
            <a:r>
              <a:rPr lang="uk-UA" dirty="0"/>
              <a:t>), де Куліш так і </a:t>
            </a:r>
            <a:endParaRPr lang="uk-UA" dirty="0" smtClean="0"/>
          </a:p>
          <a:p>
            <a:pPr marL="0" indent="0">
              <a:buNone/>
            </a:pPr>
            <a:r>
              <a:rPr lang="uk-UA" dirty="0" smtClean="0"/>
              <a:t>лишився </a:t>
            </a:r>
            <a:r>
              <a:rPr lang="uk-UA" dirty="0"/>
              <a:t>жити, </a:t>
            </a:r>
            <a:r>
              <a:rPr lang="uk-UA" dirty="0" smtClean="0"/>
              <a:t>збереглася. </a:t>
            </a:r>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3514085"/>
            <a:ext cx="2186807" cy="30112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84620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 Олешках</a:t>
            </a:r>
            <a:endParaRPr lang="uk-UA" dirty="0"/>
          </a:p>
        </p:txBody>
      </p:sp>
      <p:sp>
        <p:nvSpPr>
          <p:cNvPr id="3" name="Объект 2"/>
          <p:cNvSpPr>
            <a:spLocks noGrp="1"/>
          </p:cNvSpPr>
          <p:nvPr>
            <p:ph idx="1"/>
          </p:nvPr>
        </p:nvSpPr>
        <p:spPr>
          <a:xfrm>
            <a:off x="251520" y="1600200"/>
            <a:ext cx="5688632" cy="4997152"/>
          </a:xfrm>
        </p:spPr>
        <p:txBody>
          <a:bodyPr>
            <a:normAutofit fontScale="92500" lnSpcReduction="20000"/>
          </a:bodyPr>
          <a:lstStyle/>
          <a:p>
            <a:pPr marL="0" indent="0">
              <a:buNone/>
            </a:pPr>
            <a:r>
              <a:rPr lang="uk-UA" dirty="0" smtClean="0"/>
              <a:t>Через </a:t>
            </a:r>
            <a:r>
              <a:rPr lang="uk-UA" dirty="0"/>
              <a:t>свою різку вдачу і здатність групувати навколо себе критично мислячих учнів, він мав погані стосунки з керівництвом. Через це Куліша декілька разів відраховували з училища, як він писав з автобіографії «за </a:t>
            </a:r>
            <a:r>
              <a:rPr lang="uk-UA" dirty="0" err="1"/>
              <a:t>организацию</a:t>
            </a:r>
            <a:r>
              <a:rPr lang="uk-UA" dirty="0"/>
              <a:t> </a:t>
            </a:r>
            <a:r>
              <a:rPr lang="uk-UA" dirty="0" err="1"/>
              <a:t>кружков</a:t>
            </a:r>
            <a:r>
              <a:rPr lang="uk-UA" dirty="0"/>
              <a:t> </a:t>
            </a:r>
            <a:r>
              <a:rPr lang="uk-UA" dirty="0" err="1"/>
              <a:t>молодежи</a:t>
            </a:r>
            <a:r>
              <a:rPr lang="uk-UA" dirty="0"/>
              <a:t> и </a:t>
            </a:r>
            <a:r>
              <a:rPr lang="uk-UA" dirty="0" err="1"/>
              <a:t>непочтение</a:t>
            </a:r>
            <a:r>
              <a:rPr lang="uk-UA" dirty="0"/>
              <a:t> к начальству».</a:t>
            </a:r>
          </a:p>
          <a:p>
            <a:pPr marL="0" indent="0">
              <a:buNone/>
            </a:pPr>
            <a:r>
              <a:rPr lang="uk-UA" dirty="0" smtClean="0"/>
              <a:t> </a:t>
            </a:r>
            <a:r>
              <a:rPr lang="uk-UA" dirty="0"/>
              <a:t>Тут вдруге на допомогу майбутньому драматургові приходить прогресивна інтелігенція. Завдяки турботам молодих вчителів Микола </a:t>
            </a:r>
            <a:r>
              <a:rPr lang="uk-UA" dirty="0" err="1"/>
              <a:t>Гурович</a:t>
            </a:r>
            <a:r>
              <a:rPr lang="uk-UA" dirty="0"/>
              <a:t> вступає до громадської чоловічої гімназії. Він виявляє себе як талановитий та всебічно розвинений </a:t>
            </a:r>
            <a:r>
              <a:rPr lang="uk-UA" dirty="0" smtClean="0"/>
              <a:t>юнак. В </a:t>
            </a:r>
            <a:r>
              <a:rPr lang="uk-UA" dirty="0"/>
              <a:t>гімназії Микола знайомиться і починає товаришувати з </a:t>
            </a:r>
            <a:r>
              <a:rPr lang="uk-UA" dirty="0" smtClean="0"/>
              <a:t>Іваном </a:t>
            </a:r>
            <a:r>
              <a:rPr lang="uk-UA" dirty="0"/>
              <a:t>Шевченком (гімназійна кличка "Жан"), майбутнім драматургом і прозаїком, відомим під ім'ям Івана Дніпровського. </a:t>
            </a:r>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228184" y="2003962"/>
            <a:ext cx="2376264" cy="3873310"/>
          </a:xfrm>
          <a:prstGeom prst="rect">
            <a:avLst/>
          </a:prstGeom>
        </p:spPr>
      </p:pic>
    </p:spTree>
    <p:extLst>
      <p:ext uri="{BB962C8B-B14F-4D97-AF65-F5344CB8AC3E}">
        <p14:creationId xmlns:p14="http://schemas.microsoft.com/office/powerpoint/2010/main" val="2025716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В Олешках</a:t>
            </a:r>
          </a:p>
        </p:txBody>
      </p:sp>
      <p:sp>
        <p:nvSpPr>
          <p:cNvPr id="3" name="Объект 2"/>
          <p:cNvSpPr>
            <a:spLocks noGrp="1"/>
          </p:cNvSpPr>
          <p:nvPr>
            <p:ph idx="1"/>
          </p:nvPr>
        </p:nvSpPr>
        <p:spPr>
          <a:xfrm>
            <a:off x="457200" y="1556792"/>
            <a:ext cx="8229600" cy="4525963"/>
          </a:xfrm>
        </p:spPr>
        <p:txBody>
          <a:bodyPr/>
          <a:lstStyle/>
          <a:p>
            <a:pPr marL="0" indent="0">
              <a:buNone/>
            </a:pPr>
            <a:r>
              <a:rPr lang="uk-UA" dirty="0"/>
              <a:t>Мешкав на квартирі свого гімназійного приятеля Всеволода </a:t>
            </a:r>
            <a:r>
              <a:rPr lang="uk-UA" dirty="0" err="1"/>
              <a:t>Невелля</a:t>
            </a:r>
            <a:r>
              <a:rPr lang="uk-UA" dirty="0"/>
              <a:t>. Де й познайомився зі своєю майбутньою дружиною Антоніною </a:t>
            </a:r>
            <a:r>
              <a:rPr lang="uk-UA" dirty="0" err="1"/>
              <a:t>Невелль</a:t>
            </a:r>
            <a:r>
              <a:rPr lang="uk-UA" dirty="0"/>
              <a:t>.</a:t>
            </a:r>
          </a:p>
          <a:p>
            <a:pPr marL="0" indent="0">
              <a:buNone/>
            </a:pPr>
            <a:r>
              <a:rPr lang="uk-UA" dirty="0"/>
              <a:t>1913 року гімназію було закрито, і Микола, маючи надію таки отримати атестат про закінчення гімназії, їде на Кавказ, де було легше скласти екзамени екстерном.</a:t>
            </a:r>
          </a:p>
          <a:p>
            <a:pPr marL="0" indent="0">
              <a:buNone/>
            </a:pPr>
            <a:endParaRPr lang="uk-UA" dirty="0"/>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30000" y1="72449" x2="41000" y2="68367"/>
                        <a14:foregroundMark x1="31750" y1="89456" x2="22250" y2="69388"/>
                        <a14:foregroundMark x1="24250" y1="87075" x2="36250" y2="83333"/>
                        <a14:foregroundMark x1="30750" y1="93537" x2="30750" y2="65306"/>
                        <a14:backgroundMark x1="31000" y1="78231" x2="31000" y2="78231"/>
                        <a14:backgroundMark x1="30250" y1="81633" x2="30250" y2="81633"/>
                        <a14:backgroundMark x1="30000" y1="86054" x2="31000" y2="77211"/>
                        <a14:backgroundMark x1="29750" y1="76190" x2="30250" y2="78571"/>
                        <a14:backgroundMark x1="29750" y1="85714" x2="26500" y2="84014"/>
                      </a14:backgroundRemoval>
                    </a14:imgEffect>
                  </a14:imgLayer>
                </a14:imgProps>
              </a:ext>
              <a:ext uri="{28A0092B-C50C-407E-A947-70E740481C1C}">
                <a14:useLocalDpi xmlns:a14="http://schemas.microsoft.com/office/drawing/2010/main" val="0"/>
              </a:ext>
            </a:extLst>
          </a:blip>
          <a:stretch>
            <a:fillRect/>
          </a:stretch>
        </p:blipFill>
        <p:spPr>
          <a:xfrm>
            <a:off x="2636534" y="3869010"/>
            <a:ext cx="3810000" cy="2800350"/>
          </a:xfrm>
          <a:prstGeom prst="rect">
            <a:avLst/>
          </a:prstGeom>
        </p:spPr>
      </p:pic>
    </p:spTree>
    <p:extLst>
      <p:ext uri="{BB962C8B-B14F-4D97-AF65-F5344CB8AC3E}">
        <p14:creationId xmlns:p14="http://schemas.microsoft.com/office/powerpoint/2010/main" val="1363866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143000"/>
          </a:xfrm>
        </p:spPr>
        <p:txBody>
          <a:bodyPr/>
          <a:lstStyle/>
          <a:p>
            <a:r>
              <a:rPr lang="uk-UA" dirty="0" smtClean="0"/>
              <a:t>Перші літературні спроби</a:t>
            </a:r>
            <a:endParaRPr lang="uk-UA" dirty="0"/>
          </a:p>
        </p:txBody>
      </p:sp>
      <p:sp>
        <p:nvSpPr>
          <p:cNvPr id="3" name="Объект 2"/>
          <p:cNvSpPr>
            <a:spLocks noGrp="1"/>
          </p:cNvSpPr>
          <p:nvPr>
            <p:ph idx="1"/>
          </p:nvPr>
        </p:nvSpPr>
        <p:spPr>
          <a:xfrm>
            <a:off x="457200" y="1556792"/>
            <a:ext cx="4762872" cy="5069160"/>
          </a:xfrm>
        </p:spPr>
        <p:txBody>
          <a:bodyPr>
            <a:normAutofit fontScale="85000" lnSpcReduction="20000"/>
          </a:bodyPr>
          <a:lstStyle/>
          <a:p>
            <a:pPr marL="0" indent="0">
              <a:buNone/>
            </a:pPr>
            <a:r>
              <a:rPr lang="uk-UA" dirty="0" smtClean="0"/>
              <a:t>Загалом </a:t>
            </a:r>
            <a:r>
              <a:rPr lang="uk-UA" dirty="0"/>
              <a:t>у літературному розвитку Миколи Куліша </a:t>
            </a:r>
            <a:r>
              <a:rPr lang="uk-UA" dirty="0" err="1"/>
              <a:t>містечко Олешк</a:t>
            </a:r>
            <a:r>
              <a:rPr lang="uk-UA" dirty="0"/>
              <a:t>и посідає особливе місце, адже тут він починає писати. Перші його твори — це сатиричні вірші, фейлетони, епіграми, що з'являються на сторінках учнівських рукописних журналів «Наша </a:t>
            </a:r>
            <a:r>
              <a:rPr lang="uk-UA" dirty="0" err="1"/>
              <a:t>жизнь</a:t>
            </a:r>
            <a:r>
              <a:rPr lang="uk-UA" dirty="0"/>
              <a:t>», «Колючка», «</a:t>
            </a:r>
            <a:r>
              <a:rPr lang="uk-UA" dirty="0" err="1"/>
              <a:t>Стрела</a:t>
            </a:r>
            <a:r>
              <a:rPr lang="uk-UA" dirty="0"/>
              <a:t>», «</a:t>
            </a:r>
            <a:r>
              <a:rPr lang="uk-UA" dirty="0" err="1"/>
              <a:t>Веселое</a:t>
            </a:r>
            <a:r>
              <a:rPr lang="uk-UA" dirty="0"/>
              <a:t> </a:t>
            </a:r>
            <a:r>
              <a:rPr lang="uk-UA" dirty="0" err="1"/>
              <a:t>язычество</a:t>
            </a:r>
            <a:r>
              <a:rPr lang="uk-UA" dirty="0"/>
              <a:t>», ініціатором і редактором яких він сам і був. Інші, недруковані твори поширювалися у списках серед підлітків та молоді і згодом мали значний вплив на </a:t>
            </a:r>
            <a:r>
              <a:rPr lang="uk-UA" dirty="0" smtClean="0"/>
              <a:t>них.</a:t>
            </a:r>
          </a:p>
          <a:p>
            <a:pPr marL="0" indent="0">
              <a:buNone/>
            </a:pPr>
            <a:r>
              <a:rPr lang="uk-UA" dirty="0" smtClean="0"/>
              <a:t>В </a:t>
            </a:r>
            <a:r>
              <a:rPr lang="uk-UA" dirty="0"/>
              <a:t>Олешках також з'являються перші драматичні спроби Куліша — колоритні малюнки з колишнього життя. 1913 року він пише першу п'єсу «На </a:t>
            </a:r>
            <a:r>
              <a:rPr lang="uk-UA" dirty="0" err="1"/>
              <a:t>рыбной</a:t>
            </a:r>
            <a:r>
              <a:rPr lang="uk-UA" dirty="0"/>
              <a:t> ловле» російською мовою, що згодом лягла в основу комедії «Отак загинув Гуска</a:t>
            </a:r>
            <a:r>
              <a:rPr lang="uk-UA" dirty="0" smtClean="0"/>
              <a:t>».</a:t>
            </a:r>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1298" y="1844824"/>
            <a:ext cx="3407166" cy="41044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20310251"/>
      </p:ext>
    </p:extLst>
  </p:cSld>
  <p:clrMapOvr>
    <a:masterClrMapping/>
  </p:clrMapOvr>
</p:sld>
</file>

<file path=ppt/theme/theme1.xml><?xml version="1.0" encoding="utf-8"?>
<a:theme xmlns:a="http://schemas.openxmlformats.org/drawingml/2006/main" name="Паркет">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587</TotalTime>
  <Words>2056</Words>
  <Application>Microsoft Office PowerPoint</Application>
  <PresentationFormat>Экран (4:3)</PresentationFormat>
  <Paragraphs>105</Paragraphs>
  <Slides>49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Паркет</vt:lpstr>
      <vt:lpstr>Презентация PowerPoint</vt:lpstr>
      <vt:lpstr>Презентация PowerPoint</vt:lpstr>
      <vt:lpstr>Дитинство</vt:lpstr>
      <vt:lpstr>Дитинство</vt:lpstr>
      <vt:lpstr>Дитинство</vt:lpstr>
      <vt:lpstr>В Олешках</vt:lpstr>
      <vt:lpstr>В Олешках</vt:lpstr>
      <vt:lpstr>В Олешках</vt:lpstr>
      <vt:lpstr>Перші літературні спроби</vt:lpstr>
      <vt:lpstr>Перша світова війна</vt:lpstr>
      <vt:lpstr>Перша світова війна</vt:lpstr>
      <vt:lpstr>Період громадянської війни та Української революції</vt:lpstr>
      <vt:lpstr>Період громадянської війни та Української революції</vt:lpstr>
      <vt:lpstr>Період громадянської війни та Української революції</vt:lpstr>
      <vt:lpstr>Початок 1920-их років</vt:lpstr>
      <vt:lpstr>Початок 1920-их років</vt:lpstr>
      <vt:lpstr>В Одесі та Зінов'євську</vt:lpstr>
      <vt:lpstr>В Одесі та Зінов'євську</vt:lpstr>
      <vt:lpstr>У Харкові</vt:lpstr>
      <vt:lpstr>У Харкові</vt:lpstr>
      <vt:lpstr>Курбас і Куліш</vt:lpstr>
      <vt:lpstr>Курбас і Куліш</vt:lpstr>
      <vt:lpstr>Курбас і Куліш</vt:lpstr>
      <vt:lpstr>У Харкові</vt:lpstr>
      <vt:lpstr>У Харкові</vt:lpstr>
      <vt:lpstr>Презентация PowerPoint</vt:lpstr>
      <vt:lpstr>Презентация PowerPoint</vt:lpstr>
      <vt:lpstr>Презентация PowerPoint</vt:lpstr>
      <vt:lpstr>Презентация PowerPoint</vt:lpstr>
      <vt:lpstr>У кіно</vt:lpstr>
      <vt:lpstr>Презентация PowerPoint</vt:lpstr>
      <vt:lpstr>Пам'ятник Миколі Кулішу в м.Цюрюпинськ</vt:lpstr>
      <vt:lpstr>«БЕЗ БРЕХНІ І ФАЛЬШІ»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Куліш Микола Гурович</dc:title>
  <dc:creator>Anny</dc:creator>
  <cp:lastModifiedBy>Anny</cp:lastModifiedBy>
  <cp:revision>43</cp:revision>
  <dcterms:created xsi:type="dcterms:W3CDTF">2013-12-09T19:20:39Z</dcterms:created>
  <dcterms:modified xsi:type="dcterms:W3CDTF">2013-12-11T18:48:42Z</dcterms:modified>
</cp:coreProperties>
</file>