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портрет письменн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32656"/>
            <a:ext cx="4041559" cy="5294445"/>
          </a:xfrm>
          <a:prstGeom prst="rect">
            <a:avLst/>
          </a:prstGeom>
          <a:noFill/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4499992" y="4509120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499992" y="587727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836712"/>
            <a:ext cx="47880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Monotype Corsiva" pitchFamily="66" charset="0"/>
              </a:rPr>
              <a:t>       Осип   </a:t>
            </a:r>
            <a:r>
              <a:rPr lang="ru-RU" sz="5400" dirty="0" err="1" smtClean="0">
                <a:latin typeface="Monotype Corsiva" pitchFamily="66" charset="0"/>
              </a:rPr>
              <a:t>Турянський</a:t>
            </a:r>
            <a:r>
              <a:rPr lang="ru-RU" sz="5400" dirty="0" smtClean="0">
                <a:latin typeface="Monotype Corsiva" pitchFamily="66" charset="0"/>
              </a:rPr>
              <a:t>.</a:t>
            </a:r>
          </a:p>
          <a:p>
            <a:r>
              <a:rPr lang="ru-RU" sz="5400" dirty="0" smtClean="0">
                <a:latin typeface="Monotype Corsiva" pitchFamily="66" charset="0"/>
              </a:rPr>
              <a:t/>
            </a:r>
            <a:br>
              <a:rPr lang="ru-RU" sz="5400" dirty="0" smtClean="0">
                <a:latin typeface="Monotype Corsiva" pitchFamily="66" charset="0"/>
              </a:rPr>
            </a:br>
            <a:r>
              <a:rPr lang="ru-RU" sz="5400" dirty="0" err="1" smtClean="0">
                <a:latin typeface="Monotype Corsiva" pitchFamily="66" charset="0"/>
              </a:rPr>
              <a:t>Творчий</a:t>
            </a:r>
            <a:r>
              <a:rPr lang="ru-RU" sz="5400" dirty="0" smtClean="0">
                <a:latin typeface="Monotype Corsiva" pitchFamily="66" charset="0"/>
              </a:rPr>
              <a:t> шлях</a:t>
            </a:r>
            <a:endParaRPr lang="ru-RU" sz="5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3816424" cy="5334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smtClean="0">
                <a:latin typeface="Monotype Corsiva" pitchFamily="66" charset="0"/>
              </a:rPr>
              <a:t>Як </a:t>
            </a:r>
            <a:r>
              <a:rPr lang="ru-RU" sz="2100" dirty="0" err="1" smtClean="0">
                <a:latin typeface="Monotype Corsiva" pitchFamily="66" charset="0"/>
              </a:rPr>
              <a:t>згадує</a:t>
            </a:r>
            <a:r>
              <a:rPr lang="ru-RU" sz="2100" dirty="0" smtClean="0">
                <a:latin typeface="Monotype Corsiva" pitchFamily="66" charset="0"/>
              </a:rPr>
              <a:t> Роман </a:t>
            </a:r>
            <a:r>
              <a:rPr lang="ru-RU" sz="2100" dirty="0" err="1" smtClean="0">
                <a:latin typeface="Monotype Corsiva" pitchFamily="66" charset="0"/>
              </a:rPr>
              <a:t>Федорів</a:t>
            </a:r>
            <a:r>
              <a:rPr lang="ru-RU" sz="2100" dirty="0" smtClean="0">
                <a:latin typeface="Monotype Corsiva" pitchFamily="66" charset="0"/>
              </a:rPr>
              <a:t>, у 1967 </a:t>
            </a:r>
            <a:r>
              <a:rPr lang="ru-RU" sz="2100" dirty="0" err="1" smtClean="0">
                <a:latin typeface="Monotype Corsiva" pitchFamily="66" charset="0"/>
              </a:rPr>
              <a:t>році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видавництво</a:t>
            </a:r>
            <a:r>
              <a:rPr lang="ru-RU" sz="2100" dirty="0" smtClean="0">
                <a:latin typeface="Monotype Corsiva" pitchFamily="66" charset="0"/>
              </a:rPr>
              <a:t> «</a:t>
            </a:r>
            <a:r>
              <a:rPr lang="ru-RU" sz="2100" dirty="0" err="1" smtClean="0">
                <a:latin typeface="Monotype Corsiva" pitchFamily="66" charset="0"/>
              </a:rPr>
              <a:t>Каменяр</a:t>
            </a:r>
            <a:r>
              <a:rPr lang="ru-RU" sz="2100" dirty="0" smtClean="0">
                <a:latin typeface="Monotype Corsiva" pitchFamily="66" charset="0"/>
              </a:rPr>
              <a:t>» </a:t>
            </a:r>
            <a:r>
              <a:rPr lang="ru-RU" sz="2100" dirty="0" err="1" smtClean="0">
                <a:latin typeface="Monotype Corsiva" pitchFamily="66" charset="0"/>
              </a:rPr>
              <a:t>збиралося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видрукувати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повість</a:t>
            </a:r>
            <a:r>
              <a:rPr lang="ru-RU" sz="2100" dirty="0" smtClean="0">
                <a:latin typeface="Monotype Corsiva" pitchFamily="66" charset="0"/>
              </a:rPr>
              <a:t>, </a:t>
            </a:r>
            <a:r>
              <a:rPr lang="ru-RU" sz="2100" dirty="0" err="1" smtClean="0">
                <a:latin typeface="Monotype Corsiva" pitchFamily="66" charset="0"/>
              </a:rPr>
              <a:t>навіть</a:t>
            </a:r>
            <a:r>
              <a:rPr lang="ru-RU" sz="2100" dirty="0" smtClean="0">
                <a:latin typeface="Monotype Corsiva" pitchFamily="66" charset="0"/>
              </a:rPr>
              <a:t> уже </a:t>
            </a:r>
            <a:r>
              <a:rPr lang="ru-RU" sz="2100" dirty="0" err="1" smtClean="0">
                <a:latin typeface="Monotype Corsiva" pitchFamily="66" charset="0"/>
              </a:rPr>
              <a:t>було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підготовлено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рукопис</a:t>
            </a:r>
            <a:r>
              <a:rPr lang="ru-RU" sz="2100" dirty="0" smtClean="0">
                <a:latin typeface="Monotype Corsiva" pitchFamily="66" charset="0"/>
              </a:rPr>
              <a:t>. </a:t>
            </a:r>
            <a:r>
              <a:rPr lang="ru-RU" sz="2100" dirty="0" err="1" smtClean="0">
                <a:latin typeface="Monotype Corsiva" pitchFamily="66" charset="0"/>
              </a:rPr>
              <a:t>Однак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несподівано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пішов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поголос</a:t>
            </a:r>
            <a:r>
              <a:rPr lang="ru-RU" sz="2100" dirty="0" smtClean="0">
                <a:latin typeface="Monotype Corsiva" pitchFamily="66" charset="0"/>
              </a:rPr>
              <a:t>, </a:t>
            </a:r>
            <a:r>
              <a:rPr lang="ru-RU" sz="2100" dirty="0" err="1" smtClean="0">
                <a:latin typeface="Monotype Corsiva" pitchFamily="66" charset="0"/>
              </a:rPr>
              <a:t>що</a:t>
            </a:r>
            <a:r>
              <a:rPr lang="ru-RU" sz="2100" dirty="0" smtClean="0">
                <a:latin typeface="Monotype Corsiva" pitchFamily="66" charset="0"/>
              </a:rPr>
              <a:t> Осип </a:t>
            </a:r>
            <a:r>
              <a:rPr lang="ru-RU" sz="2100" dirty="0" err="1" smtClean="0">
                <a:latin typeface="Monotype Corsiva" pitchFamily="66" charset="0"/>
              </a:rPr>
              <a:t>Турянський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під</a:t>
            </a:r>
            <a:r>
              <a:rPr lang="ru-RU" sz="2100" dirty="0" smtClean="0">
                <a:latin typeface="Monotype Corsiva" pitchFamily="66" charset="0"/>
              </a:rPr>
              <a:t> час </a:t>
            </a:r>
            <a:r>
              <a:rPr lang="ru-RU" sz="2100" dirty="0" err="1" smtClean="0">
                <a:latin typeface="Monotype Corsiva" pitchFamily="66" charset="0"/>
              </a:rPr>
              <a:t>Першої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світової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війни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перебував</a:t>
            </a:r>
            <a:r>
              <a:rPr lang="ru-RU" sz="2100" dirty="0" smtClean="0">
                <a:latin typeface="Monotype Corsiva" pitchFamily="66" charset="0"/>
              </a:rPr>
              <a:t> у лавах </a:t>
            </a:r>
            <a:r>
              <a:rPr lang="ru-RU" sz="2100" dirty="0" err="1" smtClean="0">
                <a:latin typeface="Monotype Corsiva" pitchFamily="66" charset="0"/>
              </a:rPr>
              <a:t>Українських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січових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стрільців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і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що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націоналістична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ідеологія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позначилась</a:t>
            </a:r>
            <a:r>
              <a:rPr lang="ru-RU" sz="2100" dirty="0" smtClean="0">
                <a:latin typeface="Monotype Corsiva" pitchFamily="66" charset="0"/>
              </a:rPr>
              <a:t> на </a:t>
            </a:r>
            <a:r>
              <a:rPr lang="ru-RU" sz="2100" dirty="0" err="1" smtClean="0">
                <a:latin typeface="Monotype Corsiva" pitchFamily="66" charset="0"/>
              </a:rPr>
              <a:t>його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творі</a:t>
            </a:r>
            <a:r>
              <a:rPr lang="ru-RU" sz="2100" dirty="0" smtClean="0">
                <a:latin typeface="Monotype Corsiva" pitchFamily="66" charset="0"/>
              </a:rPr>
              <a:t>. </a:t>
            </a:r>
            <a:r>
              <a:rPr lang="ru-RU" sz="2100" dirty="0" err="1" smtClean="0">
                <a:latin typeface="Monotype Corsiva" pitchFamily="66" charset="0"/>
              </a:rPr>
              <a:t>Згодом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і</a:t>
            </a:r>
            <a:r>
              <a:rPr lang="ru-RU" sz="2100" dirty="0" smtClean="0">
                <a:latin typeface="Monotype Corsiva" pitchFamily="66" charset="0"/>
              </a:rPr>
              <a:t> «Сина </a:t>
            </a:r>
            <a:r>
              <a:rPr lang="ru-RU" sz="2100" dirty="0" err="1" smtClean="0">
                <a:latin typeface="Monotype Corsiva" pitchFamily="66" charset="0"/>
              </a:rPr>
              <a:t>землі</a:t>
            </a:r>
            <a:r>
              <a:rPr lang="ru-RU" sz="2100" dirty="0" smtClean="0">
                <a:latin typeface="Monotype Corsiva" pitchFamily="66" charset="0"/>
              </a:rPr>
              <a:t>» назвали «</a:t>
            </a:r>
            <a:r>
              <a:rPr lang="ru-RU" sz="2100" dirty="0" err="1" smtClean="0">
                <a:latin typeface="Monotype Corsiva" pitchFamily="66" charset="0"/>
              </a:rPr>
              <a:t>куркульським</a:t>
            </a:r>
            <a:r>
              <a:rPr lang="ru-RU" sz="2100" dirty="0" smtClean="0">
                <a:latin typeface="Monotype Corsiva" pitchFamily="66" charset="0"/>
              </a:rPr>
              <a:t> романом», тому за </a:t>
            </a:r>
            <a:r>
              <a:rPr lang="ru-RU" sz="2100" dirty="0" err="1" smtClean="0">
                <a:latin typeface="Monotype Corsiva" pitchFamily="66" charset="0"/>
              </a:rPr>
              <a:t>радянських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часів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письменника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ще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довго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ігнорували</a:t>
            </a:r>
            <a:r>
              <a:rPr lang="ru-RU" sz="2100" dirty="0" smtClean="0">
                <a:latin typeface="Monotype Corsiva" pitchFamily="66" charset="0"/>
              </a:rPr>
              <a:t>, </a:t>
            </a:r>
            <a:r>
              <a:rPr lang="ru-RU" sz="2100" dirty="0" err="1" smtClean="0">
                <a:latin typeface="Monotype Corsiva" pitchFamily="66" charset="0"/>
              </a:rPr>
              <a:t>замовчували</a:t>
            </a:r>
            <a:r>
              <a:rPr lang="ru-RU" sz="2100" dirty="0" smtClean="0">
                <a:latin typeface="Monotype Corsiva" pitchFamily="66" charset="0"/>
              </a:rPr>
              <a:t>. </a:t>
            </a:r>
            <a:r>
              <a:rPr lang="ru-RU" sz="2100" dirty="0" err="1" smtClean="0">
                <a:latin typeface="Monotype Corsiva" pitchFamily="66" charset="0"/>
              </a:rPr>
              <a:t>Поки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що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його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належно</a:t>
            </a:r>
            <a:r>
              <a:rPr lang="ru-RU" sz="2100" dirty="0" smtClean="0">
                <a:latin typeface="Monotype Corsiva" pitchFamily="66" charset="0"/>
              </a:rPr>
              <a:t> не </a:t>
            </a:r>
            <a:r>
              <a:rPr lang="ru-RU" sz="2100" dirty="0" err="1" smtClean="0">
                <a:latin typeface="Monotype Corsiva" pitchFamily="66" charset="0"/>
              </a:rPr>
              <a:t>оцінено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і</a:t>
            </a:r>
            <a:r>
              <a:rPr lang="ru-RU" sz="2100" dirty="0" smtClean="0">
                <a:latin typeface="Monotype Corsiva" pitchFamily="66" charset="0"/>
              </a:rPr>
              <a:t> в </a:t>
            </a:r>
            <a:r>
              <a:rPr lang="ru-RU" sz="2100" dirty="0" err="1" smtClean="0">
                <a:latin typeface="Monotype Corsiva" pitchFamily="66" charset="0"/>
              </a:rPr>
              <a:t>незалежній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Україні</a:t>
            </a:r>
            <a:r>
              <a:rPr lang="ru-RU" sz="2100" dirty="0" smtClean="0">
                <a:latin typeface="Monotype Corsiva" pitchFamily="66" charset="0"/>
              </a:rPr>
              <a:t>.</a:t>
            </a:r>
            <a:endParaRPr lang="ru-RU" sz="2100" dirty="0">
              <a:latin typeface="Monotype Corsiva" pitchFamily="66" charset="0"/>
            </a:endParaRPr>
          </a:p>
        </p:txBody>
      </p:sp>
      <p:pic>
        <p:nvPicPr>
          <p:cNvPr id="83970" name="Picture 2" descr="http://tiraj.by/wp-content/uploads/2013/05/knig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32656"/>
            <a:ext cx="4860031" cy="386104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9512" y="5013176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Monotype Corsiva" pitchFamily="66" charset="0"/>
              </a:rPr>
              <a:t>                                    </a:t>
            </a:r>
            <a:r>
              <a:rPr lang="ru-RU" sz="2100" dirty="0" err="1" smtClean="0">
                <a:latin typeface="Monotype Corsiva" pitchFamily="66" charset="0"/>
              </a:rPr>
              <a:t>Найповніше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сучасне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видання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його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творів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з’явилося</a:t>
            </a:r>
            <a:r>
              <a:rPr lang="ru-RU" sz="2100" dirty="0" smtClean="0">
                <a:latin typeface="Monotype Corsiva" pitchFamily="66" charset="0"/>
              </a:rPr>
              <a:t> 1989 року </a:t>
            </a:r>
            <a:r>
              <a:rPr lang="ru-RU" sz="2100" dirty="0" smtClean="0">
                <a:latin typeface="Monotype Corsiva" pitchFamily="66" charset="0"/>
              </a:rPr>
              <a:t>в </a:t>
            </a:r>
            <a:r>
              <a:rPr lang="ru-RU" sz="2100" dirty="0" err="1" smtClean="0">
                <a:latin typeface="Monotype Corsiva" pitchFamily="66" charset="0"/>
              </a:rPr>
              <a:t>Києві</a:t>
            </a:r>
            <a:r>
              <a:rPr lang="ru-RU" sz="2100" dirty="0" smtClean="0">
                <a:latin typeface="Monotype Corsiva" pitchFamily="66" charset="0"/>
              </a:rPr>
              <a:t>. </a:t>
            </a:r>
            <a:r>
              <a:rPr lang="ru-RU" sz="2100" dirty="0" err="1" smtClean="0">
                <a:latin typeface="Monotype Corsiva" pitchFamily="66" charset="0"/>
              </a:rPr>
              <a:t>Лише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нещодавно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повість</a:t>
            </a:r>
            <a:r>
              <a:rPr lang="ru-RU" sz="2100" dirty="0" smtClean="0">
                <a:latin typeface="Monotype Corsiva" pitchFamily="66" charset="0"/>
              </a:rPr>
              <a:t> «Поза межами болю» </a:t>
            </a:r>
            <a:r>
              <a:rPr lang="ru-RU" sz="2100" dirty="0" err="1" smtClean="0">
                <a:latin typeface="Monotype Corsiva" pitchFamily="66" charset="0"/>
              </a:rPr>
              <a:t>було</a:t>
            </a:r>
            <a:r>
              <a:rPr lang="ru-RU" sz="2100" dirty="0" smtClean="0">
                <a:latin typeface="Monotype Corsiva" pitchFamily="66" charset="0"/>
              </a:rPr>
              <a:t> введено до </a:t>
            </a:r>
            <a:r>
              <a:rPr lang="ru-RU" sz="2100" dirty="0" err="1" smtClean="0">
                <a:latin typeface="Monotype Corsiva" pitchFamily="66" charset="0"/>
              </a:rPr>
              <a:t>шкільних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програм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із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української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літератури</a:t>
            </a:r>
            <a:r>
              <a:rPr lang="ru-RU" sz="2100" dirty="0" smtClean="0">
                <a:latin typeface="Monotype Corsiva" pitchFamily="66" charset="0"/>
              </a:rPr>
              <a:t>, </a:t>
            </a:r>
            <a:r>
              <a:rPr lang="ru-RU" sz="2100" dirty="0" err="1" smtClean="0">
                <a:latin typeface="Monotype Corsiva" pitchFamily="66" charset="0"/>
              </a:rPr>
              <a:t>що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означає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зарахування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спадщини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письменника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до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національної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класики</a:t>
            </a:r>
            <a:r>
              <a:rPr lang="ru-RU" sz="2100" dirty="0" smtClean="0">
                <a:latin typeface="Monotype Corsiva" pitchFamily="66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6021288"/>
            <a:ext cx="89644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latin typeface="Monotype Corsiva" pitchFamily="66" charset="0"/>
              </a:rPr>
              <a:t>                                            </a:t>
            </a:r>
            <a:r>
              <a:rPr lang="ru-RU" sz="2100" dirty="0" err="1" smtClean="0">
                <a:latin typeface="Monotype Corsiva" pitchFamily="66" charset="0"/>
              </a:rPr>
              <a:t>Творча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smtClean="0">
                <a:latin typeface="Monotype Corsiva" pitchFamily="66" charset="0"/>
              </a:rPr>
              <a:t>доля </a:t>
            </a:r>
            <a:r>
              <a:rPr lang="ru-RU" sz="2100" dirty="0" err="1" smtClean="0">
                <a:latin typeface="Monotype Corsiva" pitchFamily="66" charset="0"/>
              </a:rPr>
              <a:t>цього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талановитого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українського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майстра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художнього</a:t>
            </a:r>
            <a:r>
              <a:rPr lang="ru-RU" sz="2100" dirty="0" smtClean="0">
                <a:latin typeface="Monotype Corsiva" pitchFamily="66" charset="0"/>
              </a:rPr>
              <a:t> слова </a:t>
            </a:r>
            <a:r>
              <a:rPr lang="ru-RU" sz="2100" dirty="0" err="1" smtClean="0">
                <a:latin typeface="Monotype Corsiva" pitchFamily="66" charset="0"/>
              </a:rPr>
              <a:t>була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трагічною</a:t>
            </a:r>
            <a:r>
              <a:rPr lang="ru-RU" sz="2100" dirty="0" smtClean="0">
                <a:latin typeface="Monotype Corsiva" pitchFamily="66" charset="0"/>
              </a:rPr>
              <a:t>, як </a:t>
            </a:r>
            <a:r>
              <a:rPr lang="ru-RU" sz="2100" dirty="0" err="1" smtClean="0">
                <a:latin typeface="Monotype Corsiva" pitchFamily="66" charset="0"/>
              </a:rPr>
              <a:t>і</a:t>
            </a:r>
            <a:r>
              <a:rPr lang="ru-RU" sz="2100" dirty="0" smtClean="0">
                <a:latin typeface="Monotype Corsiva" pitchFamily="66" charset="0"/>
              </a:rPr>
              <a:t> шлях до </a:t>
            </a:r>
            <a:r>
              <a:rPr lang="ru-RU" sz="2100" dirty="0" err="1" smtClean="0">
                <a:latin typeface="Monotype Corsiva" pitchFamily="66" charset="0"/>
              </a:rPr>
              <a:t>читача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його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найкращого</a:t>
            </a:r>
            <a:r>
              <a:rPr lang="ru-RU" sz="2100" dirty="0" smtClean="0">
                <a:latin typeface="Monotype Corsiva" pitchFamily="66" charset="0"/>
              </a:rPr>
              <a:t> </a:t>
            </a:r>
            <a:r>
              <a:rPr lang="ru-RU" sz="2100" dirty="0" err="1" smtClean="0">
                <a:latin typeface="Monotype Corsiva" pitchFamily="66" charset="0"/>
              </a:rPr>
              <a:t>твору</a:t>
            </a:r>
            <a:r>
              <a:rPr lang="ru-RU" sz="2100" dirty="0" smtClean="0">
                <a:latin typeface="Monotype Corsiva" pitchFamily="66" charset="0"/>
              </a:rPr>
              <a:t>.</a:t>
            </a:r>
            <a:endParaRPr lang="ru-RU" sz="21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61561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Осип </a:t>
            </a:r>
            <a:r>
              <a:rPr lang="ru-RU" sz="2400" dirty="0" err="1" smtClean="0">
                <a:latin typeface="Monotype Corsiva" pitchFamily="66" charset="0"/>
              </a:rPr>
              <a:t>Турянський</a:t>
            </a:r>
            <a:r>
              <a:rPr lang="ru-RU" sz="2400" dirty="0" smtClean="0">
                <a:latin typeface="Monotype Corsiva" pitchFamily="66" charset="0"/>
              </a:rPr>
              <a:t> — </a:t>
            </a:r>
            <a:r>
              <a:rPr lang="ru-RU" sz="2400" dirty="0" err="1" smtClean="0">
                <a:latin typeface="Monotype Corsiva" pitchFamily="66" charset="0"/>
              </a:rPr>
              <a:t>західноукраїнський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письменник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літературний</a:t>
            </a:r>
            <a:r>
              <a:rPr lang="ru-RU" sz="2400" dirty="0" smtClean="0">
                <a:latin typeface="Monotype Corsiva" pitchFamily="66" charset="0"/>
              </a:rPr>
              <a:t> критик, </a:t>
            </a:r>
            <a:r>
              <a:rPr lang="ru-RU" sz="2400" dirty="0" err="1" smtClean="0">
                <a:latin typeface="Monotype Corsiva" pitchFamily="66" charset="0"/>
              </a:rPr>
              <a:t>перекладач</a:t>
            </a:r>
            <a:r>
              <a:rPr lang="ru-RU" sz="2400" dirty="0" smtClean="0">
                <a:latin typeface="Monotype Corsiva" pitchFamily="66" charset="0"/>
              </a:rPr>
              <a:t>, педагог, чия </a:t>
            </a:r>
            <a:r>
              <a:rPr lang="ru-RU" sz="2400" dirty="0" err="1" smtClean="0">
                <a:latin typeface="Monotype Corsiva" pitchFamily="66" charset="0"/>
              </a:rPr>
              <a:t>прозова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спадщина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загалом</a:t>
            </a:r>
            <a:r>
              <a:rPr lang="ru-RU" sz="2400" dirty="0" smtClean="0">
                <a:latin typeface="Monotype Corsiva" pitchFamily="66" charset="0"/>
              </a:rPr>
              <a:t> мало </a:t>
            </a:r>
            <a:r>
              <a:rPr lang="ru-RU" sz="2400" dirty="0" err="1" smtClean="0">
                <a:latin typeface="Monotype Corsiva" pitchFamily="66" charset="0"/>
              </a:rPr>
              <a:t>відома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сучасно­му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українському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читачеві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оскільки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її</a:t>
            </a:r>
            <a:r>
              <a:rPr lang="ru-RU" sz="2400" dirty="0" smtClean="0">
                <a:latin typeface="Monotype Corsiva" pitchFamily="66" charset="0"/>
              </a:rPr>
              <a:t> давно не </a:t>
            </a:r>
            <a:r>
              <a:rPr lang="ru-RU" sz="2400" dirty="0" err="1" smtClean="0">
                <a:latin typeface="Monotype Corsiva" pitchFamily="66" charset="0"/>
              </a:rPr>
              <a:t>передруковували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Він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мав</a:t>
            </a:r>
            <a:r>
              <a:rPr lang="ru-RU" sz="2400" dirty="0" smtClean="0">
                <a:latin typeface="Monotype Corsiva" pitchFamily="66" charset="0"/>
              </a:rPr>
              <a:t> духовно </a:t>
            </a:r>
            <a:r>
              <a:rPr lang="ru-RU" sz="2400" dirty="0" err="1" smtClean="0">
                <a:latin typeface="Monotype Corsiva" pitchFamily="66" charset="0"/>
              </a:rPr>
              <a:t>щедре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водночас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досить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драматичне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творче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життя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smtClean="0">
                <a:latin typeface="Monotype Corsiva" pitchFamily="66" charset="0"/>
              </a:rPr>
              <a:t>Через </a:t>
            </a:r>
            <a:r>
              <a:rPr lang="ru-RU" sz="2400" dirty="0" err="1" smtClean="0">
                <a:latin typeface="Monotype Corsiva" pitchFamily="66" charset="0"/>
              </a:rPr>
              <a:t>особливі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здібності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smtClean="0">
                <a:latin typeface="Monotype Corsiva" pitchFamily="66" charset="0"/>
              </a:rPr>
              <a:t>Осипа </a:t>
            </a:r>
            <a:r>
              <a:rPr lang="ru-RU" sz="2400" dirty="0" err="1" smtClean="0">
                <a:latin typeface="Monotype Corsiva" pitchFamily="66" charset="0"/>
              </a:rPr>
              <a:t>віддали</a:t>
            </a:r>
            <a:r>
              <a:rPr lang="ru-RU" sz="2400" dirty="0" smtClean="0">
                <a:latin typeface="Monotype Corsiva" pitchFamily="66" charset="0"/>
              </a:rPr>
              <a:t> до </a:t>
            </a:r>
            <a:r>
              <a:rPr lang="ru-RU" sz="2400" dirty="0" err="1" smtClean="0">
                <a:latin typeface="Monotype Corsiva" pitchFamily="66" charset="0"/>
              </a:rPr>
              <a:t>початкової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школи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рідному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селі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75778" name="Picture 2" descr="http://litukraina.kiev.ua/images/stories/37turyansk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88640"/>
            <a:ext cx="2657872" cy="372102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3212976"/>
            <a:ext cx="637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Надалі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підтримав</a:t>
            </a:r>
            <a:r>
              <a:rPr lang="ru-RU" sz="2400" dirty="0" smtClean="0">
                <a:latin typeface="Monotype Corsiva" pitchFamily="66" charset="0"/>
              </a:rPr>
              <a:t> учитель — 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хлопець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опинився</a:t>
            </a:r>
            <a:r>
              <a:rPr lang="ru-RU" sz="2400" dirty="0" smtClean="0">
                <a:latin typeface="Monotype Corsiva" pitchFamily="66" charset="0"/>
              </a:rPr>
              <a:t> у </a:t>
            </a:r>
            <a:r>
              <a:rPr lang="ru-RU" sz="2400" dirty="0" err="1" smtClean="0">
                <a:latin typeface="Monotype Corsiva" pitchFamily="66" charset="0"/>
              </a:rPr>
              <a:t>Львівській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українській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гімназії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Навчався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він</a:t>
            </a:r>
            <a:r>
              <a:rPr lang="ru-RU" sz="2400" dirty="0" smtClean="0">
                <a:latin typeface="Monotype Corsiva" pitchFamily="66" charset="0"/>
              </a:rPr>
              <a:t> добре, </a:t>
            </a:r>
            <a:r>
              <a:rPr lang="ru-RU" sz="2400" dirty="0" err="1" smtClean="0">
                <a:latin typeface="Monotype Corsiva" pitchFamily="66" charset="0"/>
              </a:rPr>
              <a:t>багато</a:t>
            </a:r>
            <a:r>
              <a:rPr lang="ru-RU" sz="2400" dirty="0" smtClean="0">
                <a:latin typeface="Monotype Corsiva" pitchFamily="66" charset="0"/>
              </a:rPr>
              <a:t> читав, </a:t>
            </a:r>
            <a:r>
              <a:rPr lang="ru-RU" sz="2400" dirty="0" err="1" smtClean="0">
                <a:latin typeface="Monotype Corsiva" pitchFamily="66" charset="0"/>
              </a:rPr>
              <a:t>студіював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іноземні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мови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72514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               </a:t>
            </a:r>
            <a:r>
              <a:rPr lang="ru-RU" sz="2400" dirty="0" err="1" smtClean="0">
                <a:latin typeface="Monotype Corsiva" pitchFamily="66" charset="0"/>
              </a:rPr>
              <a:t>Сталося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це</a:t>
            </a:r>
            <a:r>
              <a:rPr lang="ru-RU" sz="2400" dirty="0" smtClean="0">
                <a:latin typeface="Monotype Corsiva" pitchFamily="66" charset="0"/>
              </a:rPr>
              <a:t> в старшому </a:t>
            </a:r>
            <a:r>
              <a:rPr lang="ru-RU" sz="2400" dirty="0" err="1" smtClean="0">
                <a:latin typeface="Monotype Corsiva" pitchFamily="66" charset="0"/>
              </a:rPr>
              <a:t>класі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Він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захопився</a:t>
            </a:r>
            <a:r>
              <a:rPr lang="ru-RU" sz="2400" dirty="0" smtClean="0">
                <a:latin typeface="Monotype Corsiva" pitchFamily="66" charset="0"/>
              </a:rPr>
              <a:t> нелегальною </a:t>
            </a:r>
            <a:r>
              <a:rPr lang="ru-RU" sz="2400" dirty="0" err="1" smtClean="0">
                <a:latin typeface="Monotype Corsiva" pitchFamily="66" charset="0"/>
              </a:rPr>
              <a:t>літературою</a:t>
            </a:r>
            <a:r>
              <a:rPr lang="ru-RU" sz="2400" dirty="0" smtClean="0">
                <a:latin typeface="Monotype Corsiva" pitchFamily="66" charset="0"/>
              </a:rPr>
              <a:t>, вступив до </a:t>
            </a:r>
            <a:r>
              <a:rPr lang="ru-RU" sz="2400" dirty="0" err="1" smtClean="0">
                <a:latin typeface="Monotype Corsiva" pitchFamily="66" charset="0"/>
              </a:rPr>
              <a:t>підпільного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студентського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гуртка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відверто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висловлювався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під</a:t>
            </a:r>
            <a:r>
              <a:rPr lang="ru-RU" sz="2400" dirty="0" smtClean="0">
                <a:latin typeface="Monotype Corsiva" pitchFamily="66" charset="0"/>
              </a:rPr>
              <a:t> час </a:t>
            </a:r>
            <a:r>
              <a:rPr lang="ru-RU" sz="2400" dirty="0" err="1" smtClean="0">
                <a:latin typeface="Monotype Corsiva" pitchFamily="66" charset="0"/>
              </a:rPr>
              <a:t>лекцій</a:t>
            </a:r>
            <a:r>
              <a:rPr lang="ru-RU" sz="2400" dirty="0" smtClean="0">
                <a:latin typeface="Monotype Corsiva" pitchFamily="66" charset="0"/>
              </a:rPr>
              <a:t>, за </a:t>
            </a:r>
            <a:r>
              <a:rPr lang="ru-RU" sz="2400" dirty="0" err="1" smtClean="0">
                <a:latin typeface="Monotype Corsiva" pitchFamily="66" charset="0"/>
              </a:rPr>
              <a:t>що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виключили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 </a:t>
            </a:r>
            <a:r>
              <a:rPr lang="ru-RU" sz="2400" dirty="0" err="1" smtClean="0">
                <a:latin typeface="Monotype Corsiva" pitchFamily="66" charset="0"/>
              </a:rPr>
              <a:t>гімназії</a:t>
            </a:r>
            <a:r>
              <a:rPr lang="ru-RU" sz="2400" dirty="0" smtClean="0">
                <a:latin typeface="Monotype Corsiva" pitchFamily="66" charset="0"/>
              </a:rPr>
              <a:t>. Поновили ж </a:t>
            </a:r>
            <a:r>
              <a:rPr lang="ru-RU" sz="2400" dirty="0" err="1" smtClean="0">
                <a:latin typeface="Monotype Corsiva" pitchFamily="66" charset="0"/>
              </a:rPr>
              <a:t>лише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завдяки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проханням</a:t>
            </a:r>
            <a:r>
              <a:rPr lang="ru-RU" sz="2400" dirty="0" smtClean="0">
                <a:latin typeface="Monotype Corsiva" pitchFamily="66" charset="0"/>
              </a:rPr>
              <a:t> батька та </a:t>
            </a:r>
            <a:r>
              <a:rPr lang="ru-RU" sz="2400" dirty="0" err="1" smtClean="0">
                <a:latin typeface="Monotype Corsiva" pitchFamily="66" charset="0"/>
              </a:rPr>
              <a:t>підтримці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повітової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управи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3651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Monotype Corsiva" pitchFamily="66" charset="0"/>
              </a:rPr>
              <a:t>Щоправда</a:t>
            </a:r>
            <a:r>
              <a:rPr lang="ru-RU" sz="2400" dirty="0" smtClean="0">
                <a:latin typeface="Monotype Corsiva" pitchFamily="66" charset="0"/>
              </a:rPr>
              <a:t>, один </a:t>
            </a:r>
            <a:r>
              <a:rPr lang="ru-RU" sz="2400" dirty="0" err="1" smtClean="0">
                <a:latin typeface="Monotype Corsiva" pitchFamily="66" charset="0"/>
              </a:rPr>
              <a:t>неприємний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випадок</a:t>
            </a:r>
            <a:r>
              <a:rPr lang="ru-RU" sz="2400" dirty="0" smtClean="0">
                <a:latin typeface="Monotype Corsiva" pitchFamily="66" charset="0"/>
              </a:rPr>
              <a:t> мало не </a:t>
            </a:r>
            <a:r>
              <a:rPr lang="ru-RU" sz="2400" dirty="0" err="1" smtClean="0">
                <a:latin typeface="Monotype Corsiva" pitchFamily="66" charset="0"/>
              </a:rPr>
              <a:t>зіпсував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усі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благородні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наміри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хлопця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34198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err="1" smtClean="0">
                <a:latin typeface="Monotype Corsiva" pitchFamily="66" charset="0"/>
              </a:rPr>
              <a:t>Восени</a:t>
            </a:r>
            <a:r>
              <a:rPr lang="ru-RU" sz="2200" dirty="0" smtClean="0">
                <a:latin typeface="Monotype Corsiva" pitchFamily="66" charset="0"/>
              </a:rPr>
              <a:t> 1914 року О. </a:t>
            </a:r>
            <a:r>
              <a:rPr lang="ru-RU" sz="2200" dirty="0" err="1" smtClean="0">
                <a:latin typeface="Monotype Corsiva" pitchFamily="66" charset="0"/>
              </a:rPr>
              <a:t>Турянського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мобілізували</a:t>
            </a:r>
            <a:r>
              <a:rPr lang="ru-RU" sz="2200" dirty="0" smtClean="0">
                <a:latin typeface="Monotype Corsiva" pitchFamily="66" charset="0"/>
              </a:rPr>
              <a:t> до </a:t>
            </a:r>
            <a:r>
              <a:rPr lang="ru-RU" sz="2200" dirty="0" err="1" smtClean="0">
                <a:latin typeface="Monotype Corsiva" pitchFamily="66" charset="0"/>
              </a:rPr>
              <a:t>австрійської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армії</a:t>
            </a:r>
            <a:r>
              <a:rPr lang="ru-RU" sz="2200" dirty="0" smtClean="0">
                <a:latin typeface="Monotype Corsiva" pitchFamily="66" charset="0"/>
              </a:rPr>
              <a:t>, </a:t>
            </a:r>
            <a:r>
              <a:rPr lang="ru-RU" sz="2200" dirty="0" err="1" smtClean="0">
                <a:latin typeface="Monotype Corsiva" pitchFamily="66" charset="0"/>
              </a:rPr>
              <a:t>одразу</a:t>
            </a:r>
            <a:r>
              <a:rPr lang="ru-RU" sz="2200" dirty="0" smtClean="0">
                <a:latin typeface="Monotype Corsiva" pitchFamily="66" charset="0"/>
              </a:rPr>
              <a:t> ж </a:t>
            </a:r>
            <a:r>
              <a:rPr lang="ru-RU" sz="2200" dirty="0" err="1" smtClean="0">
                <a:latin typeface="Monotype Corsiva" pitchFamily="66" charset="0"/>
              </a:rPr>
              <a:t>відправили</a:t>
            </a:r>
            <a:r>
              <a:rPr lang="ru-RU" sz="2200" dirty="0" smtClean="0">
                <a:latin typeface="Monotype Corsiva" pitchFamily="66" charset="0"/>
              </a:rPr>
              <a:t> на </a:t>
            </a:r>
            <a:r>
              <a:rPr lang="ru-RU" sz="2200" dirty="0" err="1" smtClean="0">
                <a:latin typeface="Monotype Corsiva" pitchFamily="66" charset="0"/>
              </a:rPr>
              <a:t>австро-сербський</a:t>
            </a:r>
            <a:r>
              <a:rPr lang="ru-RU" sz="2200" dirty="0" smtClean="0">
                <a:latin typeface="Monotype Corsiva" pitchFamily="66" charset="0"/>
              </a:rPr>
              <a:t> фронт. </a:t>
            </a:r>
            <a:r>
              <a:rPr lang="ru-RU" sz="2200" dirty="0" err="1" smtClean="0">
                <a:latin typeface="Monotype Corsiva" pitchFamily="66" charset="0"/>
              </a:rPr>
              <a:t>Він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близько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бачив</a:t>
            </a:r>
            <a:r>
              <a:rPr lang="ru-RU" sz="2200" dirty="0" smtClean="0">
                <a:latin typeface="Monotype Corsiva" pitchFamily="66" charset="0"/>
              </a:rPr>
              <a:t> пекло </a:t>
            </a:r>
            <a:r>
              <a:rPr lang="ru-RU" sz="2200" dirty="0" err="1" smtClean="0">
                <a:latin typeface="Monotype Corsiva" pitchFamily="66" charset="0"/>
              </a:rPr>
              <a:t>війни</a:t>
            </a:r>
            <a:r>
              <a:rPr lang="ru-RU" sz="2200" dirty="0" smtClean="0">
                <a:latin typeface="Monotype Corsiva" pitchFamily="66" charset="0"/>
              </a:rPr>
              <a:t>. Але </a:t>
            </a:r>
            <a:r>
              <a:rPr lang="ru-RU" sz="2200" dirty="0" err="1" smtClean="0">
                <a:latin typeface="Monotype Corsiva" pitchFamily="66" charset="0"/>
              </a:rPr>
              <a:t>найстрашніше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було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ще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попереду</a:t>
            </a:r>
            <a:r>
              <a:rPr lang="ru-RU" sz="2200" dirty="0" smtClean="0">
                <a:latin typeface="Monotype Corsiva" pitchFamily="66" charset="0"/>
              </a:rPr>
              <a:t> — </a:t>
            </a:r>
            <a:r>
              <a:rPr lang="ru-RU" sz="2200" dirty="0" err="1" smtClean="0">
                <a:latin typeface="Monotype Corsiva" pitchFamily="66" charset="0"/>
              </a:rPr>
              <a:t>сербський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smtClean="0">
                <a:latin typeface="Monotype Corsiva" pitchFamily="66" charset="0"/>
              </a:rPr>
              <a:t>полон.</a:t>
            </a:r>
            <a:endParaRPr lang="ru-RU" sz="2200" dirty="0">
              <a:latin typeface="Monotype Corsiva" pitchFamily="66" charset="0"/>
            </a:endParaRPr>
          </a:p>
        </p:txBody>
      </p:sp>
      <p:pic>
        <p:nvPicPr>
          <p:cNvPr id="76802" name="Picture 2" descr="http://politbyro.in.ua/uploads/verma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1365" y="548680"/>
            <a:ext cx="5712635" cy="35283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2996952"/>
            <a:ext cx="34198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Взимку</a:t>
            </a:r>
            <a:r>
              <a:rPr lang="ru-RU" sz="2200" dirty="0" smtClean="0">
                <a:latin typeface="Monotype Corsiva" pitchFamily="66" charset="0"/>
              </a:rPr>
              <a:t> 1915 року разом </a:t>
            </a:r>
            <a:r>
              <a:rPr lang="ru-RU" sz="2200" dirty="0" err="1" smtClean="0">
                <a:latin typeface="Monotype Corsiva" pitchFamily="66" charset="0"/>
              </a:rPr>
              <a:t>із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іншими</a:t>
            </a:r>
            <a:r>
              <a:rPr lang="ru-RU" sz="2200" dirty="0" smtClean="0">
                <a:latin typeface="Monotype Corsiva" pitchFamily="66" charset="0"/>
              </a:rPr>
              <a:t> 60-ма </a:t>
            </a:r>
            <a:r>
              <a:rPr lang="ru-RU" sz="2200" dirty="0" err="1" smtClean="0">
                <a:latin typeface="Monotype Corsiva" pitchFamily="66" charset="0"/>
              </a:rPr>
              <a:t>тисячами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австрійських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полонених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вояків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його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відправлено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етапом</a:t>
            </a:r>
            <a:r>
              <a:rPr lang="ru-RU" sz="2200" dirty="0" smtClean="0">
                <a:latin typeface="Monotype Corsiva" pitchFamily="66" charset="0"/>
              </a:rPr>
              <a:t> через </a:t>
            </a:r>
            <a:r>
              <a:rPr lang="ru-RU" sz="2200" dirty="0" err="1" smtClean="0">
                <a:latin typeface="Monotype Corsiva" pitchFamily="66" charset="0"/>
              </a:rPr>
              <a:t>Албанські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smtClean="0">
                <a:latin typeface="Monotype Corsiva" pitchFamily="66" charset="0"/>
              </a:rPr>
              <a:t>гори.</a:t>
            </a:r>
            <a:endParaRPr lang="ru-RU" sz="2200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365104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Monotype Corsiva" pitchFamily="66" charset="0"/>
              </a:rPr>
              <a:t>                             </a:t>
            </a:r>
            <a:r>
              <a:rPr lang="ru-RU" sz="2200" dirty="0" err="1" smtClean="0">
                <a:latin typeface="Monotype Corsiva" pitchFamily="66" charset="0"/>
              </a:rPr>
              <a:t>Це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був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жорстокий</a:t>
            </a:r>
            <a:r>
              <a:rPr lang="ru-RU" sz="2200" dirty="0" smtClean="0">
                <a:latin typeface="Monotype Corsiva" pitchFamily="66" charset="0"/>
              </a:rPr>
              <a:t> шлях </a:t>
            </a:r>
            <a:r>
              <a:rPr lang="ru-RU" sz="2200" dirty="0" err="1" smtClean="0">
                <a:latin typeface="Monotype Corsiva" pitchFamily="66" charset="0"/>
              </a:rPr>
              <a:t>смерті</a:t>
            </a:r>
            <a:r>
              <a:rPr lang="ru-RU" sz="2200" dirty="0" smtClean="0">
                <a:latin typeface="Monotype Corsiva" pitchFamily="66" charset="0"/>
              </a:rPr>
              <a:t> — </a:t>
            </a:r>
            <a:r>
              <a:rPr lang="ru-RU" sz="2200" dirty="0" err="1" smtClean="0">
                <a:latin typeface="Monotype Corsiva" pitchFamily="66" charset="0"/>
              </a:rPr>
              <a:t>від</a:t>
            </a:r>
            <a:r>
              <a:rPr lang="ru-RU" sz="2200" dirty="0" smtClean="0">
                <a:latin typeface="Monotype Corsiva" pitchFamily="66" charset="0"/>
              </a:rPr>
              <a:t> голоду </a:t>
            </a:r>
            <a:r>
              <a:rPr lang="ru-RU" sz="2200" dirty="0" err="1" smtClean="0">
                <a:latin typeface="Monotype Corsiva" pitchFamily="66" charset="0"/>
              </a:rPr>
              <a:t>й</a:t>
            </a:r>
            <a:r>
              <a:rPr lang="ru-RU" sz="2200" dirty="0" smtClean="0">
                <a:latin typeface="Monotype Corsiva" pitchFamily="66" charset="0"/>
              </a:rPr>
              <a:t> холоду гинули </a:t>
            </a:r>
            <a:r>
              <a:rPr lang="ru-RU" sz="2200" dirty="0" err="1" smtClean="0">
                <a:latin typeface="Monotype Corsiva" pitchFamily="66" charset="0"/>
              </a:rPr>
              <a:t>й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самі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сербські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конвоїри</a:t>
            </a:r>
            <a:r>
              <a:rPr lang="ru-RU" sz="2200" dirty="0" smtClean="0">
                <a:latin typeface="Monotype Corsiva" pitchFamily="66" charset="0"/>
              </a:rPr>
              <a:t>. </a:t>
            </a:r>
            <a:r>
              <a:rPr lang="ru-RU" sz="2200" dirty="0" err="1" smtClean="0">
                <a:latin typeface="Monotype Corsiva" pitchFamily="66" charset="0"/>
              </a:rPr>
              <a:t>Лише</a:t>
            </a:r>
            <a:r>
              <a:rPr lang="ru-RU" sz="2200" dirty="0" smtClean="0">
                <a:latin typeface="Monotype Corsiva" pitchFamily="66" charset="0"/>
              </a:rPr>
              <a:t> 15 </a:t>
            </a:r>
            <a:r>
              <a:rPr lang="ru-RU" sz="2200" dirty="0" err="1" smtClean="0">
                <a:latin typeface="Monotype Corsiva" pitchFamily="66" charset="0"/>
              </a:rPr>
              <a:t>тисяч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полонених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вижили</a:t>
            </a:r>
            <a:r>
              <a:rPr lang="ru-RU" sz="2200" dirty="0" smtClean="0">
                <a:latin typeface="Monotype Corsiva" pitchFamily="66" charset="0"/>
              </a:rPr>
              <a:t>. </a:t>
            </a:r>
            <a:r>
              <a:rPr lang="ru-RU" sz="2200" dirty="0" err="1" smtClean="0">
                <a:latin typeface="Monotype Corsiva" pitchFamily="66" charset="0"/>
              </a:rPr>
              <a:t>Серед</a:t>
            </a:r>
            <a:r>
              <a:rPr lang="ru-RU" sz="2200" dirty="0" smtClean="0">
                <a:latin typeface="Monotype Corsiva" pitchFamily="66" charset="0"/>
              </a:rPr>
              <a:t> них </a:t>
            </a:r>
            <a:r>
              <a:rPr lang="ru-RU" sz="2200" dirty="0" err="1" smtClean="0">
                <a:latin typeface="Monotype Corsiva" pitchFamily="66" charset="0"/>
              </a:rPr>
              <a:t>і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письменник</a:t>
            </a:r>
            <a:r>
              <a:rPr lang="ru-RU" sz="2200" dirty="0" smtClean="0">
                <a:latin typeface="Monotype Corsiva" pitchFamily="66" charset="0"/>
              </a:rPr>
              <a:t>, </a:t>
            </a:r>
            <a:r>
              <a:rPr lang="ru-RU" sz="2200" dirty="0" err="1" smtClean="0">
                <a:latin typeface="Monotype Corsiva" pitchFamily="66" charset="0"/>
              </a:rPr>
              <a:t>який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ішов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цим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жахливим</a:t>
            </a:r>
            <a:r>
              <a:rPr lang="ru-RU" sz="2200" dirty="0" smtClean="0">
                <a:latin typeface="Monotype Corsiva" pitchFamily="66" charset="0"/>
              </a:rPr>
              <a:t> шляхом в </a:t>
            </a:r>
            <a:r>
              <a:rPr lang="ru-RU" sz="2200" dirty="0" err="1" smtClean="0">
                <a:latin typeface="Monotype Corsiva" pitchFamily="66" charset="0"/>
              </a:rPr>
              <a:t>групі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з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сімома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іншими</a:t>
            </a:r>
            <a:r>
              <a:rPr lang="ru-RU" sz="2200" dirty="0" smtClean="0">
                <a:latin typeface="Monotype Corsiva" pitchFamily="66" charset="0"/>
              </a:rPr>
              <a:t> вояками. Очевидно, </a:t>
            </a:r>
            <a:r>
              <a:rPr lang="ru-RU" sz="2200" dirty="0" err="1" smtClean="0">
                <a:latin typeface="Monotype Corsiva" pitchFamily="66" charset="0"/>
              </a:rPr>
              <a:t>йому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судилося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вижити</a:t>
            </a:r>
            <a:r>
              <a:rPr lang="ru-RU" sz="2200" dirty="0" smtClean="0">
                <a:latin typeface="Monotype Corsiva" pitchFamily="66" charset="0"/>
              </a:rPr>
              <a:t>, </a:t>
            </a:r>
            <a:r>
              <a:rPr lang="ru-RU" sz="2200" dirty="0" err="1" smtClean="0">
                <a:latin typeface="Monotype Corsiva" pitchFamily="66" charset="0"/>
              </a:rPr>
              <a:t>щоб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розповісти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світові</a:t>
            </a:r>
            <a:r>
              <a:rPr lang="ru-RU" sz="2200" dirty="0" smtClean="0">
                <a:latin typeface="Monotype Corsiva" pitchFamily="66" charset="0"/>
              </a:rPr>
              <a:t> про той </a:t>
            </a:r>
            <a:r>
              <a:rPr lang="ru-RU" sz="2200" dirty="0" err="1" smtClean="0">
                <a:latin typeface="Monotype Corsiva" pitchFamily="66" charset="0"/>
              </a:rPr>
              <a:t>аморальний</a:t>
            </a:r>
            <a:r>
              <a:rPr lang="ru-RU" sz="2200" dirty="0" smtClean="0">
                <a:latin typeface="Monotype Corsiva" pitchFamily="66" charset="0"/>
              </a:rPr>
              <a:t>, </a:t>
            </a:r>
            <a:r>
              <a:rPr lang="ru-RU" sz="2200" dirty="0" err="1" smtClean="0">
                <a:latin typeface="Monotype Corsiva" pitchFamily="66" charset="0"/>
              </a:rPr>
              <a:t>антигуманний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злочин</a:t>
            </a:r>
            <a:r>
              <a:rPr lang="ru-RU" sz="2200" dirty="0" smtClean="0">
                <a:latin typeface="Monotype Corsiva" pitchFamily="66" charset="0"/>
              </a:rPr>
              <a:t>. </a:t>
            </a:r>
            <a:r>
              <a:rPr lang="ru-RU" sz="2200" dirty="0" err="1" smtClean="0">
                <a:latin typeface="Monotype Corsiva" pitchFamily="66" charset="0"/>
              </a:rPr>
              <a:t>Це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трапилось</a:t>
            </a:r>
            <a:r>
              <a:rPr lang="ru-RU" sz="2200" dirty="0" smtClean="0">
                <a:latin typeface="Monotype Corsiva" pitchFamily="66" charset="0"/>
              </a:rPr>
              <a:t> у </a:t>
            </a:r>
            <a:r>
              <a:rPr lang="ru-RU" sz="2200" dirty="0" err="1" smtClean="0">
                <a:latin typeface="Monotype Corsiva" pitchFamily="66" charset="0"/>
              </a:rPr>
              <a:t>дивовижний</a:t>
            </a:r>
            <a:r>
              <a:rPr lang="ru-RU" sz="2200" dirty="0" smtClean="0">
                <a:latin typeface="Monotype Corsiva" pitchFamily="66" charset="0"/>
              </a:rPr>
              <a:t> </a:t>
            </a:r>
            <a:r>
              <a:rPr lang="ru-RU" sz="2200" dirty="0" err="1" smtClean="0">
                <a:latin typeface="Monotype Corsiva" pitchFamily="66" charset="0"/>
              </a:rPr>
              <a:t>спосіб</a:t>
            </a:r>
            <a:r>
              <a:rPr lang="ru-RU" sz="2200" dirty="0" smtClean="0">
                <a:latin typeface="Monotype Corsiva" pitchFamily="66" charset="0"/>
              </a:rPr>
              <a:t>.</a:t>
            </a:r>
            <a:endParaRPr lang="ru-RU" sz="22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http://metod-sgls.ru/scientific_methodical_site/gim/predmets/chemistry/olga_g/great_victory/feat_doctors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5137868" cy="34563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436096" y="908720"/>
            <a:ext cx="3707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latin typeface="Monotype Corsiva" pitchFamily="66" charset="0"/>
              </a:rPr>
              <a:t>Сербські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лікарі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серед</a:t>
            </a:r>
            <a:r>
              <a:rPr lang="ru-RU" sz="2400" dirty="0" smtClean="0">
                <a:latin typeface="Monotype Corsiva" pitchFamily="66" charset="0"/>
              </a:rPr>
              <a:t> семи </a:t>
            </a:r>
            <a:r>
              <a:rPr lang="ru-RU" sz="2400" dirty="0" err="1" smtClean="0">
                <a:latin typeface="Monotype Corsiva" pitchFamily="66" charset="0"/>
              </a:rPr>
              <a:t>замерз­лих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полонених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несподівано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помітили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якісь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слабенькі</a:t>
            </a:r>
            <a:r>
              <a:rPr lang="ru-RU" sz="2400" dirty="0" smtClean="0">
                <a:latin typeface="Monotype Corsiva" pitchFamily="66" charset="0"/>
              </a:rPr>
              <a:t> порухи. Людину </a:t>
            </a:r>
            <a:r>
              <a:rPr lang="ru-RU" sz="2400" dirty="0" err="1" smtClean="0">
                <a:latin typeface="Monotype Corsiva" pitchFamily="66" charset="0"/>
              </a:rPr>
              <a:t>повертали</a:t>
            </a:r>
            <a:r>
              <a:rPr lang="ru-RU" sz="2400" dirty="0" smtClean="0">
                <a:latin typeface="Monotype Corsiva" pitchFamily="66" charset="0"/>
              </a:rPr>
              <a:t> до </a:t>
            </a:r>
            <a:r>
              <a:rPr lang="ru-RU" sz="2400" dirty="0" err="1" smtClean="0">
                <a:latin typeface="Monotype Corsiva" pitchFamily="66" charset="0"/>
              </a:rPr>
              <a:t>життя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помістивши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холодну</a:t>
            </a:r>
            <a:r>
              <a:rPr lang="ru-RU" sz="2400" dirty="0" smtClean="0">
                <a:latin typeface="Monotype Corsiva" pitchFamily="66" charset="0"/>
              </a:rPr>
              <a:t> воду — </a:t>
            </a:r>
            <a:r>
              <a:rPr lang="ru-RU" sz="2400" dirty="0" err="1" smtClean="0">
                <a:latin typeface="Monotype Corsiva" pitchFamily="66" charset="0"/>
              </a:rPr>
              <a:t>такий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кардинальний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спосіб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запропонував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лікар-українець</a:t>
            </a:r>
            <a:r>
              <a:rPr lang="ru-RU" sz="2400" dirty="0" smtClean="0">
                <a:latin typeface="Monotype Corsiva" pitchFamily="66" charset="0"/>
              </a:rPr>
              <a:t> Василь </a:t>
            </a:r>
            <a:r>
              <a:rPr lang="ru-RU" sz="2400" dirty="0" smtClean="0">
                <a:latin typeface="Monotype Corsiva" pitchFamily="66" charset="0"/>
              </a:rPr>
              <a:t>Романишин.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422108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sz="2400" dirty="0" smtClean="0">
                <a:latin typeface="Monotype Corsiva" pitchFamily="66" charset="0"/>
              </a:rPr>
              <a:t>Так </a:t>
            </a:r>
            <a:r>
              <a:rPr lang="ru-RU" sz="2400" dirty="0" err="1" smtClean="0">
                <a:latin typeface="Monotype Corsiva" pitchFamily="66" charset="0"/>
              </a:rPr>
              <a:t>полоненого</a:t>
            </a:r>
            <a:r>
              <a:rPr lang="ru-RU" sz="2400" dirty="0" smtClean="0">
                <a:latin typeface="Monotype Corsiva" pitchFamily="66" charset="0"/>
              </a:rPr>
              <a:t> доктора </a:t>
            </a:r>
            <a:r>
              <a:rPr lang="ru-RU" sz="2400" dirty="0" err="1" smtClean="0">
                <a:latin typeface="Monotype Corsiva" pitchFamily="66" charset="0"/>
              </a:rPr>
              <a:t>філософії</a:t>
            </a:r>
            <a:r>
              <a:rPr lang="ru-RU" sz="2400" dirty="0" smtClean="0">
                <a:latin typeface="Monotype Corsiva" pitchFamily="66" charset="0"/>
              </a:rPr>
              <a:t> Осипа </a:t>
            </a:r>
            <a:r>
              <a:rPr lang="ru-RU" sz="2400" dirty="0" err="1" smtClean="0">
                <a:latin typeface="Monotype Corsiva" pitchFamily="66" charset="0"/>
              </a:rPr>
              <a:t>Турянського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врятували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від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смерті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Однак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пережите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зимових</a:t>
            </a:r>
            <a:r>
              <a:rPr lang="ru-RU" sz="2400" dirty="0" smtClean="0">
                <a:latin typeface="Monotype Corsiva" pitchFamily="66" charset="0"/>
              </a:rPr>
              <a:t> горах </a:t>
            </a:r>
            <a:r>
              <a:rPr lang="ru-RU" sz="2400" dirty="0" err="1" smtClean="0">
                <a:latin typeface="Monotype Corsiva" pitchFamily="66" charset="0"/>
              </a:rPr>
              <a:t>йому</a:t>
            </a:r>
            <a:r>
              <a:rPr lang="ru-RU" sz="2400" dirty="0" smtClean="0">
                <a:latin typeface="Monotype Corsiva" pitchFamily="66" charset="0"/>
              </a:rPr>
              <a:t> не </a:t>
            </a:r>
            <a:r>
              <a:rPr lang="ru-RU" sz="2400" dirty="0" err="1" smtClean="0">
                <a:latin typeface="Monotype Corsiva" pitchFamily="66" charset="0"/>
              </a:rPr>
              <a:t>даватиме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спокою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Загине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згодом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рятівник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що</a:t>
            </a:r>
            <a:r>
              <a:rPr lang="ru-RU" sz="2400" dirty="0" smtClean="0">
                <a:latin typeface="Monotype Corsiva" pitchFamily="66" charset="0"/>
              </a:rPr>
              <a:t> особливо </a:t>
            </a:r>
            <a:r>
              <a:rPr lang="ru-RU" sz="2400" dirty="0" err="1" smtClean="0">
                <a:latin typeface="Monotype Corsiva" pitchFamily="66" charset="0"/>
              </a:rPr>
              <a:t>мучитиме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письменника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http://hq-wallpapers.ru/wallpapers/4/hq-wallpapers_ru_nature_19854_1280x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7848872" cy="34563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9512" y="4005064"/>
            <a:ext cx="87849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Monotype Corsiva" pitchFamily="66" charset="0"/>
              </a:rPr>
              <a:t>Однак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поки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що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він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залишається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війсь­ковополоненим</a:t>
            </a:r>
            <a:r>
              <a:rPr lang="ru-RU" sz="2400" dirty="0" smtClean="0">
                <a:latin typeface="Monotype Corsiva" pitchFamily="66" charset="0"/>
              </a:rPr>
              <a:t>; </a:t>
            </a:r>
            <a:r>
              <a:rPr lang="ru-RU" sz="2400" dirty="0" err="1" smtClean="0">
                <a:latin typeface="Monotype Corsiva" pitchFamily="66" charset="0"/>
              </a:rPr>
              <a:t>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відомості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що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відправили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італійський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острів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Ельба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відомий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історії</a:t>
            </a:r>
            <a:r>
              <a:rPr lang="ru-RU" sz="2400" dirty="0" smtClean="0">
                <a:latin typeface="Monotype Corsiva" pitchFamily="66" charset="0"/>
              </a:rPr>
              <a:t> як </a:t>
            </a:r>
            <a:r>
              <a:rPr lang="ru-RU" sz="2400" dirty="0" err="1" smtClean="0">
                <a:latin typeface="Monotype Corsiva" pitchFamily="66" charset="0"/>
              </a:rPr>
              <a:t>місце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заслання</a:t>
            </a:r>
            <a:r>
              <a:rPr lang="ru-RU" sz="2400" dirty="0" smtClean="0">
                <a:latin typeface="Monotype Corsiva" pitchFamily="66" charset="0"/>
              </a:rPr>
              <a:t> в 1814 </a:t>
            </a:r>
            <a:r>
              <a:rPr lang="ru-RU" sz="2400" dirty="0" err="1" smtClean="0">
                <a:latin typeface="Monotype Corsiva" pitchFamily="66" charset="0"/>
              </a:rPr>
              <a:t>році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французького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імператор­а</a:t>
            </a:r>
            <a:r>
              <a:rPr lang="ru-RU" sz="2400" dirty="0" smtClean="0">
                <a:latin typeface="Monotype Corsiva" pitchFamily="66" charset="0"/>
              </a:rPr>
              <a:t> Наполеона І Бонапарта. </a:t>
            </a:r>
            <a:r>
              <a:rPr lang="ru-RU" sz="2400" dirty="0" err="1" smtClean="0">
                <a:latin typeface="Monotype Corsiva" pitchFamily="66" charset="0"/>
              </a:rPr>
              <a:t>Перебуваючи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цьому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острові</a:t>
            </a:r>
            <a:r>
              <a:rPr lang="ru-RU" sz="2400" dirty="0" smtClean="0">
                <a:latin typeface="Monotype Corsiva" pitchFamily="66" charset="0"/>
              </a:rPr>
              <a:t>, Осип </a:t>
            </a:r>
            <a:r>
              <a:rPr lang="ru-RU" sz="2400" dirty="0" err="1" smtClean="0">
                <a:latin typeface="Monotype Corsiva" pitchFamily="66" charset="0"/>
              </a:rPr>
              <a:t>Турянський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дещо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заспокоївся</a:t>
            </a:r>
            <a:r>
              <a:rPr lang="ru-RU" sz="2400" dirty="0" smtClean="0">
                <a:latin typeface="Monotype Corsiva" pitchFamily="66" charset="0"/>
              </a:rPr>
              <a:t>, до </a:t>
            </a:r>
            <a:r>
              <a:rPr lang="ru-RU" sz="2400" dirty="0" err="1" smtClean="0">
                <a:latin typeface="Monotype Corsiva" pitchFamily="66" charset="0"/>
              </a:rPr>
              <a:t>нього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повернулася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хоча</a:t>
            </a:r>
            <a:r>
              <a:rPr lang="ru-RU" sz="2400" dirty="0" smtClean="0">
                <a:latin typeface="Monotype Corsiva" pitchFamily="66" charset="0"/>
              </a:rPr>
              <a:t> б </a:t>
            </a:r>
            <a:r>
              <a:rPr lang="ru-RU" sz="2400" dirty="0" err="1" smtClean="0">
                <a:latin typeface="Monotype Corsiva" pitchFamily="66" charset="0"/>
              </a:rPr>
              <a:t>відносна</a:t>
            </a:r>
            <a:r>
              <a:rPr lang="ru-RU" sz="2400" dirty="0" smtClean="0">
                <a:latin typeface="Monotype Corsiva" pitchFamily="66" charset="0"/>
              </a:rPr>
              <a:t> «</a:t>
            </a:r>
            <a:r>
              <a:rPr lang="ru-RU" sz="2400" dirty="0" err="1" smtClean="0">
                <a:latin typeface="Monotype Corsiva" pitchFamily="66" charset="0"/>
              </a:rPr>
              <a:t>рівновага</a:t>
            </a:r>
            <a:r>
              <a:rPr lang="ru-RU" sz="2400" dirty="0" smtClean="0">
                <a:latin typeface="Monotype Corsiva" pitchFamily="66" charset="0"/>
              </a:rPr>
              <a:t> духу», </a:t>
            </a:r>
            <a:r>
              <a:rPr lang="ru-RU" sz="2400" dirty="0" err="1" smtClean="0">
                <a:latin typeface="Monotype Corsiva" pitchFamily="66" charset="0"/>
              </a:rPr>
              <a:t>він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пише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публіцистичні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статті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фейлетони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які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надсилає</a:t>
            </a:r>
            <a:r>
              <a:rPr lang="ru-RU" sz="2400" dirty="0" smtClean="0">
                <a:latin typeface="Monotype Corsiva" pitchFamily="66" charset="0"/>
              </a:rPr>
              <a:t> до </a:t>
            </a:r>
            <a:r>
              <a:rPr lang="ru-RU" sz="2400" dirty="0" err="1" smtClean="0">
                <a:latin typeface="Monotype Corsiva" pitchFamily="66" charset="0"/>
              </a:rPr>
              <a:t>італійських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часописів</a:t>
            </a:r>
            <a:r>
              <a:rPr lang="ru-RU" sz="2400" dirty="0" smtClean="0">
                <a:latin typeface="Monotype Corsiva" pitchFamily="66" charset="0"/>
              </a:rPr>
              <a:t>. Тут у 1917-му створив 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свою </a:t>
            </a:r>
            <a:r>
              <a:rPr lang="ru-RU" sz="2400" dirty="0" err="1" smtClean="0">
                <a:latin typeface="Monotype Corsiva" pitchFamily="66" charset="0"/>
              </a:rPr>
              <a:t>повість-поему</a:t>
            </a:r>
            <a:r>
              <a:rPr lang="ru-RU" sz="2400" dirty="0" smtClean="0">
                <a:latin typeface="Monotype Corsiva" pitchFamily="66" charset="0"/>
              </a:rPr>
              <a:t> «Поза межами болю».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43924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Про </a:t>
            </a:r>
            <a:r>
              <a:rPr lang="ru-RU" sz="2400" dirty="0" err="1" smtClean="0">
                <a:latin typeface="Monotype Corsiva" pitchFamily="66" charset="0"/>
              </a:rPr>
              <a:t>повість-поему</a:t>
            </a:r>
            <a:r>
              <a:rPr lang="ru-RU" sz="2400" dirty="0" smtClean="0">
                <a:latin typeface="Monotype Corsiva" pitchFamily="66" charset="0"/>
              </a:rPr>
              <a:t> «Поза межами болю» Осипа </a:t>
            </a:r>
            <a:r>
              <a:rPr lang="ru-RU" sz="2400" dirty="0" err="1" smtClean="0">
                <a:latin typeface="Monotype Corsiva" pitchFamily="66" charset="0"/>
              </a:rPr>
              <a:t>Турянського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письменник</a:t>
            </a:r>
            <a:r>
              <a:rPr lang="ru-RU" sz="2400" dirty="0" smtClean="0">
                <a:latin typeface="Monotype Corsiva" pitchFamily="66" charset="0"/>
              </a:rPr>
              <a:t>, критик, </a:t>
            </a:r>
            <a:r>
              <a:rPr lang="ru-RU" sz="2400" dirty="0" err="1" smtClean="0">
                <a:latin typeface="Monotype Corsiva" pitchFamily="66" charset="0"/>
              </a:rPr>
              <a:t>громадсько-політичний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діяч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еміграції</a:t>
            </a:r>
            <a:r>
              <a:rPr lang="ru-RU" sz="2400" dirty="0" smtClean="0">
                <a:latin typeface="Monotype Corsiva" pitchFamily="66" charset="0"/>
              </a:rPr>
              <a:t> Михайло </a:t>
            </a:r>
            <a:r>
              <a:rPr lang="ru-RU" sz="2400" dirty="0" err="1" smtClean="0">
                <a:latin typeface="Monotype Corsiva" pitchFamily="66" charset="0"/>
              </a:rPr>
              <a:t>Селегій</a:t>
            </a:r>
            <a:r>
              <a:rPr lang="ru-RU" sz="2400" dirty="0" smtClean="0">
                <a:latin typeface="Monotype Corsiva" pitchFamily="66" charset="0"/>
              </a:rPr>
              <a:t> колись писав: «Автор дав </a:t>
            </a:r>
            <a:r>
              <a:rPr lang="ru-RU" sz="2400" dirty="0" err="1" smtClean="0">
                <a:latin typeface="Monotype Corsiva" pitchFamily="66" charset="0"/>
              </a:rPr>
              <a:t>геніальний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твір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що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користуючись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лише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національними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засобами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творчості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увійшов</a:t>
            </a:r>
            <a:r>
              <a:rPr lang="ru-RU" sz="2400" dirty="0" smtClean="0">
                <a:latin typeface="Monotype Corsiva" pitchFamily="66" charset="0"/>
              </a:rPr>
              <a:t> у </a:t>
            </a:r>
            <a:r>
              <a:rPr lang="ru-RU" sz="2400" dirty="0" err="1" smtClean="0">
                <a:latin typeface="Monotype Corsiva" pitchFamily="66" charset="0"/>
              </a:rPr>
              <a:t>сім’ю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видатніших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всесвітніх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творів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своєю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вірою</a:t>
            </a:r>
            <a:r>
              <a:rPr lang="ru-RU" sz="2400" dirty="0" smtClean="0">
                <a:latin typeface="Monotype Corsiva" pitchFamily="66" charset="0"/>
              </a:rPr>
              <a:t> в перемогу </a:t>
            </a:r>
            <a:r>
              <a:rPr lang="ru-RU" sz="2400" dirty="0" err="1" smtClean="0">
                <a:latin typeface="Monotype Corsiva" pitchFamily="66" charset="0"/>
              </a:rPr>
              <a:t>людяності</a:t>
            </a:r>
            <a:r>
              <a:rPr lang="ru-RU" sz="2400" dirty="0" smtClean="0">
                <a:latin typeface="Monotype Corsiva" pitchFamily="66" charset="0"/>
              </a:rPr>
              <a:t> та добра </a:t>
            </a:r>
            <a:r>
              <a:rPr lang="ru-RU" sz="2400" dirty="0" err="1" smtClean="0">
                <a:latin typeface="Monotype Corsiva" pitchFamily="66" charset="0"/>
              </a:rPr>
              <a:t>надбав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собі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вічної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юності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безсмертя</a:t>
            </a:r>
            <a:r>
              <a:rPr lang="ru-RU" sz="2400" dirty="0" smtClean="0">
                <a:latin typeface="Monotype Corsiva" pitchFamily="66" charset="0"/>
              </a:rPr>
              <a:t>». </a:t>
            </a:r>
            <a:r>
              <a:rPr lang="ru-RU" sz="2400" dirty="0" err="1" smtClean="0">
                <a:latin typeface="Monotype Corsiva" pitchFamily="66" charset="0"/>
              </a:rPr>
              <a:t>Саме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цим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єдиним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твором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письменник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надійно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уві­йшов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історію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української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літератури</a:t>
            </a:r>
            <a:r>
              <a:rPr lang="ru-RU" sz="2400" dirty="0" smtClean="0">
                <a:latin typeface="Monotype Corsiva" pitchFamily="66" charset="0"/>
              </a:rPr>
              <a:t> ХХ </a:t>
            </a:r>
            <a:r>
              <a:rPr lang="ru-RU" sz="2400" dirty="0" err="1" smtClean="0">
                <a:latin typeface="Monotype Corsiva" pitchFamily="66" charset="0"/>
              </a:rPr>
              <a:t>століття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79876" name="Picture 4" descr="http://novved.ru/images/GAZETA/2/26sti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620688"/>
            <a:ext cx="3810000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32040" y="692696"/>
            <a:ext cx="4032448" cy="5776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У 1918 </a:t>
            </a:r>
            <a:r>
              <a:rPr lang="ru-RU" sz="2400" dirty="0" err="1" smtClean="0">
                <a:latin typeface="Monotype Corsiva" pitchFamily="66" charset="0"/>
              </a:rPr>
              <a:t>році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Австро-Угорська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імперія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розпалася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письменник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нарешті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зміг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виїхати</a:t>
            </a:r>
            <a:r>
              <a:rPr lang="ru-RU" sz="2400" dirty="0" smtClean="0">
                <a:latin typeface="Monotype Corsiva" pitchFamily="66" charset="0"/>
              </a:rPr>
              <a:t> до </a:t>
            </a:r>
            <a:r>
              <a:rPr lang="ru-RU" sz="2400" dirty="0" err="1" smtClean="0">
                <a:latin typeface="Monotype Corsiva" pitchFamily="66" charset="0"/>
              </a:rPr>
              <a:t>Відня</a:t>
            </a:r>
            <a:r>
              <a:rPr lang="ru-RU" sz="2400" dirty="0" smtClean="0">
                <a:latin typeface="Monotype Corsiva" pitchFamily="66" charset="0"/>
              </a:rPr>
              <a:t>. Тут </a:t>
            </a:r>
            <a:r>
              <a:rPr lang="ru-RU" sz="2400" dirty="0" err="1" smtClean="0">
                <a:latin typeface="Monotype Corsiva" pitchFamily="66" charset="0"/>
              </a:rPr>
              <a:t>якийсь</a:t>
            </a:r>
            <a:r>
              <a:rPr lang="ru-RU" sz="2400" dirty="0" smtClean="0">
                <a:latin typeface="Monotype Corsiva" pitchFamily="66" charset="0"/>
              </a:rPr>
              <a:t> час </a:t>
            </a:r>
            <a:r>
              <a:rPr lang="ru-RU" sz="2400" dirty="0" err="1" smtClean="0">
                <a:latin typeface="Monotype Corsiva" pitchFamily="66" charset="0"/>
              </a:rPr>
              <a:t>викладає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університеті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порівняльне</a:t>
            </a:r>
            <a:r>
              <a:rPr lang="ru-RU" sz="2400" dirty="0" smtClean="0">
                <a:latin typeface="Monotype Corsiva" pitchFamily="66" charset="0"/>
              </a:rPr>
              <a:t> право, та </a:t>
            </a:r>
            <a:r>
              <a:rPr lang="ru-RU" sz="2400" dirty="0" err="1" smtClean="0">
                <a:latin typeface="Monotype Corsiva" pitchFamily="66" charset="0"/>
              </a:rPr>
              <a:t>понад</a:t>
            </a:r>
            <a:r>
              <a:rPr lang="ru-RU" sz="2400" dirty="0" smtClean="0">
                <a:latin typeface="Monotype Corsiva" pitchFamily="66" charset="0"/>
              </a:rPr>
              <a:t> усе </a:t>
            </a:r>
            <a:r>
              <a:rPr lang="ru-RU" sz="2400" dirty="0" err="1" smtClean="0">
                <a:latin typeface="Monotype Corsiva" pitchFamily="66" charset="0"/>
              </a:rPr>
              <a:t>мріє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повернутися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батьківщину</a:t>
            </a:r>
            <a:r>
              <a:rPr lang="ru-RU" sz="2400" dirty="0" smtClean="0">
                <a:latin typeface="Monotype Corsiva" pitchFamily="66" charset="0"/>
              </a:rPr>
              <a:t>. Там же, у </a:t>
            </a:r>
            <a:r>
              <a:rPr lang="ru-RU" sz="2400" dirty="0" err="1" smtClean="0">
                <a:latin typeface="Monotype Corsiva" pitchFamily="66" charset="0"/>
              </a:rPr>
              <a:t>Відні</a:t>
            </a:r>
            <a:r>
              <a:rPr lang="ru-RU" sz="2400" dirty="0" smtClean="0">
                <a:latin typeface="Monotype Corsiva" pitchFamily="66" charset="0"/>
              </a:rPr>
              <a:t>, 1921 року </a:t>
            </a:r>
            <a:r>
              <a:rPr lang="ru-RU" sz="2400" dirty="0" err="1" smtClean="0">
                <a:latin typeface="Monotype Corsiva" pitchFamily="66" charset="0"/>
              </a:rPr>
              <a:t>виходить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друком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його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повість</a:t>
            </a:r>
            <a:r>
              <a:rPr lang="ru-RU" sz="2400" dirty="0" smtClean="0">
                <a:latin typeface="Monotype Corsiva" pitchFamily="66" charset="0"/>
              </a:rPr>
              <a:t> «Поза межами болю», яка </a:t>
            </a:r>
            <a:r>
              <a:rPr lang="ru-RU" sz="2400" dirty="0" err="1" smtClean="0">
                <a:latin typeface="Monotype Corsiva" pitchFamily="66" charset="0"/>
              </a:rPr>
              <a:t>одразу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отримала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досить</a:t>
            </a:r>
            <a:r>
              <a:rPr lang="ru-RU" sz="2400" dirty="0" smtClean="0">
                <a:latin typeface="Monotype Corsiva" pitchFamily="66" charset="0"/>
              </a:rPr>
              <a:t> широкий </a:t>
            </a:r>
            <a:r>
              <a:rPr lang="ru-RU" sz="2400" dirty="0" err="1" smtClean="0">
                <a:latin typeface="Monotype Corsiva" pitchFamily="66" charset="0"/>
              </a:rPr>
              <a:t>розголос</a:t>
            </a:r>
            <a:r>
              <a:rPr lang="ru-RU" sz="2400" dirty="0" smtClean="0">
                <a:latin typeface="Monotype Corsiva" pitchFamily="66" charset="0"/>
              </a:rPr>
              <a:t>: </a:t>
            </a:r>
            <a:r>
              <a:rPr lang="ru-RU" sz="2400" dirty="0" err="1" smtClean="0">
                <a:latin typeface="Monotype Corsiva" pitchFamily="66" charset="0"/>
              </a:rPr>
              <a:t>читачі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пишуть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зворушливі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листи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викладачі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розповідають</a:t>
            </a:r>
            <a:r>
              <a:rPr lang="ru-RU" sz="2400" dirty="0" smtClean="0">
                <a:latin typeface="Monotype Corsiva" pitchFamily="66" charset="0"/>
              </a:rPr>
              <a:t> про </a:t>
            </a:r>
            <a:r>
              <a:rPr lang="ru-RU" sz="2400" dirty="0" err="1" smtClean="0">
                <a:latin typeface="Monotype Corsiva" pitchFamily="66" charset="0"/>
              </a:rPr>
              <a:t>неї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лекціях</a:t>
            </a:r>
            <a:r>
              <a:rPr lang="ru-RU" sz="2400" dirty="0" smtClean="0">
                <a:latin typeface="Monotype Corsiva" pitchFamily="66" charset="0"/>
              </a:rPr>
              <a:t>, у </a:t>
            </a:r>
            <a:r>
              <a:rPr lang="ru-RU" sz="2400" dirty="0" err="1" smtClean="0">
                <a:latin typeface="Monotype Corsiva" pitchFamily="66" charset="0"/>
              </a:rPr>
              <a:t>пресі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з’являється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чимало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схвальних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відгуків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3" name="Picture 2" descr="http://www.baksheev.com.ua/app/webroot/img/upload/PIC-11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3975905" cy="5301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http://mrhow.ru/uploads/posts/2012-07/1341156013_kak-opredelit-harakter-cheloveka-po-pocherku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05064"/>
            <a:ext cx="7488832" cy="24860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332656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latin typeface="Monotype Corsiva" pitchFamily="66" charset="0"/>
              </a:rPr>
              <a:t>Тоді</a:t>
            </a:r>
            <a:r>
              <a:rPr lang="ru-RU" sz="2400" dirty="0" smtClean="0">
                <a:latin typeface="Monotype Corsiva" pitchFamily="66" charset="0"/>
              </a:rPr>
              <a:t> ж </a:t>
            </a:r>
            <a:r>
              <a:rPr lang="ru-RU" sz="2400" dirty="0" err="1" smtClean="0">
                <a:latin typeface="Monotype Corsiva" pitchFamily="66" charset="0"/>
              </a:rPr>
              <a:t>окрилений</a:t>
            </a:r>
            <a:r>
              <a:rPr lang="ru-RU" sz="2400" dirty="0" smtClean="0">
                <a:latin typeface="Monotype Corsiva" pitchFamily="66" charset="0"/>
              </a:rPr>
              <a:t> автор </a:t>
            </a:r>
            <a:r>
              <a:rPr lang="ru-RU" sz="2400" dirty="0" err="1" smtClean="0">
                <a:latin typeface="Monotype Corsiva" pitchFamily="66" charset="0"/>
              </a:rPr>
              <a:t>завершує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філосо­фсько-публіцистичний</a:t>
            </a:r>
            <a:r>
              <a:rPr lang="ru-RU" sz="2400" dirty="0" smtClean="0">
                <a:latin typeface="Monotype Corsiva" pitchFamily="66" charset="0"/>
              </a:rPr>
              <a:t> памфлет «Дума </a:t>
            </a:r>
            <a:r>
              <a:rPr lang="ru-RU" sz="2400" dirty="0" err="1" smtClean="0">
                <a:latin typeface="Monotype Corsiva" pitchFamily="66" charset="0"/>
              </a:rPr>
              <a:t>пралісу</a:t>
            </a:r>
            <a:r>
              <a:rPr lang="ru-RU" sz="2400" dirty="0" smtClean="0">
                <a:latin typeface="Monotype Corsiva" pitchFamily="66" charset="0"/>
              </a:rPr>
              <a:t>», </a:t>
            </a:r>
            <a:r>
              <a:rPr lang="ru-RU" sz="2400" dirty="0" err="1" smtClean="0">
                <a:latin typeface="Monotype Corsiva" pitchFamily="66" charset="0"/>
              </a:rPr>
              <a:t>надрукований</a:t>
            </a:r>
            <a:r>
              <a:rPr lang="ru-RU" sz="2400" dirty="0" smtClean="0">
                <a:latin typeface="Monotype Corsiva" pitchFamily="66" charset="0"/>
              </a:rPr>
              <a:t> у 1922-му. Через </a:t>
            </a:r>
            <a:r>
              <a:rPr lang="ru-RU" sz="2400" dirty="0" err="1" smtClean="0">
                <a:latin typeface="Monotype Corsiva" pitchFamily="66" charset="0"/>
              </a:rPr>
              <a:t>розгорнуту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алегорію</a:t>
            </a:r>
            <a:r>
              <a:rPr lang="ru-RU" sz="2400" dirty="0" smtClean="0">
                <a:latin typeface="Monotype Corsiva" pitchFamily="66" charset="0"/>
              </a:rPr>
              <a:t> автор </a:t>
            </a:r>
            <a:r>
              <a:rPr lang="ru-RU" sz="2400" dirty="0" err="1" smtClean="0">
                <a:latin typeface="Monotype Corsiva" pitchFamily="66" charset="0"/>
              </a:rPr>
              <a:t>спробував</a:t>
            </a:r>
            <a:r>
              <a:rPr lang="ru-RU" sz="2400" dirty="0" smtClean="0">
                <a:latin typeface="Monotype Corsiva" pitchFamily="66" charset="0"/>
              </a:rPr>
              <a:t> уже </a:t>
            </a:r>
            <a:r>
              <a:rPr lang="ru-RU" sz="2400" dirty="0" err="1" smtClean="0">
                <a:latin typeface="Monotype Corsiva" pitchFamily="66" charset="0"/>
              </a:rPr>
              <a:t>інакше</a:t>
            </a:r>
            <a:r>
              <a:rPr lang="ru-RU" sz="2400" dirty="0" smtClean="0">
                <a:latin typeface="Monotype Corsiva" pitchFamily="66" charset="0"/>
              </a:rPr>
              <a:t> донести до </a:t>
            </a:r>
            <a:r>
              <a:rPr lang="ru-RU" sz="2400" dirty="0" err="1" smtClean="0">
                <a:latin typeface="Monotype Corsiva" pitchFamily="66" charset="0"/>
              </a:rPr>
              <a:t>читача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своє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осмислення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наслідків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Першої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світової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війни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філософські</a:t>
            </a:r>
            <a:r>
              <a:rPr lang="ru-RU" sz="2400" dirty="0" smtClean="0">
                <a:latin typeface="Monotype Corsiva" pitchFamily="66" charset="0"/>
              </a:rPr>
              <a:t> та </a:t>
            </a:r>
            <a:r>
              <a:rPr lang="ru-RU" sz="2400" dirty="0" err="1" smtClean="0">
                <a:latin typeface="Monotype Corsiva" pitchFamily="66" charset="0"/>
              </a:rPr>
              <a:t>суспільно-політичні</a:t>
            </a:r>
            <a:r>
              <a:rPr lang="ru-RU" sz="2400" dirty="0" smtClean="0">
                <a:latin typeface="Monotype Corsiva" pitchFamily="66" charset="0"/>
              </a:rPr>
              <a:t> погляди, </a:t>
            </a:r>
            <a:r>
              <a:rPr lang="ru-RU" sz="2400" dirty="0" err="1" smtClean="0">
                <a:latin typeface="Monotype Corsiva" pitchFamily="66" charset="0"/>
              </a:rPr>
              <a:t>торкнутися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вічних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морально-етичних</a:t>
            </a:r>
            <a:r>
              <a:rPr lang="ru-RU" sz="2400" dirty="0" smtClean="0">
                <a:latin typeface="Monotype Corsiva" pitchFamily="66" charset="0"/>
              </a:rPr>
              <a:t> проблем</a:t>
            </a:r>
            <a:r>
              <a:rPr lang="ru-RU" sz="2400" dirty="0" smtClean="0">
                <a:latin typeface="Monotype Corsiva" pitchFamily="66" charset="0"/>
              </a:rPr>
              <a:t>.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Повернувшись у </a:t>
            </a:r>
            <a:r>
              <a:rPr lang="ru-RU" sz="2400" dirty="0" err="1" smtClean="0">
                <a:latin typeface="Monotype Corsiva" pitchFamily="66" charset="0"/>
              </a:rPr>
              <a:t>рідні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краї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уславленим</a:t>
            </a:r>
            <a:r>
              <a:rPr lang="ru-RU" sz="2400" dirty="0" smtClean="0">
                <a:latin typeface="Monotype Corsiva" pitchFamily="66" charset="0"/>
              </a:rPr>
              <a:t> автором </a:t>
            </a:r>
            <a:r>
              <a:rPr lang="ru-RU" sz="2400" dirty="0" err="1" smtClean="0">
                <a:latin typeface="Monotype Corsiva" pitchFamily="66" charset="0"/>
              </a:rPr>
              <a:t>повісті</a:t>
            </a:r>
            <a:r>
              <a:rPr lang="ru-RU" sz="2400" dirty="0" smtClean="0">
                <a:latin typeface="Monotype Corsiva" pitchFamily="66" charset="0"/>
              </a:rPr>
              <a:t> «Поза межами болю», </a:t>
            </a:r>
            <a:r>
              <a:rPr lang="ru-RU" sz="2400" dirty="0" err="1" smtClean="0">
                <a:latin typeface="Monotype Corsiva" pitchFamily="66" charset="0"/>
              </a:rPr>
              <a:t>письменник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намагається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працювати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далі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шукає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нових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способів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виразити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наболіле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Проте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укладає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лише</a:t>
            </a:r>
            <a:r>
              <a:rPr lang="ru-RU" sz="2400" dirty="0" smtClean="0">
                <a:latin typeface="Monotype Corsiva" pitchFamily="66" charset="0"/>
              </a:rPr>
              <a:t> невеличку книжечку «</a:t>
            </a:r>
            <a:r>
              <a:rPr lang="ru-RU" sz="2400" dirty="0" err="1" smtClean="0">
                <a:latin typeface="Monotype Corsiva" pitchFamily="66" charset="0"/>
              </a:rPr>
              <a:t>Бороть­ба</a:t>
            </a:r>
            <a:r>
              <a:rPr lang="ru-RU" sz="2400" dirty="0" smtClean="0">
                <a:latin typeface="Monotype Corsiva" pitchFamily="66" charset="0"/>
              </a:rPr>
              <a:t> за </a:t>
            </a:r>
            <a:r>
              <a:rPr lang="ru-RU" sz="2400" dirty="0" err="1" smtClean="0">
                <a:latin typeface="Monotype Corsiva" pitchFamily="66" charset="0"/>
              </a:rPr>
              <a:t>великість</a:t>
            </a:r>
            <a:r>
              <a:rPr lang="ru-RU" sz="2400" dirty="0" smtClean="0">
                <a:latin typeface="Monotype Corsiva" pitchFamily="66" charset="0"/>
              </a:rPr>
              <a:t>» (1926) </a:t>
            </a:r>
            <a:r>
              <a:rPr lang="ru-RU" sz="2400" dirty="0" err="1" smtClean="0">
                <a:latin typeface="Monotype Corsiva" pitchFamily="66" charset="0"/>
              </a:rPr>
              <a:t>із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двох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давніх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гумористично-сатиричних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опо­відань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365104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latin typeface="Monotype Corsiva" pitchFamily="66" charset="0"/>
              </a:rPr>
              <a:t>Наболіле</a:t>
            </a:r>
            <a:r>
              <a:rPr lang="ru-RU" sz="2400" dirty="0" smtClean="0">
                <a:latin typeface="Monotype Corsiva" pitchFamily="66" charset="0"/>
              </a:rPr>
              <a:t> — </a:t>
            </a:r>
            <a:r>
              <a:rPr lang="ru-RU" sz="2400" dirty="0" err="1" smtClean="0">
                <a:latin typeface="Monotype Corsiva" pitchFamily="66" charset="0"/>
              </a:rPr>
              <a:t>це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відчуття</a:t>
            </a:r>
            <a:r>
              <a:rPr lang="ru-RU" sz="2400" dirty="0" smtClean="0">
                <a:latin typeface="Monotype Corsiva" pitchFamily="66" charset="0"/>
              </a:rPr>
              <a:t> себе одиноким, чужим у </a:t>
            </a:r>
            <a:r>
              <a:rPr lang="ru-RU" sz="2400" dirty="0" err="1" smtClean="0">
                <a:latin typeface="Monotype Corsiva" pitchFamily="66" charset="0"/>
              </a:rPr>
              <a:t>тодішньому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галицькому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мистецькому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освітянському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середовищі</a:t>
            </a:r>
            <a:r>
              <a:rPr lang="ru-RU" sz="2400" dirty="0" smtClean="0">
                <a:latin typeface="Monotype Corsiva" pitchFamily="66" charset="0"/>
              </a:rPr>
              <a:t>. Тому </a:t>
            </a:r>
            <a:r>
              <a:rPr lang="ru-RU" sz="2400" dirty="0" err="1" smtClean="0">
                <a:latin typeface="Monotype Corsiva" pitchFamily="66" charset="0"/>
              </a:rPr>
              <a:t>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з’являється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його</a:t>
            </a:r>
            <a:r>
              <a:rPr lang="ru-RU" sz="2400" dirty="0" smtClean="0">
                <a:latin typeface="Monotype Corsiva" pitchFamily="66" charset="0"/>
              </a:rPr>
              <a:t> сатирична </a:t>
            </a:r>
            <a:r>
              <a:rPr lang="ru-RU" sz="2400" dirty="0" err="1" smtClean="0">
                <a:latin typeface="Monotype Corsiva" pitchFamily="66" charset="0"/>
              </a:rPr>
              <a:t>комедія</a:t>
            </a:r>
            <a:r>
              <a:rPr lang="ru-RU" sz="2400" dirty="0" smtClean="0">
                <a:latin typeface="Monotype Corsiva" pitchFamily="66" charset="0"/>
              </a:rPr>
              <a:t> «</a:t>
            </a:r>
            <a:r>
              <a:rPr lang="ru-RU" sz="2400" dirty="0" err="1" smtClean="0">
                <a:latin typeface="Monotype Corsiva" pitchFamily="66" charset="0"/>
              </a:rPr>
              <a:t>Раби</a:t>
            </a:r>
            <a:r>
              <a:rPr lang="ru-RU" sz="2400" dirty="0" smtClean="0">
                <a:latin typeface="Monotype Corsiva" pitchFamily="66" charset="0"/>
              </a:rPr>
              <a:t>» (1927), </a:t>
            </a:r>
            <a:r>
              <a:rPr lang="ru-RU" sz="2400" dirty="0" err="1" smtClean="0">
                <a:latin typeface="Monotype Corsiva" pitchFamily="66" charset="0"/>
              </a:rPr>
              <a:t>заснована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непривабливих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життєвих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реаліях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спрямована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проти</a:t>
            </a:r>
            <a:r>
              <a:rPr lang="ru-RU" sz="2400" dirty="0" smtClean="0">
                <a:latin typeface="Monotype Corsiva" pitchFamily="66" charset="0"/>
              </a:rPr>
              <a:t> «грубого </a:t>
            </a:r>
            <a:r>
              <a:rPr lang="ru-RU" sz="2400" dirty="0" err="1" smtClean="0">
                <a:latin typeface="Monotype Corsiva" pitchFamily="66" charset="0"/>
              </a:rPr>
              <a:t>матеріалізму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українських</a:t>
            </a:r>
            <a:r>
              <a:rPr lang="ru-RU" sz="2400" dirty="0" smtClean="0">
                <a:latin typeface="Monotype Corsiva" pitchFamily="66" charset="0"/>
              </a:rPr>
              <a:t> душ», </a:t>
            </a:r>
            <a:r>
              <a:rPr lang="ru-RU" sz="2400" dirty="0" err="1" smtClean="0">
                <a:latin typeface="Monotype Corsiva" pitchFamily="66" charset="0"/>
              </a:rPr>
              <a:t>проти</a:t>
            </a:r>
            <a:r>
              <a:rPr lang="ru-RU" sz="2400" dirty="0" smtClean="0">
                <a:latin typeface="Monotype Corsiva" pitchFamily="66" charset="0"/>
              </a:rPr>
              <a:t> «</a:t>
            </a:r>
            <a:r>
              <a:rPr lang="ru-RU" sz="2400" dirty="0" err="1" smtClean="0">
                <a:latin typeface="Monotype Corsiva" pitchFamily="66" charset="0"/>
              </a:rPr>
              <a:t>українського</a:t>
            </a:r>
            <a:r>
              <a:rPr lang="ru-RU" sz="2400" dirty="0" smtClean="0">
                <a:latin typeface="Monotype Corsiva" pitchFamily="66" charset="0"/>
              </a:rPr>
              <a:t> рабства», </a:t>
            </a:r>
            <a:r>
              <a:rPr lang="ru-RU" sz="2400" dirty="0" err="1" smtClean="0">
                <a:latin typeface="Monotype Corsiva" pitchFamily="66" charset="0"/>
              </a:rPr>
              <a:t>що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відзначила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тодішня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smtClean="0">
                <a:latin typeface="Monotype Corsiva" pitchFamily="66" charset="0"/>
              </a:rPr>
              <a:t>критика</a:t>
            </a:r>
            <a:r>
              <a:rPr lang="ru-RU" sz="2400" dirty="0" smtClean="0">
                <a:latin typeface="Monotype Corsiva" pitchFamily="66" charset="0"/>
              </a:rPr>
              <a:t>.</a:t>
            </a:r>
            <a:endParaRPr lang="ru-RU" sz="2400" dirty="0">
              <a:latin typeface="Monotype Corsiva" pitchFamily="66" charset="0"/>
            </a:endParaRPr>
          </a:p>
        </p:txBody>
      </p:sp>
      <p:pic>
        <p:nvPicPr>
          <p:cNvPr id="82946" name="Picture 2" descr="http://ic.pics.livejournal.com/artem_klyushin/29636376/13655/13655_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04664"/>
            <a:ext cx="5316972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64</TotalTime>
  <Words>724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User</cp:lastModifiedBy>
  <cp:revision>8</cp:revision>
  <dcterms:created xsi:type="dcterms:W3CDTF">2014-12-09T20:50:17Z</dcterms:created>
  <dcterms:modified xsi:type="dcterms:W3CDTF">2014-12-09T22:05:41Z</dcterms:modified>
</cp:coreProperties>
</file>