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31" r:id="rId3"/>
    <p:sldId id="260" r:id="rId4"/>
    <p:sldId id="261" r:id="rId5"/>
    <p:sldId id="279" r:id="rId6"/>
    <p:sldId id="262" r:id="rId7"/>
    <p:sldId id="270" r:id="rId8"/>
    <p:sldId id="274" r:id="rId9"/>
    <p:sldId id="275" r:id="rId10"/>
    <p:sldId id="265" r:id="rId11"/>
    <p:sldId id="276" r:id="rId12"/>
    <p:sldId id="277" r:id="rId13"/>
    <p:sldId id="278" r:id="rId14"/>
    <p:sldId id="266" r:id="rId15"/>
    <p:sldId id="280" r:id="rId16"/>
    <p:sldId id="284" r:id="rId17"/>
    <p:sldId id="285" r:id="rId18"/>
    <p:sldId id="286" r:id="rId19"/>
    <p:sldId id="301" r:id="rId20"/>
    <p:sldId id="304" r:id="rId21"/>
    <p:sldId id="307" r:id="rId22"/>
    <p:sldId id="327" r:id="rId23"/>
    <p:sldId id="326" r:id="rId24"/>
    <p:sldId id="309" r:id="rId25"/>
    <p:sldId id="330" r:id="rId26"/>
    <p:sldId id="311" r:id="rId27"/>
    <p:sldId id="312" r:id="rId28"/>
    <p:sldId id="313" r:id="rId29"/>
    <p:sldId id="315" r:id="rId30"/>
    <p:sldId id="31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00FF00"/>
    <a:srgbClr val="CC0099"/>
    <a:srgbClr val="FF3399"/>
    <a:srgbClr val="660066"/>
    <a:srgbClr val="FFFF66"/>
    <a:srgbClr val="008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9" autoAdjust="0"/>
    <p:restoredTop sz="93842" autoAdjust="0"/>
  </p:normalViewPr>
  <p:slideViewPr>
    <p:cSldViewPr>
      <p:cViewPr>
        <p:scale>
          <a:sx n="79" d="100"/>
          <a:sy n="79" d="100"/>
        </p:scale>
        <p:origin x="-100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72602D7-77C3-41F8-B1F0-A35B14857644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358BEB8-0D81-46B6-AA43-73D7355E4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82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7675D-3571-487B-B400-051E787D63D2}" type="datetimeFigureOut">
              <a:rPr lang="ru-RU"/>
              <a:pPr>
                <a:defRPr/>
              </a:pPr>
              <a:t>04.03.2015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3A2D-FEAE-4ECE-B525-CA4AACD337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28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B389-CE31-4D53-9262-B57DDC6B4A67}" type="datetimeFigureOut">
              <a:rPr lang="ru-RU"/>
              <a:pPr>
                <a:defRPr/>
              </a:pPr>
              <a:t>04.03.2015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64CD-2943-4693-8836-507B8DF667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65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142EE-D9D3-44D5-9A2F-546053D19C4F}" type="datetimeFigureOut">
              <a:rPr lang="ru-RU"/>
              <a:pPr>
                <a:defRPr/>
              </a:pPr>
              <a:t>04.03.2015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CBFE-F741-4BDD-8A8A-33AC149A6B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903D5-AC6D-45E0-BC25-8D8DBA20C27A}" type="datetimeFigureOut">
              <a:rPr lang="ru-RU"/>
              <a:pPr>
                <a:defRPr/>
              </a:pPr>
              <a:t>04.03.2015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95220-45B4-4D5E-BC19-A666643EE1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30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04040-62B3-4CBF-8879-E1188ED632AE}" type="datetimeFigureOut">
              <a:rPr lang="ru-RU"/>
              <a:pPr>
                <a:defRPr/>
              </a:pPr>
              <a:t>04.03.2015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5FEAD-0D42-4C9A-871D-4C708C8D50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3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4CA3B-9653-4D05-998B-55B54B9A882E}" type="datetimeFigureOut">
              <a:rPr lang="ru-RU"/>
              <a:pPr>
                <a:defRPr/>
              </a:pPr>
              <a:t>04.03.2015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950A-9F8D-4369-A3DA-A76A56BEF6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09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23B66-3CA1-4F66-B03E-B63A5C63188B}" type="datetimeFigureOut">
              <a:rPr lang="ru-RU"/>
              <a:pPr>
                <a:defRPr/>
              </a:pPr>
              <a:t>04.03.2015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84C06-F614-49E3-A5E7-DA9FBA8959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5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8E8E2-9E82-417D-867C-8A9DFB61CEB9}" type="datetimeFigureOut">
              <a:rPr lang="ru-RU"/>
              <a:pPr>
                <a:defRPr/>
              </a:pPr>
              <a:t>04.03.2015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31BA-B422-426F-9EB7-5D64444FFC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36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CB4E7-A834-4980-A861-E897C86EEBE0}" type="datetimeFigureOut">
              <a:rPr lang="ru-RU"/>
              <a:pPr>
                <a:defRPr/>
              </a:pPr>
              <a:t>04.03.2015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AD44-6CB8-4B58-9468-4C892F99F6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37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E172-D8EB-4B5D-936F-E69DBD2C72ED}" type="datetimeFigureOut">
              <a:rPr lang="ru-RU"/>
              <a:pPr>
                <a:defRPr/>
              </a:pPr>
              <a:t>04.03.2015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0F33B-64DD-4B3C-8495-F5B23582A9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02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0610-57A5-4B9C-B17F-73ADE0172DE6}" type="datetimeFigureOut">
              <a:rPr lang="ru-RU"/>
              <a:pPr>
                <a:defRPr/>
              </a:pPr>
              <a:t>04.03.2015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0049-0577-4E07-94A6-7194B49EC4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20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655251-B4C5-4749-8933-B119D103181A}" type="datetimeFigureOut">
              <a:rPr lang="ru-RU"/>
              <a:pPr>
                <a:defRPr/>
              </a:pPr>
              <a:t>04.03.2015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4C1180-9765-44C9-AB9C-9B0AA6086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38" y="1714500"/>
            <a:ext cx="6572250" cy="31559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Wooden Ship Decorated" pitchFamily="2" charset="0"/>
              </a:rPr>
              <a:t>Григорій 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Wooden Ship Decorated" pitchFamily="2" charset="0"/>
              </a:rPr>
              <a:t/>
            </a:r>
            <a:b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Wooden Ship Decorated" pitchFamily="2" charset="0"/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Wooden Ship Decorated" pitchFamily="2" charset="0"/>
              </a:rPr>
              <a:t>Квітка-Основ'яненко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Wooden Ship Decorated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50" y="57150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  <a:latin typeface="Monotype Corsiva" pitchFamily="66" charset="0"/>
              </a:rPr>
              <a:t>   </a:t>
            </a:r>
            <a:r>
              <a:rPr lang="ru-RU" sz="5400" smtClean="0">
                <a:solidFill>
                  <a:srgbClr val="00B050"/>
                </a:solidFill>
                <a:latin typeface="Monotype Corsiva" pitchFamily="66" charset="0"/>
              </a:rPr>
              <a:t>читав </a:t>
            </a:r>
            <a:r>
              <a:rPr lang="ru-RU" sz="5400" smtClean="0">
                <a:solidFill>
                  <a:srgbClr val="C00000"/>
                </a:solidFill>
                <a:latin typeface="Monotype Corsiva" pitchFamily="66" charset="0"/>
              </a:rPr>
              <a:t>Михайла Ломоносова</a:t>
            </a:r>
          </a:p>
        </p:txBody>
      </p:sp>
      <p:pic>
        <p:nvPicPr>
          <p:cNvPr id="7" name="Содержимое 6" descr="5372a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0" y="0"/>
            <a:ext cx="5122863" cy="580548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572125"/>
            <a:ext cx="8229600" cy="1285875"/>
          </a:xfrm>
        </p:spPr>
        <p:txBody>
          <a:bodyPr/>
          <a:lstStyle/>
          <a:p>
            <a:pPr algn="l" eaLnBrk="1" hangingPunct="1"/>
            <a:r>
              <a:rPr lang="ru-RU" smtClean="0">
                <a:solidFill>
                  <a:srgbClr val="00B050"/>
                </a:solidFill>
                <a:latin typeface="Monotype Corsiva" pitchFamily="66" charset="0"/>
              </a:rPr>
              <a:t>          </a:t>
            </a:r>
            <a:r>
              <a:rPr lang="ru-RU" sz="5400" smtClean="0">
                <a:solidFill>
                  <a:srgbClr val="C00000"/>
                </a:solidFill>
                <a:latin typeface="Monotype Corsiva" pitchFamily="66" charset="0"/>
              </a:rPr>
              <a:t>Мольера Жан-Батиста</a:t>
            </a:r>
          </a:p>
        </p:txBody>
      </p:sp>
      <p:pic>
        <p:nvPicPr>
          <p:cNvPr id="4" name="Содержимое 3" descr="mol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0"/>
            <a:ext cx="4187825" cy="5638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643563"/>
            <a:ext cx="8229600" cy="1214437"/>
          </a:xfrm>
        </p:spPr>
        <p:txBody>
          <a:bodyPr/>
          <a:lstStyle/>
          <a:p>
            <a:pPr eaLnBrk="1" hangingPunct="1"/>
            <a:r>
              <a:rPr lang="uk-UA" sz="5400" smtClean="0">
                <a:solidFill>
                  <a:srgbClr val="C00000"/>
                </a:solidFill>
                <a:latin typeface="Monotype Corsiva" pitchFamily="66" charset="0"/>
              </a:rPr>
              <a:t>вірші  Василя Жуковського</a:t>
            </a:r>
            <a:endParaRPr lang="ru-RU" sz="540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0"/>
            <a:ext cx="4722813" cy="59467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571500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C00000"/>
                </a:solidFill>
                <a:latin typeface="Monotype Corsiva" pitchFamily="66" charset="0"/>
              </a:rPr>
              <a:t>Мигеля де Сервантеса Сааведра</a:t>
            </a:r>
          </a:p>
        </p:txBody>
      </p:sp>
      <p:pic>
        <p:nvPicPr>
          <p:cNvPr id="4" name="Содержимое 3" descr="T50s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4250" y="0"/>
            <a:ext cx="4279900" cy="5715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    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В грудні 1793 </a:t>
            </a:r>
            <a:r>
              <a:rPr lang="ru-RU" sz="4400" b="1" dirty="0" err="1" smtClean="0">
                <a:solidFill>
                  <a:srgbClr val="C00000"/>
                </a:solidFill>
                <a:latin typeface="Monotype Corsiva" pitchFamily="66" charset="0"/>
              </a:rPr>
              <a:t>р</a:t>
            </a:r>
            <a:r>
              <a:rPr lang="en-US" sz="4400" b="1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Григорія Федоровича Квітку віддали на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військову службу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вахмістром в лейб-гвардії кінний полк.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Та вже через рік він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вийшов у відставку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і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вступив у департамент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герольдії,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де числився до 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1796 р. </a:t>
            </a:r>
            <a:endParaRPr lang="ru-RU" sz="44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780450_v_metel_1855_g.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85750"/>
            <a:ext cx="4643437" cy="61261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6586711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13" y="0"/>
            <a:ext cx="4833937" cy="68580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dirty="0" smtClean="0">
                <a:latin typeface="Monotype Corsiva" pitchFamily="66" charset="0"/>
              </a:rPr>
              <a:t>     </a:t>
            </a:r>
            <a:r>
              <a:rPr lang="ru-RU" sz="4400" dirty="0" smtClean="0">
                <a:solidFill>
                  <a:srgbClr val="FF3399"/>
                </a:solidFill>
                <a:latin typeface="Monotype Corsiva" pitchFamily="66" charset="0"/>
              </a:rPr>
              <a:t>4 </a:t>
            </a:r>
            <a:r>
              <a:rPr lang="ru-RU" sz="4400" dirty="0" err="1" smtClean="0">
                <a:solidFill>
                  <a:srgbClr val="FF3399"/>
                </a:solidFill>
                <a:latin typeface="Monotype Corsiva" pitchFamily="66" charset="0"/>
              </a:rPr>
              <a:t>травня</a:t>
            </a:r>
            <a:r>
              <a:rPr lang="ru-RU" sz="4400" dirty="0" smtClean="0">
                <a:solidFill>
                  <a:srgbClr val="FF3399"/>
                </a:solidFill>
                <a:latin typeface="Monotype Corsiva" pitchFamily="66" charset="0"/>
              </a:rPr>
              <a:t> 1804 р. </a:t>
            </a:r>
            <a:r>
              <a:rPr lang="ru-RU" sz="4000" dirty="0" err="1" smtClean="0">
                <a:solidFill>
                  <a:srgbClr val="7030A0"/>
                </a:solidFill>
                <a:latin typeface="Monotype Corsiva" pitchFamily="66" charset="0"/>
              </a:rPr>
              <a:t>Квітка</a:t>
            </a: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Monotype Corsiva" pitchFamily="66" charset="0"/>
              </a:rPr>
              <a:t>раптом</a:t>
            </a: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Monotype Corsiva" pitchFamily="66" charset="0"/>
              </a:rPr>
              <a:t>всупереч</a:t>
            </a: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Monotype Corsiva" pitchFamily="66" charset="0"/>
              </a:rPr>
              <a:t>бажанню</a:t>
            </a: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Monotype Corsiva" pitchFamily="66" charset="0"/>
              </a:rPr>
              <a:t>батьків</a:t>
            </a: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 подав </a:t>
            </a:r>
            <a:r>
              <a:rPr lang="ru-RU" sz="4000" dirty="0" err="1" smtClean="0">
                <a:solidFill>
                  <a:srgbClr val="7030A0"/>
                </a:solidFill>
                <a:latin typeface="Monotype Corsiva" pitchFamily="66" charset="0"/>
              </a:rPr>
              <a:t>заяву</a:t>
            </a: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4000" u="sng" dirty="0" smtClean="0">
                <a:solidFill>
                  <a:srgbClr val="7030A0"/>
                </a:solidFill>
                <a:latin typeface="Monotype Corsiva" pitchFamily="66" charset="0"/>
              </a:rPr>
              <a:t>до Старо-</a:t>
            </a:r>
            <a:r>
              <a:rPr lang="ru-RU" sz="4000" u="sng" dirty="0" err="1" smtClean="0">
                <a:solidFill>
                  <a:srgbClr val="7030A0"/>
                </a:solidFill>
                <a:latin typeface="Monotype Corsiva" pitchFamily="66" charset="0"/>
              </a:rPr>
              <a:t>Харківського</a:t>
            </a:r>
            <a:r>
              <a:rPr lang="ru-RU" sz="4000" u="sng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4000" u="sng" dirty="0" err="1" smtClean="0">
                <a:solidFill>
                  <a:srgbClr val="7030A0"/>
                </a:solidFill>
                <a:latin typeface="Monotype Corsiva" pitchFamily="66" charset="0"/>
              </a:rPr>
              <a:t>Преображенського</a:t>
            </a:r>
            <a:r>
              <a:rPr lang="ru-RU" sz="4000" u="sng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4000" u="sng" dirty="0" err="1" smtClean="0">
                <a:solidFill>
                  <a:srgbClr val="7030A0"/>
                </a:solidFill>
                <a:latin typeface="Monotype Corsiva" pitchFamily="66" charset="0"/>
              </a:rPr>
              <a:t>монастиря</a:t>
            </a:r>
            <a:r>
              <a:rPr lang="ru-RU" sz="4000" u="sng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з </a:t>
            </a:r>
            <a:r>
              <a:rPr lang="ru-RU" sz="4000" dirty="0" err="1" smtClean="0">
                <a:solidFill>
                  <a:srgbClr val="7030A0"/>
                </a:solidFill>
                <a:latin typeface="Monotype Corsiva" pitchFamily="66" charset="0"/>
              </a:rPr>
              <a:t>проханням</a:t>
            </a: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3399"/>
                </a:solidFill>
                <a:latin typeface="Monotype Corsiva" pitchFamily="66" charset="0"/>
              </a:rPr>
              <a:t>постригти</a:t>
            </a:r>
            <a:r>
              <a:rPr lang="ru-RU" sz="4000" b="1" dirty="0" smtClean="0">
                <a:solidFill>
                  <a:srgbClr val="FF3399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3399"/>
                </a:solidFill>
                <a:latin typeface="Monotype Corsiva" pitchFamily="66" charset="0"/>
              </a:rPr>
              <a:t>його</a:t>
            </a:r>
            <a:r>
              <a:rPr lang="ru-RU" sz="4000" b="1" dirty="0" smtClean="0">
                <a:solidFill>
                  <a:srgbClr val="FF3399"/>
                </a:solidFill>
                <a:latin typeface="Monotype Corsiva" pitchFamily="66" charset="0"/>
              </a:rPr>
              <a:t> в </a:t>
            </a:r>
            <a:r>
              <a:rPr lang="ru-RU" sz="4000" b="1" dirty="0" err="1" smtClean="0">
                <a:solidFill>
                  <a:srgbClr val="FF3399"/>
                </a:solidFill>
                <a:latin typeface="Monotype Corsiva" pitchFamily="66" charset="0"/>
              </a:rPr>
              <a:t>ченці</a:t>
            </a:r>
            <a:r>
              <a:rPr lang="ru-RU" sz="4000" b="1" dirty="0" smtClean="0">
                <a:solidFill>
                  <a:srgbClr val="FF3399"/>
                </a:solidFill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786313" cy="6858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800" dirty="0" smtClean="0">
                <a:solidFill>
                  <a:srgbClr val="3399FF"/>
                </a:solidFill>
                <a:latin typeface="Monotype Corsiva" pitchFamily="66" charset="0"/>
              </a:rPr>
              <a:t>   </a:t>
            </a:r>
            <a:r>
              <a:rPr lang="uk-UA" sz="3900" dirty="0" smtClean="0">
                <a:solidFill>
                  <a:srgbClr val="CC0099"/>
                </a:solidFill>
                <a:latin typeface="Monotype Corsiva" pitchFamily="66" charset="0"/>
              </a:rPr>
              <a:t>А вже в </a:t>
            </a:r>
            <a:r>
              <a:rPr lang="ru-RU" sz="3900" dirty="0" smtClean="0">
                <a:solidFill>
                  <a:srgbClr val="CC0099"/>
                </a:solidFill>
                <a:latin typeface="Monotype Corsiva" pitchFamily="66" charset="0"/>
              </a:rPr>
              <a:t>квітні </a:t>
            </a:r>
            <a:r>
              <a:rPr lang="ru-RU" sz="39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1805 р</a:t>
            </a:r>
            <a:r>
              <a:rPr lang="ru-RU" sz="3900" dirty="0" smtClean="0">
                <a:solidFill>
                  <a:srgbClr val="CC0099"/>
                </a:solidFill>
                <a:latin typeface="Monotype Corsiva" pitchFamily="66" charset="0"/>
              </a:rPr>
              <a:t>. подав заяву з проханням </a:t>
            </a:r>
            <a:r>
              <a:rPr lang="ru-RU" sz="39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відпустити </a:t>
            </a:r>
            <a:r>
              <a:rPr lang="ru-RU" sz="3900" dirty="0" smtClean="0">
                <a:solidFill>
                  <a:srgbClr val="CC0099"/>
                </a:solidFill>
                <a:latin typeface="Monotype Corsiva" pitchFamily="66" charset="0"/>
              </a:rPr>
              <a:t>його. Свою заяву він передав через родича і навіть не з’явився в консисторію для одержання відставки – </a:t>
            </a:r>
            <a:r>
              <a:rPr lang="ru-RU" sz="39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монастир його більше не приваблював.</a:t>
            </a:r>
            <a:endParaRPr lang="ru-RU" sz="39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6kvi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0450" y="0"/>
            <a:ext cx="427355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Monotype Corsiva" pitchFamily="66" charset="0"/>
              </a:rPr>
              <a:t>     </a:t>
            </a:r>
            <a:r>
              <a:rPr lang="ru-RU" sz="4400" b="1" u="sng" dirty="0" smtClean="0">
                <a:solidFill>
                  <a:schemeClr val="bg1"/>
                </a:solidFill>
                <a:latin typeface="Monotype Corsiva" pitchFamily="66" charset="0"/>
              </a:rPr>
              <a:t>На початку </a:t>
            </a:r>
            <a:r>
              <a:rPr lang="ru-RU" sz="4400" b="1" u="sng" dirty="0" smtClean="0">
                <a:solidFill>
                  <a:srgbClr val="FF3399"/>
                </a:solidFill>
                <a:latin typeface="Monotype Corsiva" pitchFamily="66" charset="0"/>
              </a:rPr>
              <a:t>1814 </a:t>
            </a:r>
            <a:r>
              <a:rPr lang="ru-RU" sz="4400" b="1" u="sng" dirty="0" smtClean="0">
                <a:solidFill>
                  <a:schemeClr val="bg1"/>
                </a:solidFill>
                <a:latin typeface="Monotype Corsiva" pitchFamily="66" charset="0"/>
              </a:rPr>
              <a:t>року </a:t>
            </a:r>
            <a:r>
              <a:rPr lang="ru-RU" sz="4400" b="1" u="sng" dirty="0" err="1" smtClean="0">
                <a:solidFill>
                  <a:schemeClr val="bg1"/>
                </a:solidFill>
                <a:latin typeface="Monotype Corsiva" pitchFamily="66" charset="0"/>
              </a:rPr>
              <a:t>поховали</a:t>
            </a:r>
            <a:r>
              <a:rPr lang="ru-RU" sz="4400" b="1" u="sng" dirty="0" smtClean="0">
                <a:solidFill>
                  <a:schemeClr val="bg1"/>
                </a:solidFill>
                <a:latin typeface="Monotype Corsiva" pitchFamily="66" charset="0"/>
              </a:rPr>
              <a:t> батька</a:t>
            </a:r>
            <a:r>
              <a:rPr lang="ru-RU" sz="4400" b="1" dirty="0" smtClean="0">
                <a:latin typeface="Monotype Corsiva" pitchFamily="66" charset="0"/>
              </a:rPr>
              <a:t>.</a:t>
            </a:r>
            <a:r>
              <a:rPr lang="ru-RU" sz="4400" dirty="0" smtClean="0">
                <a:latin typeface="Monotype Corsiva" pitchFamily="66" charset="0"/>
              </a:rPr>
              <a:t>        </a:t>
            </a:r>
          </a:p>
          <a:p>
            <a:pPr algn="ctr" eaLnBrk="1" hangingPunct="1">
              <a:buFont typeface="Arial" charset="0"/>
              <a:buNone/>
            </a:pPr>
            <a:r>
              <a:rPr lang="ru-RU" sz="5400" dirty="0" err="1" smtClean="0">
                <a:solidFill>
                  <a:srgbClr val="FFFF00"/>
                </a:solidFill>
                <a:latin typeface="Monotype Corsiva" pitchFamily="66" charset="0"/>
              </a:rPr>
              <a:t>Григорія</a:t>
            </a:r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dirty="0" err="1" smtClean="0">
                <a:solidFill>
                  <a:srgbClr val="FFFF00"/>
                </a:solidFill>
                <a:latin typeface="Monotype Corsiva" pitchFamily="66" charset="0"/>
              </a:rPr>
              <a:t>обсіли</a:t>
            </a:r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 думки, </a:t>
            </a:r>
            <a:r>
              <a:rPr lang="ru-RU" sz="5400" dirty="0" err="1" smtClean="0">
                <a:solidFill>
                  <a:srgbClr val="FFFF00"/>
                </a:solidFill>
                <a:latin typeface="Monotype Corsiva" pitchFamily="66" charset="0"/>
              </a:rPr>
              <a:t>серце</a:t>
            </a:r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dirty="0" err="1" smtClean="0">
                <a:solidFill>
                  <a:srgbClr val="FFFF00"/>
                </a:solidFill>
                <a:latin typeface="Monotype Corsiva" pitchFamily="66" charset="0"/>
              </a:rPr>
              <a:t>було</a:t>
            </a:r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dirty="0" err="1" smtClean="0">
                <a:solidFill>
                  <a:srgbClr val="FFFF00"/>
                </a:solidFill>
                <a:latin typeface="Monotype Corsiva" pitchFamily="66" charset="0"/>
              </a:rPr>
              <a:t>сповнене</a:t>
            </a:r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 туги й </a:t>
            </a:r>
            <a:r>
              <a:rPr lang="ru-RU" sz="5400" dirty="0" err="1" smtClean="0">
                <a:solidFill>
                  <a:srgbClr val="FFFF00"/>
                </a:solidFill>
                <a:latin typeface="Monotype Corsiva" pitchFamily="66" charset="0"/>
              </a:rPr>
              <a:t>відчаю</a:t>
            </a:r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. Нелегко </a:t>
            </a:r>
            <a:r>
              <a:rPr lang="ru-RU" sz="5400" dirty="0" err="1" smtClean="0">
                <a:solidFill>
                  <a:srgbClr val="FFFF00"/>
                </a:solidFill>
                <a:latin typeface="Monotype Corsiva" pitchFamily="66" charset="0"/>
              </a:rPr>
              <a:t>цю</a:t>
            </a:r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dirty="0" err="1" smtClean="0">
                <a:solidFill>
                  <a:srgbClr val="FFFF00"/>
                </a:solidFill>
                <a:latin typeface="Monotype Corsiva" pitchFamily="66" charset="0"/>
              </a:rPr>
              <a:t>втрату</a:t>
            </a:r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 пережила і </a:t>
            </a:r>
            <a:r>
              <a:rPr lang="ru-RU" sz="5400" dirty="0" err="1" smtClean="0">
                <a:solidFill>
                  <a:srgbClr val="FFFF00"/>
                </a:solidFill>
                <a:latin typeface="Monotype Corsiva" pitchFamily="66" charset="0"/>
              </a:rPr>
              <a:t>мати</a:t>
            </a:r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dirty="0" err="1" smtClean="0">
                <a:solidFill>
                  <a:srgbClr val="FFFF00"/>
                </a:solidFill>
                <a:latin typeface="Monotype Corsiva" pitchFamily="66" charset="0"/>
              </a:rPr>
              <a:t>Григорія</a:t>
            </a:r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talgud1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14500"/>
            <a:ext cx="4929188" cy="325278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      </a:t>
            </a:r>
            <a:r>
              <a:rPr lang="ru-RU" sz="5000" dirty="0" smtClean="0">
                <a:solidFill>
                  <a:srgbClr val="00B050"/>
                </a:solidFill>
                <a:latin typeface="Monotype Corsiva" pitchFamily="66" charset="0"/>
              </a:rPr>
              <a:t>У </a:t>
            </a:r>
            <a:r>
              <a:rPr lang="ru-RU" sz="5000" dirty="0" smtClean="0">
                <a:solidFill>
                  <a:srgbClr val="660066"/>
                </a:solidFill>
                <a:latin typeface="Monotype Corsiva" pitchFamily="66" charset="0"/>
              </a:rPr>
              <a:t>1817 </a:t>
            </a:r>
            <a:r>
              <a:rPr lang="ru-RU" sz="5000" dirty="0" smtClean="0">
                <a:solidFill>
                  <a:srgbClr val="00B050"/>
                </a:solidFill>
                <a:latin typeface="Monotype Corsiva" pitchFamily="66" charset="0"/>
              </a:rPr>
              <a:t>році Квітку обирають </a:t>
            </a:r>
            <a:r>
              <a:rPr lang="ru-RU" sz="5000" dirty="0" smtClean="0">
                <a:solidFill>
                  <a:srgbClr val="FF0000"/>
                </a:solidFill>
                <a:latin typeface="Monotype Corsiva" pitchFamily="66" charset="0"/>
              </a:rPr>
              <a:t>предводителем повітового дворянства. </a:t>
            </a:r>
            <a:r>
              <a:rPr lang="ru-RU" sz="5000" dirty="0" smtClean="0">
                <a:solidFill>
                  <a:srgbClr val="00B050"/>
                </a:solidFill>
                <a:latin typeface="Monotype Corsiva" pitchFamily="66" charset="0"/>
              </a:rPr>
              <a:t>Він збирався навчити дворян </a:t>
            </a:r>
            <a:r>
              <a:rPr lang="ru-RU" sz="5000" u="sng" dirty="0" smtClean="0">
                <a:solidFill>
                  <a:srgbClr val="00B050"/>
                </a:solidFill>
                <a:latin typeface="Monotype Corsiva" pitchFamily="66" charset="0"/>
              </a:rPr>
              <a:t>гуманно</a:t>
            </a:r>
            <a:r>
              <a:rPr lang="ru-RU" sz="5000" dirty="0" smtClean="0">
                <a:solidFill>
                  <a:srgbClr val="00B050"/>
                </a:solidFill>
                <a:latin typeface="Monotype Corsiva" pitchFamily="66" charset="0"/>
              </a:rPr>
              <a:t> ставитися до селян-кріпаків.</a:t>
            </a:r>
            <a:endParaRPr lang="ru-RU" sz="5000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29125" cy="6858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dirty="0" smtClean="0">
                <a:solidFill>
                  <a:srgbClr val="008000"/>
                </a:solidFill>
                <a:latin typeface="Monotype Corsiva" pitchFamily="66" charset="0"/>
              </a:rPr>
              <a:t>     </a:t>
            </a:r>
            <a:r>
              <a:rPr lang="ru-RU" sz="4200" dirty="0" smtClean="0">
                <a:solidFill>
                  <a:srgbClr val="008000"/>
                </a:solidFill>
                <a:latin typeface="Monotype Corsiva" pitchFamily="66" charset="0"/>
              </a:rPr>
              <a:t>З </a:t>
            </a:r>
            <a:r>
              <a:rPr lang="ru-RU" sz="4200" u="sng" dirty="0" smtClean="0">
                <a:solidFill>
                  <a:srgbClr val="008000"/>
                </a:solidFill>
                <a:latin typeface="Monotype Corsiva" pitchFamily="66" charset="0"/>
              </a:rPr>
              <a:t>1827 р.</a:t>
            </a:r>
            <a:r>
              <a:rPr lang="ru-RU" sz="4200" dirty="0" smtClean="0">
                <a:solidFill>
                  <a:srgbClr val="008000"/>
                </a:solidFill>
                <a:latin typeface="Monotype Corsiva" pitchFamily="66" charset="0"/>
              </a:rPr>
              <a:t> почав </a:t>
            </a:r>
            <a:r>
              <a:rPr lang="ru-RU" sz="4200" dirty="0" err="1" smtClean="0">
                <a:solidFill>
                  <a:srgbClr val="008000"/>
                </a:solidFill>
                <a:latin typeface="Monotype Corsiva" pitchFamily="66" charset="0"/>
              </a:rPr>
              <a:t>писати</a:t>
            </a:r>
            <a:r>
              <a:rPr lang="ru-RU" sz="4200" dirty="0" smtClean="0">
                <a:solidFill>
                  <a:srgbClr val="008000"/>
                </a:solidFill>
                <a:latin typeface="Monotype Corsiva" pitchFamily="66" charset="0"/>
              </a:rPr>
              <a:t> </a:t>
            </a:r>
            <a:r>
              <a:rPr lang="ru-RU" sz="4200" dirty="0" smtClean="0">
                <a:solidFill>
                  <a:srgbClr val="FF0000"/>
                </a:solidFill>
                <a:latin typeface="Monotype Corsiva" pitchFamily="66" charset="0"/>
              </a:rPr>
              <a:t>прозу</a:t>
            </a:r>
            <a:r>
              <a:rPr lang="ru-RU" sz="4200" dirty="0" smtClean="0">
                <a:solidFill>
                  <a:srgbClr val="008000"/>
                </a:solidFill>
                <a:latin typeface="Monotype Corsiva" pitchFamily="66" charset="0"/>
              </a:rPr>
              <a:t> </a:t>
            </a:r>
            <a:r>
              <a:rPr lang="ru-RU" sz="4200" dirty="0" smtClean="0">
                <a:solidFill>
                  <a:srgbClr val="FF0000"/>
                </a:solidFill>
                <a:latin typeface="Monotype Corsiva" pitchFamily="66" charset="0"/>
              </a:rPr>
              <a:t>і </a:t>
            </a:r>
            <a:r>
              <a:rPr lang="ru-RU" sz="4200" dirty="0" err="1" smtClean="0">
                <a:solidFill>
                  <a:srgbClr val="FF0000"/>
                </a:solidFill>
                <a:latin typeface="Monotype Corsiva" pitchFamily="66" charset="0"/>
              </a:rPr>
              <a:t>драматургію</a:t>
            </a:r>
            <a:r>
              <a:rPr lang="ru-RU" sz="4200" dirty="0" smtClean="0">
                <a:solidFill>
                  <a:srgbClr val="FF0000"/>
                </a:solidFill>
                <a:latin typeface="Monotype Corsiva" pitchFamily="66" charset="0"/>
              </a:rPr>
              <a:t>. </a:t>
            </a:r>
            <a:r>
              <a:rPr lang="uk-UA" sz="4200" dirty="0" smtClean="0">
                <a:solidFill>
                  <a:srgbClr val="008000"/>
                </a:solidFill>
                <a:latin typeface="Monotype Corsiva" pitchFamily="66" charset="0"/>
              </a:rPr>
              <a:t>Свої перші твори друкував у журналі </a:t>
            </a:r>
            <a:r>
              <a:rPr lang="uk-UA" sz="4200" u="sng" dirty="0" smtClean="0">
                <a:solidFill>
                  <a:srgbClr val="008000"/>
                </a:solidFill>
                <a:latin typeface="Monotype Corsiva" pitchFamily="66" charset="0"/>
              </a:rPr>
              <a:t>«</a:t>
            </a:r>
            <a:r>
              <a:rPr lang="uk-UA" sz="4200" u="sng" dirty="0" err="1" smtClean="0">
                <a:solidFill>
                  <a:srgbClr val="008000"/>
                </a:solidFill>
                <a:latin typeface="Monotype Corsiva" pitchFamily="66" charset="0"/>
              </a:rPr>
              <a:t>Украинский</a:t>
            </a:r>
            <a:r>
              <a:rPr lang="uk-UA" sz="4200" u="sng" dirty="0" smtClean="0">
                <a:solidFill>
                  <a:srgbClr val="008000"/>
                </a:solidFill>
                <a:latin typeface="Monotype Corsiva" pitchFamily="66" charset="0"/>
              </a:rPr>
              <a:t> </a:t>
            </a:r>
            <a:r>
              <a:rPr lang="uk-UA" sz="4200" u="sng" dirty="0" err="1" smtClean="0">
                <a:solidFill>
                  <a:srgbClr val="008000"/>
                </a:solidFill>
                <a:latin typeface="Monotype Corsiva" pitchFamily="66" charset="0"/>
              </a:rPr>
              <a:t>Вестник</a:t>
            </a:r>
            <a:r>
              <a:rPr lang="uk-UA" sz="4200" u="sng" dirty="0" smtClean="0">
                <a:solidFill>
                  <a:srgbClr val="008000"/>
                </a:solidFill>
                <a:latin typeface="Monotype Corsiva" pitchFamily="66" charset="0"/>
              </a:rPr>
              <a:t>». </a:t>
            </a:r>
            <a:r>
              <a:rPr lang="uk-UA" sz="4200" dirty="0" smtClean="0">
                <a:solidFill>
                  <a:srgbClr val="008000"/>
                </a:solidFill>
                <a:latin typeface="Monotype Corsiva" pitchFamily="66" charset="0"/>
              </a:rPr>
              <a:t>Писав </a:t>
            </a:r>
            <a:r>
              <a:rPr lang="uk-UA" sz="4200" dirty="0" smtClean="0">
                <a:solidFill>
                  <a:srgbClr val="FF0000"/>
                </a:solidFill>
                <a:latin typeface="Monotype Corsiva" pitchFamily="66" charset="0"/>
              </a:rPr>
              <a:t>українською і російською мовами.</a:t>
            </a:r>
            <a:endParaRPr lang="ru-RU" sz="4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5" name="Содержимое 4" descr="Квітка-Основ'яненко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6113" y="0"/>
            <a:ext cx="4687887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63" y="571500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00000"/>
                </a:solidFill>
              </a:rPr>
              <a:t>Григорій Квітка-Основ'яненко</a:t>
            </a:r>
          </a:p>
        </p:txBody>
      </p:sp>
      <p:pic>
        <p:nvPicPr>
          <p:cNvPr id="3075" name="Содержимое 3" descr="default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5938" y="0"/>
            <a:ext cx="5183187" cy="60007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CC0099"/>
                </a:solidFill>
              </a:rPr>
              <a:t>Українські прозові твори Квітки-Основ'яненка поділяються на дві основні групи: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313" y="3286125"/>
            <a:ext cx="3643312" cy="3571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u="sng" dirty="0">
                <a:solidFill>
                  <a:srgbClr val="FFFF00"/>
                </a:solidFill>
              </a:rPr>
              <a:t>Бурлескно-реалістичні</a:t>
            </a:r>
            <a:r>
              <a:rPr lang="uk-UA" sz="2400" u="sng" dirty="0"/>
              <a:t>   </a:t>
            </a:r>
            <a:r>
              <a:rPr lang="uk-UA" u="sng" dirty="0"/>
              <a:t> </a:t>
            </a:r>
            <a:r>
              <a:rPr lang="uk-UA" dirty="0"/>
              <a:t>(«Мертвецький великдень», «Пархімове снідання», повість «Конотопська відьма» та інші 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000625" y="3286125"/>
            <a:ext cx="3714750" cy="3571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u="sng" dirty="0">
                <a:solidFill>
                  <a:srgbClr val="FFFF00"/>
                </a:solidFill>
              </a:rPr>
              <a:t>Сентиментально-реалістичні повісті </a:t>
            </a:r>
            <a:r>
              <a:rPr lang="uk-UA" dirty="0"/>
              <a:t>(«Маруся», «Козир-дівка», «Сердешна Оксана», «Щира любов», та інші).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4786313" y="1857375"/>
            <a:ext cx="1500187" cy="1357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714625" y="2000251"/>
            <a:ext cx="1571625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285750" y="0"/>
            <a:ext cx="9429750" cy="6858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600" dirty="0" smtClean="0"/>
              <a:t>   </a:t>
            </a:r>
            <a:r>
              <a:rPr lang="ru-RU" sz="6600" dirty="0" err="1" smtClean="0">
                <a:latin typeface="Monotype Corsiva" pitchFamily="66" charset="0"/>
              </a:rPr>
              <a:t>Його</a:t>
            </a:r>
            <a:r>
              <a:rPr lang="ru-RU" sz="6600" dirty="0" smtClean="0">
                <a:latin typeface="Monotype Corsiva" pitchFamily="66" charset="0"/>
              </a:rPr>
              <a:t> </a:t>
            </a:r>
            <a:r>
              <a:rPr lang="ru-RU" sz="6600" dirty="0" err="1" smtClean="0">
                <a:latin typeface="Monotype Corsiva" pitchFamily="66" charset="0"/>
              </a:rPr>
              <a:t>спадщина</a:t>
            </a:r>
            <a:r>
              <a:rPr lang="ru-RU" sz="6600" dirty="0" smtClean="0">
                <a:latin typeface="Monotype Corsiva" pitchFamily="66" charset="0"/>
              </a:rPr>
              <a:t> </a:t>
            </a:r>
            <a:r>
              <a:rPr lang="ru-RU" sz="6600" dirty="0" err="1" smtClean="0">
                <a:latin typeface="Monotype Corsiva" pitchFamily="66" charset="0"/>
              </a:rPr>
              <a:t>нараховує</a:t>
            </a:r>
            <a:r>
              <a:rPr lang="ru-RU" sz="6600" dirty="0" smtClean="0">
                <a:latin typeface="Monotype Corsiva" pitchFamily="66" charset="0"/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  <a:latin typeface="Monotype Corsiva" pitchFamily="66" charset="0"/>
              </a:rPr>
              <a:t>близько</a:t>
            </a:r>
            <a: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6600" b="1" u="sng" dirty="0" smtClean="0">
                <a:solidFill>
                  <a:srgbClr val="C00000"/>
                </a:solidFill>
                <a:latin typeface="Monotype Corsiva" pitchFamily="66" charset="0"/>
              </a:rPr>
              <a:t>80</a:t>
            </a:r>
            <a:r>
              <a:rPr lang="ru-RU" sz="6600" u="sng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  <a:latin typeface="Monotype Corsiva" pitchFamily="66" charset="0"/>
              </a:rPr>
              <a:t>прозових</a:t>
            </a:r>
            <a: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  <a:t> і </a:t>
            </a:r>
            <a:r>
              <a:rPr lang="ru-RU" sz="6600" dirty="0" err="1" smtClean="0">
                <a:solidFill>
                  <a:srgbClr val="C00000"/>
                </a:solidFill>
                <a:latin typeface="Monotype Corsiva" pitchFamily="66" charset="0"/>
              </a:rPr>
              <a:t>драматичних</a:t>
            </a:r>
            <a: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  <a:latin typeface="Monotype Corsiva" pitchFamily="66" charset="0"/>
              </a:rPr>
              <a:t>творів</a:t>
            </a:r>
            <a:r>
              <a:rPr lang="ru-RU" sz="6600" dirty="0" smtClean="0">
                <a:latin typeface="Monotype Corsiva" pitchFamily="66" charset="0"/>
              </a:rPr>
              <a:t>, </a:t>
            </a:r>
            <a:r>
              <a:rPr lang="ru-RU" sz="6600" dirty="0" err="1" smtClean="0">
                <a:latin typeface="Monotype Corsiva" pitchFamily="66" charset="0"/>
              </a:rPr>
              <a:t>щоправда</a:t>
            </a:r>
            <a:r>
              <a:rPr lang="ru-RU" sz="6600" dirty="0" smtClean="0">
                <a:latin typeface="Monotype Corsiva" pitchFamily="66" charset="0"/>
              </a:rPr>
              <a:t> не </a:t>
            </a:r>
            <a:r>
              <a:rPr lang="ru-RU" sz="6600" dirty="0" err="1" smtClean="0">
                <a:latin typeface="Monotype Corsiva" pitchFamily="66" charset="0"/>
              </a:rPr>
              <a:t>всі</a:t>
            </a:r>
            <a:r>
              <a:rPr lang="ru-RU" sz="6600" dirty="0" smtClean="0">
                <a:latin typeface="Monotype Corsiva" pitchFamily="66" charset="0"/>
              </a:rPr>
              <a:t> вони </a:t>
            </a:r>
            <a:r>
              <a:rPr lang="ru-RU" sz="6600" dirty="0" err="1" smtClean="0">
                <a:latin typeface="Monotype Corsiva" pitchFamily="66" charset="0"/>
              </a:rPr>
              <a:t>мають</a:t>
            </a:r>
            <a:r>
              <a:rPr lang="ru-RU" sz="6600" dirty="0" smtClean="0">
                <a:latin typeface="Monotype Corsiva" pitchFamily="66" charset="0"/>
              </a:rPr>
              <a:t> </a:t>
            </a:r>
            <a:r>
              <a:rPr lang="ru-RU" sz="6600" dirty="0" err="1" smtClean="0">
                <a:latin typeface="Monotype Corsiva" pitchFamily="66" charset="0"/>
              </a:rPr>
              <a:t>однакову</a:t>
            </a:r>
            <a:r>
              <a:rPr lang="ru-RU" sz="6600" dirty="0" smtClean="0">
                <a:latin typeface="Monotype Corsiva" pitchFamily="66" charset="0"/>
              </a:rPr>
              <a:t> </a:t>
            </a:r>
            <a:r>
              <a:rPr lang="ru-RU" sz="6600" dirty="0" err="1" smtClean="0">
                <a:latin typeface="Monotype Corsiva" pitchFamily="66" charset="0"/>
              </a:rPr>
              <a:t>художню</a:t>
            </a:r>
            <a:r>
              <a:rPr lang="ru-RU" sz="6600" dirty="0" smtClean="0">
                <a:latin typeface="Monotype Corsiva" pitchFamily="66" charset="0"/>
              </a:rPr>
              <a:t> </a:t>
            </a:r>
            <a:r>
              <a:rPr lang="ru-RU" sz="6600" dirty="0" err="1" smtClean="0">
                <a:latin typeface="Monotype Corsiva" pitchFamily="66" charset="0"/>
              </a:rPr>
              <a:t>вартість</a:t>
            </a:r>
            <a:r>
              <a:rPr lang="ru-RU" sz="6600" dirty="0" smtClean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0"/>
            <a:ext cx="6858000" cy="6858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uk-UA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eaLnBrk="1" hangingPunct="1">
              <a:buFont typeface="Arial" charset="0"/>
              <a:buNone/>
            </a:pPr>
            <a:endParaRPr lang="uk-UA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uk-UA" dirty="0" smtClean="0">
                <a:solidFill>
                  <a:srgbClr val="00B050"/>
                </a:solidFill>
                <a:latin typeface="Monotype Corsiva" pitchFamily="66" charset="0"/>
              </a:rPr>
              <a:t>     </a:t>
            </a:r>
            <a:r>
              <a:rPr lang="uk-UA" sz="6000" dirty="0" smtClean="0">
                <a:solidFill>
                  <a:srgbClr val="00B050"/>
                </a:solidFill>
                <a:latin typeface="Monotype Corsiva" pitchFamily="66" charset="0"/>
              </a:rPr>
              <a:t>У 1854 р. в Парижі      опубліковано французькою мовою </a:t>
            </a:r>
            <a:r>
              <a:rPr lang="uk-UA" sz="6000" u="sng" dirty="0" smtClean="0">
                <a:solidFill>
                  <a:srgbClr val="CC0099"/>
                </a:solidFill>
                <a:latin typeface="Monotype Corsiva" pitchFamily="66" charset="0"/>
              </a:rPr>
              <a:t>«Сердешну Оксану».</a:t>
            </a:r>
            <a:endParaRPr lang="ru-RU" sz="6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43063"/>
            <a:ext cx="6572250" cy="52149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5400" dirty="0" smtClean="0">
                <a:solidFill>
                  <a:srgbClr val="00B050"/>
                </a:solidFill>
                <a:latin typeface="Monotype Corsiva" pitchFamily="66" charset="0"/>
              </a:rPr>
              <a:t>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5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uk-UA" sz="54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Твори Квітки-Основ'яненка перекладено на </a:t>
            </a:r>
            <a:r>
              <a:rPr lang="uk-UA" sz="5400" dirty="0" smtClean="0">
                <a:solidFill>
                  <a:srgbClr val="0070C0"/>
                </a:solidFill>
                <a:latin typeface="Monotype Corsiva" pitchFamily="66" charset="0"/>
              </a:rPr>
              <a:t>польську, болгарську, чеську</a:t>
            </a:r>
            <a:r>
              <a:rPr lang="uk-UA" sz="5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uk-UA" sz="54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та інші мови.</a:t>
            </a:r>
            <a:endParaRPr lang="ru-RU" sz="5400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8358188" cy="6858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  <a:r>
              <a:rPr lang="ru-RU" dirty="0" smtClean="0"/>
              <a:t>   </a:t>
            </a:r>
            <a:r>
              <a:rPr lang="uk-UA" sz="46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Квітка-Основ'яненко носить почесне ім'я </a:t>
            </a:r>
            <a:r>
              <a:rPr lang="uk-UA" sz="6000" b="1" u="sng" dirty="0" smtClean="0">
                <a:solidFill>
                  <a:srgbClr val="00B050"/>
                </a:solidFill>
                <a:latin typeface="Monotype Corsiva" pitchFamily="66" charset="0"/>
              </a:rPr>
              <a:t>«батька української прози»</a:t>
            </a:r>
            <a:r>
              <a:rPr lang="uk-UA" sz="6000" b="1" dirty="0" smtClean="0">
                <a:solidFill>
                  <a:srgbClr val="00B050"/>
                </a:solidFill>
                <a:latin typeface="Monotype Corsiva" pitchFamily="66" charset="0"/>
              </a:rPr>
              <a:t>. </a:t>
            </a:r>
            <a:r>
              <a:rPr lang="uk-UA" sz="46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Його повісті, сюжети яких розгортаються поза соціальними конфліктами, з ідеально-побожними героями, є типовим зразком </a:t>
            </a:r>
            <a:r>
              <a:rPr lang="uk-UA" sz="4600" b="1" dirty="0" smtClean="0">
                <a:solidFill>
                  <a:srgbClr val="00B050"/>
                </a:solidFill>
                <a:latin typeface="Monotype Corsiva" pitchFamily="66" charset="0"/>
              </a:rPr>
              <a:t>українського сентименталізму. </a:t>
            </a:r>
            <a:endParaRPr lang="ru-RU" sz="4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72188"/>
            <a:ext cx="9144000" cy="785812"/>
          </a:xfrm>
        </p:spPr>
        <p:txBody>
          <a:bodyPr/>
          <a:lstStyle/>
          <a:p>
            <a:pPr eaLnBrk="1" hangingPunct="1"/>
            <a:r>
              <a:rPr lang="uk-UA" sz="4800" b="1" smtClean="0">
                <a:solidFill>
                  <a:srgbClr val="660066"/>
                </a:solidFill>
                <a:latin typeface="Monotype Corsiva" pitchFamily="66" charset="0"/>
              </a:rPr>
              <a:t>Могила</a:t>
            </a:r>
            <a:r>
              <a:rPr lang="uk-UA" sz="4800" b="1" smtClean="0">
                <a:solidFill>
                  <a:srgbClr val="660066"/>
                </a:solidFill>
              </a:rPr>
              <a:t> </a:t>
            </a:r>
            <a:r>
              <a:rPr lang="ru-RU" sz="4800" b="1" smtClean="0">
                <a:solidFill>
                  <a:srgbClr val="660066"/>
                </a:solidFill>
                <a:latin typeface="Monotype Corsiva" pitchFamily="66" charset="0"/>
              </a:rPr>
              <a:t>Григорія Квітки-Основ'яненко</a:t>
            </a:r>
          </a:p>
        </p:txBody>
      </p:sp>
      <p:pic>
        <p:nvPicPr>
          <p:cNvPr id="4" name="Содержимое 3" descr="kvitka-3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2275" y="0"/>
            <a:ext cx="3603625" cy="62150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15001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0" dirty="0" smtClean="0">
                <a:solidFill>
                  <a:srgbClr val="CC0099"/>
                </a:solidFill>
                <a:latin typeface="Monotype Corsiva" pitchFamily="66" charset="0"/>
              </a:rPr>
              <a:t>Ім'ям письменника у 1978р. названо вулицю поблизу старого харківського університету.</a:t>
            </a:r>
            <a:endParaRPr lang="ru-RU" sz="4000" b="0" dirty="0" smtClean="0">
              <a:solidFill>
                <a:srgbClr val="CC0099"/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8" name="Содержимое 7" descr="250px-Kvitki-osnovjanenko-street-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00188"/>
            <a:ext cx="4535488" cy="3368675"/>
          </a:xfrm>
        </p:spPr>
      </p:pic>
      <p:pic>
        <p:nvPicPr>
          <p:cNvPr id="9" name="Содержимое 8" descr="800px-Памятная_доска._Улица_Квитки-Основяненко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5013" y="3143250"/>
            <a:ext cx="4598987" cy="37147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25"/>
          </a:xfrm>
        </p:spPr>
        <p:txBody>
          <a:bodyPr/>
          <a:lstStyle/>
          <a:p>
            <a:pPr eaLnBrk="1" hangingPunct="1"/>
            <a:r>
              <a:rPr lang="uk-UA" sz="6000" smtClean="0">
                <a:solidFill>
                  <a:srgbClr val="FF3399"/>
                </a:solidFill>
              </a:rPr>
              <a:t>Присвячена монета</a:t>
            </a:r>
            <a:endParaRPr lang="ru-RU" sz="6000" smtClean="0">
              <a:solidFill>
                <a:srgbClr val="FF3399"/>
              </a:solidFill>
            </a:endParaRPr>
          </a:p>
        </p:txBody>
      </p:sp>
      <p:pic>
        <p:nvPicPr>
          <p:cNvPr id="5" name="Содержимое 4" descr="Kvitka_r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88" y="2214563"/>
            <a:ext cx="4071937" cy="4071937"/>
          </a:xfrm>
        </p:spPr>
      </p:pic>
      <p:pic>
        <p:nvPicPr>
          <p:cNvPr id="6" name="Содержимое 5" descr="Kvitka_a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2214563"/>
            <a:ext cx="4071937" cy="407193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50"/>
          </a:xfrm>
        </p:spPr>
        <p:txBody>
          <a:bodyPr/>
          <a:lstStyle/>
          <a:p>
            <a:pPr eaLnBrk="1" hangingPunct="1"/>
            <a:r>
              <a:rPr lang="uk-UA" sz="6000" smtClean="0">
                <a:solidFill>
                  <a:srgbClr val="FF3399"/>
                </a:solidFill>
              </a:rPr>
              <a:t>Пам'ятник Квітці</a:t>
            </a:r>
            <a:endParaRPr lang="ru-RU" sz="6000" smtClean="0">
              <a:solidFill>
                <a:srgbClr val="FF3399"/>
              </a:solidFill>
            </a:endParaRPr>
          </a:p>
        </p:txBody>
      </p:sp>
      <p:pic>
        <p:nvPicPr>
          <p:cNvPr id="5" name="Содержимое 4" descr="kvitka_4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428750"/>
            <a:ext cx="3435350" cy="5046663"/>
          </a:xfrm>
        </p:spPr>
      </p:pic>
      <p:pic>
        <p:nvPicPr>
          <p:cNvPr id="6" name="Содержимое 5" descr="kvo_pam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4813" y="1928813"/>
            <a:ext cx="4719637" cy="40005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33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4000" dirty="0" smtClean="0">
                <a:solidFill>
                  <a:srgbClr val="FF3399"/>
                </a:solidFill>
              </a:rPr>
              <a:t>У </a:t>
            </a:r>
            <a:r>
              <a:rPr lang="ru-RU" sz="4000" dirty="0" smtClean="0">
                <a:solidFill>
                  <a:srgbClr val="FF3399"/>
                </a:solidFill>
              </a:rPr>
              <a:t> Тараса Григоровича</a:t>
            </a:r>
            <a:r>
              <a:rPr lang="uk-UA" sz="4000" dirty="0" smtClean="0">
                <a:solidFill>
                  <a:srgbClr val="FF3399"/>
                </a:solidFill>
              </a:rPr>
              <a:t> Шевченка є вірш </a:t>
            </a:r>
            <a:br>
              <a:rPr lang="uk-UA" sz="4000" dirty="0" smtClean="0">
                <a:solidFill>
                  <a:srgbClr val="FF3399"/>
                </a:solidFill>
              </a:rPr>
            </a:br>
            <a:r>
              <a:rPr lang="uk-UA" sz="4000" u="sng" dirty="0" smtClean="0">
                <a:solidFill>
                  <a:srgbClr val="C00000"/>
                </a:solidFill>
              </a:rPr>
              <a:t>«До Основ'яненка</a:t>
            </a:r>
            <a:r>
              <a:rPr lang="uk-UA" sz="4000" dirty="0" smtClean="0">
                <a:solidFill>
                  <a:srgbClr val="C00000"/>
                </a:solidFill>
              </a:rPr>
              <a:t>», </a:t>
            </a:r>
            <a:r>
              <a:rPr lang="uk-UA" sz="4000" dirty="0" smtClean="0">
                <a:solidFill>
                  <a:srgbClr val="FF3399"/>
                </a:solidFill>
              </a:rPr>
              <a:t>присвячений письменнику.</a:t>
            </a:r>
            <a:r>
              <a:rPr lang="ru-RU" dirty="0" smtClean="0">
                <a:solidFill>
                  <a:srgbClr val="FF3399"/>
                </a:solidFill>
              </a:rPr>
              <a:t/>
            </a:r>
            <a:br>
              <a:rPr lang="ru-RU" dirty="0" smtClean="0">
                <a:solidFill>
                  <a:srgbClr val="FF3399"/>
                </a:solidFill>
              </a:rPr>
            </a:br>
            <a:endParaRPr lang="ru-RU" dirty="0">
              <a:solidFill>
                <a:srgbClr val="FF3399"/>
              </a:solidFill>
            </a:endParaRPr>
          </a:p>
        </p:txBody>
      </p:sp>
      <p:pic>
        <p:nvPicPr>
          <p:cNvPr id="6" name="Содержимое 5" descr="98773f86d98079151186a3ec8b86ae6b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714500"/>
            <a:ext cx="6846888" cy="487521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Григорій Квітка-Основ'яненко 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(1778-1843 )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8215313" cy="5643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err="1" smtClean="0">
                <a:solidFill>
                  <a:srgbClr val="660066"/>
                </a:solidFill>
                <a:latin typeface="Monotype Corsiva" pitchFamily="66" charset="0"/>
                <a:cs typeface="Arabic Typesetting" pitchFamily="66" charset="-78"/>
              </a:rPr>
              <a:t>Квітка</a:t>
            </a:r>
            <a:r>
              <a:rPr lang="ru-RU" sz="5400" dirty="0" smtClean="0">
                <a:solidFill>
                  <a:srgbClr val="660066"/>
                </a:solidFill>
                <a:latin typeface="Monotype Corsiva" pitchFamily="66" charset="0"/>
                <a:cs typeface="Arabic Typesetting" pitchFamily="66" charset="-78"/>
              </a:rPr>
              <a:t> </a:t>
            </a:r>
            <a:r>
              <a:rPr lang="ru-RU" sz="5400" dirty="0" err="1" smtClean="0">
                <a:solidFill>
                  <a:srgbClr val="660066"/>
                </a:solidFill>
                <a:latin typeface="Monotype Corsiva" pitchFamily="66" charset="0"/>
                <a:cs typeface="Arabic Typesetting" pitchFamily="66" charset="-78"/>
              </a:rPr>
              <a:t>Григорій</a:t>
            </a:r>
            <a:r>
              <a:rPr lang="ru-RU" sz="5400" dirty="0" smtClean="0">
                <a:solidFill>
                  <a:srgbClr val="660066"/>
                </a:solidFill>
                <a:latin typeface="Monotype Corsiva" pitchFamily="66" charset="0"/>
                <a:cs typeface="Arabic Typesetting" pitchFamily="66" charset="-78"/>
              </a:rPr>
              <a:t> Федорович</a:t>
            </a: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,</a:t>
            </a:r>
            <a:endParaRPr lang="en-US" sz="5400" dirty="0" smtClean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Arabic Typesetting" pitchFamily="66" charset="-7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псевдонім</a:t>
            </a:r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 </a:t>
            </a:r>
            <a:r>
              <a:rPr lang="uk-UA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:</a:t>
            </a:r>
            <a:r>
              <a:rPr lang="ru-RU" sz="4800" dirty="0" err="1" smtClean="0">
                <a:solidFill>
                  <a:srgbClr val="660066"/>
                </a:solidFill>
                <a:latin typeface="Monotype Corsiva" pitchFamily="66" charset="0"/>
                <a:cs typeface="Arabic Typesetting" pitchFamily="66" charset="-78"/>
              </a:rPr>
              <a:t>Грицько</a:t>
            </a:r>
            <a:r>
              <a:rPr lang="ru-RU" sz="4800" dirty="0" smtClean="0">
                <a:solidFill>
                  <a:srgbClr val="660066"/>
                </a:solidFill>
                <a:latin typeface="Monotype Corsiva" pitchFamily="66" charset="0"/>
                <a:cs typeface="Arabic Typesetting" pitchFamily="66" charset="-78"/>
              </a:rPr>
              <a:t> </a:t>
            </a:r>
            <a:r>
              <a:rPr lang="ru-RU" sz="4800" dirty="0" err="1" smtClean="0">
                <a:solidFill>
                  <a:srgbClr val="660066"/>
                </a:solidFill>
                <a:latin typeface="Monotype Corsiva" pitchFamily="66" charset="0"/>
                <a:cs typeface="Arabic Typesetting" pitchFamily="66" charset="-78"/>
              </a:rPr>
              <a:t>Основ'яненко</a:t>
            </a:r>
            <a:r>
              <a:rPr lang="ru-RU" sz="4800" dirty="0" smtClean="0">
                <a:solidFill>
                  <a:srgbClr val="660066"/>
                </a:solidFill>
                <a:latin typeface="Monotype Corsiva" pitchFamily="66" charset="0"/>
                <a:cs typeface="Arabic Typesetting" pitchFamily="66" charset="-78"/>
              </a:rPr>
              <a:t> </a:t>
            </a: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український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 прозаїк, драматург, журналіст, літературний критик і культурно-громадський діяч.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</a:p>
          <a:p>
            <a:pPr algn="ctr" eaLnBrk="1" hangingPunct="1">
              <a:buFont typeface="Arial" charset="0"/>
              <a:buNone/>
            </a:pPr>
            <a:r>
              <a:rPr lang="ru-RU" sz="5400" dirty="0" err="1" smtClean="0">
                <a:solidFill>
                  <a:schemeClr val="bg1"/>
                </a:solidFill>
                <a:latin typeface="Monotype Corsiva" pitchFamily="66" charset="0"/>
              </a:rPr>
              <a:t>Квітка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  <a:latin typeface="Monotype Corsiva" pitchFamily="66" charset="0"/>
              </a:rPr>
              <a:t>був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 неординарною </a:t>
            </a:r>
            <a:r>
              <a:rPr lang="ru-RU" sz="5400" dirty="0" err="1" smtClean="0">
                <a:solidFill>
                  <a:schemeClr val="bg1"/>
                </a:solidFill>
                <a:latin typeface="Monotype Corsiva" pitchFamily="66" charset="0"/>
              </a:rPr>
              <a:t>людиною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: </a:t>
            </a:r>
            <a:r>
              <a:rPr lang="ru-RU" sz="5400" dirty="0" err="1" smtClean="0">
                <a:solidFill>
                  <a:schemeClr val="bg1"/>
                </a:solidFill>
                <a:latin typeface="Monotype Corsiva" pitchFamily="66" charset="0"/>
              </a:rPr>
              <a:t>мав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  <a:latin typeface="Monotype Corsiva" pitchFamily="66" charset="0"/>
              </a:rPr>
              <a:t>приголомшливу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  <a:latin typeface="Monotype Corsiva" pitchFamily="66" charset="0"/>
              </a:rPr>
              <a:t>пам'ять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5400" dirty="0" err="1" smtClean="0">
                <a:solidFill>
                  <a:schemeClr val="bg1"/>
                </a:solidFill>
                <a:latin typeface="Monotype Corsiva" pitchFamily="66" charset="0"/>
              </a:rPr>
              <a:t>навіть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5400" dirty="0" err="1" smtClean="0">
                <a:solidFill>
                  <a:schemeClr val="bg1"/>
                </a:solidFill>
                <a:latin typeface="Monotype Corsiva" pitchFamily="66" charset="0"/>
              </a:rPr>
              <a:t>старості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  <a:latin typeface="Monotype Corsiva" pitchFamily="66" charset="0"/>
              </a:rPr>
              <a:t>років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, живив </a:t>
            </a:r>
            <a:r>
              <a:rPr lang="ru-RU" sz="5400" dirty="0" err="1" smtClean="0">
                <a:solidFill>
                  <a:schemeClr val="bg1"/>
                </a:solidFill>
                <a:latin typeface="Monotype Corsiva" pitchFamily="66" charset="0"/>
              </a:rPr>
              <a:t>постійну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  <a:latin typeface="Monotype Corsiva" pitchFamily="66" charset="0"/>
              </a:rPr>
              <a:t>любов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5400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  <a:latin typeface="Monotype Corsiva" pitchFamily="66" charset="0"/>
              </a:rPr>
              <a:t>здається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 дивною, до </a:t>
            </a:r>
            <a:r>
              <a:rPr lang="ru-RU" sz="5400" dirty="0" err="1" smtClean="0">
                <a:solidFill>
                  <a:schemeClr val="bg1"/>
                </a:solidFill>
                <a:latin typeface="Monotype Corsiva" pitchFamily="66" charset="0"/>
              </a:rPr>
              <a:t>вогню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, про </a:t>
            </a:r>
            <a:r>
              <a:rPr lang="ru-RU" sz="5400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 просив не забути </a:t>
            </a:r>
            <a:r>
              <a:rPr lang="ru-RU" sz="5400" dirty="0" err="1" smtClean="0">
                <a:solidFill>
                  <a:schemeClr val="bg1"/>
                </a:solidFill>
                <a:latin typeface="Monotype Corsiva" pitchFamily="66" charset="0"/>
              </a:rPr>
              <a:t>своїх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  <a:latin typeface="Monotype Corsiva" pitchFamily="66" charset="0"/>
              </a:rPr>
              <a:t>біографів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4500563" cy="6858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4300" dirty="0" smtClean="0">
                <a:solidFill>
                  <a:srgbClr val="0070C0"/>
                </a:solidFill>
                <a:latin typeface="Monotype Corsiva" pitchFamily="66" charset="0"/>
              </a:rPr>
              <a:t>НародивсяГригорій         </a:t>
            </a:r>
            <a:r>
              <a:rPr lang="ru-RU" sz="4300" dirty="0" smtClean="0">
                <a:solidFill>
                  <a:srgbClr val="FF0000"/>
                </a:solidFill>
                <a:latin typeface="Monotype Corsiva" pitchFamily="66" charset="0"/>
              </a:rPr>
              <a:t>29 листопада 1778р. </a:t>
            </a:r>
            <a:r>
              <a:rPr lang="ru-RU" sz="4300" dirty="0" smtClean="0">
                <a:solidFill>
                  <a:srgbClr val="0070C0"/>
                </a:solidFill>
                <a:latin typeface="Monotype Corsiva" pitchFamily="66" charset="0"/>
              </a:rPr>
              <a:t>в слободі Основа поблизу Харкова в </a:t>
            </a:r>
            <a:r>
              <a:rPr lang="ru-RU" sz="4300" dirty="0" smtClean="0">
                <a:solidFill>
                  <a:srgbClr val="660066"/>
                </a:solidFill>
                <a:latin typeface="Monotype Corsiva" pitchFamily="66" charset="0"/>
              </a:rPr>
              <a:t>дворянській родині</a:t>
            </a:r>
            <a:r>
              <a:rPr lang="ru-RU" sz="4300" dirty="0" smtClean="0">
                <a:solidFill>
                  <a:srgbClr val="0070C0"/>
                </a:solidFill>
                <a:latin typeface="Monotype Corsiva" pitchFamily="66" charset="0"/>
              </a:rPr>
              <a:t>. Спочатку навчався вдома, а потім у Курязькій монастирській школі.</a:t>
            </a:r>
            <a:endParaRPr lang="ru-RU" sz="43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Квітка-Основ'яненко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0"/>
            <a:ext cx="4643437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214938"/>
            <a:ext cx="9001125" cy="1643062"/>
          </a:xfrm>
        </p:spPr>
        <p:txBody>
          <a:bodyPr/>
          <a:lstStyle/>
          <a:p>
            <a:pPr eaLnBrk="1" hangingPunct="1"/>
            <a:r>
              <a:rPr lang="uk-UA" sz="5400" smtClean="0">
                <a:solidFill>
                  <a:srgbClr val="660066"/>
                </a:solidFill>
                <a:latin typeface="Monotype Corsiva" pitchFamily="66" charset="0"/>
              </a:rPr>
              <a:t>Будинок , де народився та виріс Григорій</a:t>
            </a:r>
            <a:endParaRPr lang="ru-RU" sz="5400" smtClean="0">
              <a:solidFill>
                <a:srgbClr val="660066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7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0"/>
            <a:ext cx="7915275" cy="52927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99_w308_h231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4438"/>
            <a:ext cx="4643438" cy="407193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 </a:t>
            </a: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З </a:t>
            </a:r>
            <a:r>
              <a:rPr lang="ru-RU" sz="5400" dirty="0" err="1" smtClean="0">
                <a:solidFill>
                  <a:srgbClr val="7030A0"/>
                </a:solidFill>
                <a:latin typeface="Monotype Corsiva" pitchFamily="66" charset="0"/>
              </a:rPr>
              <a:t>дитинства</a:t>
            </a: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 дитя </a:t>
            </a:r>
            <a:r>
              <a:rPr lang="ru-RU" sz="5400" dirty="0" err="1" smtClean="0">
                <a:solidFill>
                  <a:srgbClr val="7030A0"/>
                </a:solidFill>
                <a:latin typeface="Monotype Corsiva" pitchFamily="66" charset="0"/>
              </a:rPr>
              <a:t>було</a:t>
            </a: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5400" dirty="0" err="1" smtClean="0">
                <a:solidFill>
                  <a:srgbClr val="002060"/>
                </a:solidFill>
                <a:latin typeface="Monotype Corsiva" pitchFamily="66" charset="0"/>
              </a:rPr>
              <a:t>слабким</a:t>
            </a:r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 і </a:t>
            </a:r>
            <a:r>
              <a:rPr lang="ru-RU" sz="5400" dirty="0" err="1" smtClean="0">
                <a:solidFill>
                  <a:srgbClr val="002060"/>
                </a:solidFill>
                <a:latin typeface="Monotype Corsiva" pitchFamily="66" charset="0"/>
              </a:rPr>
              <a:t>кволим</a:t>
            </a: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r>
              <a:rPr lang="ru-RU" sz="5400" dirty="0" err="1" smtClean="0">
                <a:solidFill>
                  <a:srgbClr val="7030A0"/>
                </a:solidFill>
                <a:latin typeface="Monotype Corsiva" pitchFamily="66" charset="0"/>
              </a:rPr>
              <a:t>Із</a:t>
            </a: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-за золотухи до </a:t>
            </a:r>
            <a:r>
              <a:rPr lang="ru-RU" sz="5400" dirty="0" err="1" smtClean="0">
                <a:solidFill>
                  <a:srgbClr val="7030A0"/>
                </a:solidFill>
                <a:latin typeface="Monotype Corsiva" pitchFamily="66" charset="0"/>
              </a:rPr>
              <a:t>п'ятирічного</a:t>
            </a: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5400" dirty="0" err="1" smtClean="0">
                <a:solidFill>
                  <a:srgbClr val="7030A0"/>
                </a:solidFill>
                <a:latin typeface="Monotype Corsiva" pitchFamily="66" charset="0"/>
              </a:rPr>
              <a:t>віку</a:t>
            </a: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5400" dirty="0" err="1" smtClean="0">
                <a:solidFill>
                  <a:srgbClr val="7030A0"/>
                </a:solidFill>
                <a:latin typeface="Monotype Corsiva" pitchFamily="66" charset="0"/>
              </a:rPr>
              <a:t>він</a:t>
            </a: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  <a:latin typeface="Monotype Corsiva" pitchFamily="66" charset="0"/>
              </a:rPr>
              <a:t>осліпнув</a:t>
            </a: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5400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721706952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7188"/>
            <a:ext cx="4572000" cy="6143625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6250" y="0"/>
            <a:ext cx="4857750" cy="6858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Родину Квіток часто </a:t>
            </a:r>
            <a:r>
              <a:rPr lang="ru-RU" sz="48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відвідував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4800" b="1" dirty="0" smtClean="0">
                <a:solidFill>
                  <a:srgbClr val="FF3399"/>
                </a:solidFill>
                <a:latin typeface="Monotype Corsiva" pitchFamily="66" charset="0"/>
              </a:rPr>
              <a:t>Г. Сковорода,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 відомо, що він відвідував лише однодумців.  </a:t>
            </a:r>
            <a:r>
              <a:rPr lang="ru-RU" sz="4800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Може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, тому Григорій Квітка вивчав </a:t>
            </a:r>
            <a:r>
              <a:rPr lang="ru-RU" sz="4800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напам'ять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5857875"/>
            <a:ext cx="8229600" cy="1000125"/>
          </a:xfrm>
        </p:spPr>
        <p:txBody>
          <a:bodyPr/>
          <a:lstStyle/>
          <a:p>
            <a:pPr algn="l" eaLnBrk="1" hangingPunct="1"/>
            <a:r>
              <a:rPr lang="ru-RU" sz="5400" smtClean="0">
                <a:solidFill>
                  <a:srgbClr val="C00000"/>
                </a:solidFill>
                <a:latin typeface="Monotype Corsiva" pitchFamily="66" charset="0"/>
              </a:rPr>
              <a:t>    вірші Григорі</a:t>
            </a:r>
            <a:r>
              <a:rPr lang="uk-UA" sz="5400" smtClean="0">
                <a:solidFill>
                  <a:srgbClr val="C00000"/>
                </a:solidFill>
                <a:latin typeface="Monotype Corsiva" pitchFamily="66" charset="0"/>
              </a:rPr>
              <a:t>я</a:t>
            </a:r>
            <a:r>
              <a:rPr lang="ru-RU" sz="5400" smtClean="0">
                <a:solidFill>
                  <a:srgbClr val="C00000"/>
                </a:solidFill>
                <a:latin typeface="Monotype Corsiva" pitchFamily="66" charset="0"/>
              </a:rPr>
              <a:t> Сковороди</a:t>
            </a:r>
          </a:p>
        </p:txBody>
      </p:sp>
      <p:pic>
        <p:nvPicPr>
          <p:cNvPr id="7" name="Содержимое 6" descr="skovorod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8813" y="0"/>
            <a:ext cx="5227637" cy="58578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571500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C00000"/>
                </a:solidFill>
                <a:latin typeface="Monotype Corsiva" pitchFamily="66" charset="0"/>
              </a:rPr>
              <a:t>   байки Гулака-Артемовського</a:t>
            </a:r>
          </a:p>
        </p:txBody>
      </p:sp>
      <p:pic>
        <p:nvPicPr>
          <p:cNvPr id="4" name="Содержимое 3" descr="gulak-artemovski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0" y="0"/>
            <a:ext cx="4005263" cy="564991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1023</TotalTime>
  <Words>444</Words>
  <Application>Microsoft Office PowerPoint</Application>
  <PresentationFormat>Экран (4:3)</PresentationFormat>
  <Paragraphs>40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Григорій  Квітка-Основ'яненко</vt:lpstr>
      <vt:lpstr>Григорій Квітка-Основ'яненко</vt:lpstr>
      <vt:lpstr>Григорій Квітка-Основ'яненко  (1778-1843 )</vt:lpstr>
      <vt:lpstr>Презентация PowerPoint</vt:lpstr>
      <vt:lpstr>Будинок , де народився та виріс Григорій</vt:lpstr>
      <vt:lpstr>Презентация PowerPoint</vt:lpstr>
      <vt:lpstr>Презентация PowerPoint</vt:lpstr>
      <vt:lpstr>    вірші Григорія Сковороди</vt:lpstr>
      <vt:lpstr>   байки Гулака-Артемовського</vt:lpstr>
      <vt:lpstr>   читав Михайла Ломоносова</vt:lpstr>
      <vt:lpstr>          Мольера Жан-Батиста</vt:lpstr>
      <vt:lpstr>вірші  Василя Жуковського</vt:lpstr>
      <vt:lpstr>Мигеля де Сервантеса Сааведра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Українські прозові твори Квітки-Основ'яненка поділяються на дві основні групи:</vt:lpstr>
      <vt:lpstr>Презентация PowerPoint</vt:lpstr>
      <vt:lpstr>Презентация PowerPoint</vt:lpstr>
      <vt:lpstr>Презентация PowerPoint</vt:lpstr>
      <vt:lpstr>Презентация PowerPoint</vt:lpstr>
      <vt:lpstr>Могила Григорія Квітки-Основ'яненко</vt:lpstr>
      <vt:lpstr>Презентация PowerPoint</vt:lpstr>
      <vt:lpstr>Присвячена монета</vt:lpstr>
      <vt:lpstr>Пам'ятник Квітці</vt:lpstr>
      <vt:lpstr> У  Тараса Григоровича Шевченка є вірш  «До Основ'яненка», присвячений письменнику.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Григорій  Квітка-Основ'яненко</dc:title>
  <dc:creator>BEST</dc:creator>
  <cp:lastModifiedBy>Vlad</cp:lastModifiedBy>
  <cp:revision>111</cp:revision>
  <dcterms:created xsi:type="dcterms:W3CDTF">2011-09-02T17:34:08Z</dcterms:created>
  <dcterms:modified xsi:type="dcterms:W3CDTF">2015-03-04T17:47:03Z</dcterms:modified>
</cp:coreProperties>
</file>