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22000" r="-2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03.03.2014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7200" b="1" dirty="0" smtClean="0">
                <a:latin typeface="Bookman Old Style" pitchFamily="18" charset="0"/>
              </a:rPr>
              <a:t>John William Cheever</a:t>
            </a:r>
            <a:endParaRPr lang="ru-RU" sz="7200" b="1" dirty="0">
              <a:latin typeface="Bookman Old Style" pitchFamily="18" charset="0"/>
            </a:endParaRPr>
          </a:p>
        </p:txBody>
      </p:sp>
      <p:sp>
        <p:nvSpPr>
          <p:cNvPr id="3" name="Подзаголовок 2"/>
          <p:cNvSpPr>
            <a:spLocks noGrp="1"/>
          </p:cNvSpPr>
          <p:nvPr>
            <p:ph type="subTitle" idx="1"/>
          </p:nvPr>
        </p:nvSpPr>
        <p:spPr>
          <a:xfrm>
            <a:off x="0" y="6219836"/>
            <a:ext cx="3986218" cy="638164"/>
          </a:xfrm>
          <a:solidFill>
            <a:srgbClr val="FFFFB3">
              <a:alpha val="65000"/>
            </a:srgbClr>
          </a:solidFill>
          <a:scene3d>
            <a:camera prst="orthographicFront"/>
            <a:lightRig rig="threePt" dir="t"/>
          </a:scene3d>
          <a:sp3d>
            <a:bevelT/>
            <a:bevelB/>
          </a:sp3d>
        </p:spPr>
        <p:txBody>
          <a:bodyPr>
            <a:normAutofit/>
          </a:bodyPr>
          <a:lstStyle/>
          <a:p>
            <a:r>
              <a:rPr lang="en-GB" sz="2400" dirty="0" smtClean="0">
                <a:solidFill>
                  <a:schemeClr val="tx1">
                    <a:lumMod val="95000"/>
                    <a:lumOff val="5000"/>
                  </a:schemeClr>
                </a:solidFill>
              </a:rPr>
              <a:t>Prepared by </a:t>
            </a:r>
            <a:r>
              <a:rPr lang="en-GB" sz="2400" dirty="0" err="1" smtClean="0">
                <a:solidFill>
                  <a:schemeClr val="tx1">
                    <a:lumMod val="95000"/>
                    <a:lumOff val="5000"/>
                  </a:schemeClr>
                </a:solidFill>
              </a:rPr>
              <a:t>Natali</a:t>
            </a:r>
            <a:r>
              <a:rPr lang="en-GB" sz="2400" dirty="0" smtClean="0">
                <a:solidFill>
                  <a:schemeClr val="tx1">
                    <a:lumMod val="95000"/>
                    <a:lumOff val="5000"/>
                  </a:schemeClr>
                </a:solidFill>
              </a:rPr>
              <a:t> </a:t>
            </a:r>
            <a:r>
              <a:rPr lang="en-GB" sz="2400" dirty="0" err="1" smtClean="0">
                <a:solidFill>
                  <a:schemeClr val="tx1">
                    <a:lumMod val="95000"/>
                    <a:lumOff val="5000"/>
                  </a:schemeClr>
                </a:solidFill>
              </a:rPr>
              <a:t>Burgelya</a:t>
            </a:r>
            <a:endParaRPr lang="ru-RU" sz="2400" dirty="0">
              <a:solidFill>
                <a:schemeClr val="tx1">
                  <a:lumMod val="95000"/>
                  <a:lumOff val="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929198"/>
            <a:ext cx="8072494" cy="1928802"/>
          </a:xfrm>
          <a:solidFill>
            <a:srgbClr val="FFFFB3">
              <a:alpha val="65000"/>
            </a:srgbClr>
          </a:solidFill>
          <a:scene3d>
            <a:camera prst="orthographicFront"/>
            <a:lightRig rig="threePt" dir="t"/>
          </a:scene3d>
          <a:sp3d>
            <a:bevelT/>
            <a:bevelB/>
          </a:sp3d>
        </p:spPr>
        <p:txBody>
          <a:bodyPr>
            <a:noAutofit/>
          </a:bodyPr>
          <a:lstStyle/>
          <a:p>
            <a:r>
              <a:rPr lang="en-US" sz="1800" dirty="0" smtClean="0">
                <a:latin typeface="Bookman Old Style" pitchFamily="18" charset="0"/>
              </a:rPr>
              <a:t>John William Cheever (May 27, 1912 – June 18, 1982) was an American novelist and short story writer. He is sometimes called "the Chekhov of the suburbs." His fiction is mostly set in the Upper East Side of Manhattan, the Westchester suburbs, old New England villages based on various South Shore towns around Quincy, Massachusetts, where he was born, and Italy, especially Rome. </a:t>
            </a:r>
            <a:br>
              <a:rPr lang="en-US" sz="1800" dirty="0" smtClean="0">
                <a:latin typeface="Bookman Old Style" pitchFamily="18" charset="0"/>
              </a:rPr>
            </a:br>
            <a:endParaRPr lang="ru-RU" sz="1800" dirty="0">
              <a:latin typeface="Bookman Old Style" pitchFamily="18" charset="0"/>
            </a:endParaRPr>
          </a:p>
        </p:txBody>
      </p:sp>
      <p:pic>
        <p:nvPicPr>
          <p:cNvPr id="4" name="Рисунок 3" descr="220px-Johncheever.jpg"/>
          <p:cNvPicPr>
            <a:picLocks noChangeAspect="1"/>
          </p:cNvPicPr>
          <p:nvPr/>
        </p:nvPicPr>
        <p:blipFill>
          <a:blip r:embed="rId2" cstate="print"/>
          <a:stretch>
            <a:fillRect/>
          </a:stretch>
        </p:blipFill>
        <p:spPr>
          <a:xfrm>
            <a:off x="2500298" y="0"/>
            <a:ext cx="3929090" cy="478634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857752" y="357166"/>
            <a:ext cx="3500430" cy="6215106"/>
          </a:xfrm>
          <a:solidFill>
            <a:srgbClr val="FFFFB3">
              <a:alpha val="65000"/>
            </a:srgbClr>
          </a:solidFill>
          <a:scene3d>
            <a:camera prst="orthographicFront"/>
            <a:lightRig rig="threePt" dir="t"/>
          </a:scene3d>
          <a:sp3d>
            <a:bevelT/>
            <a:bevelB/>
          </a:sp3d>
        </p:spPr>
        <p:txBody>
          <a:bodyPr>
            <a:noAutofit/>
          </a:bodyPr>
          <a:lstStyle/>
          <a:p>
            <a:pPr>
              <a:buNone/>
            </a:pPr>
            <a:r>
              <a:rPr lang="en-US" sz="1800" dirty="0" smtClean="0">
                <a:latin typeface="Bookman Old Style" pitchFamily="18" charset="0"/>
              </a:rPr>
              <a:t>      He </a:t>
            </a:r>
            <a:r>
              <a:rPr lang="en-US" sz="1800" dirty="0" smtClean="0">
                <a:latin typeface="Bookman Old Style" pitchFamily="18" charset="0"/>
              </a:rPr>
              <a:t>is "now recognized as one of the most important short fiction writers of the 20th century." While Cheever is perhaps best remembered for his short stories (including "The Enormous Radio," "Goodbye, My Brother," "The Five-Forty-Eight," "The Country Husband," and "The Swimmer"), he also wrote four novels, comprising The </a:t>
            </a:r>
            <a:r>
              <a:rPr lang="en-US" sz="1800" dirty="0" err="1" smtClean="0">
                <a:latin typeface="Bookman Old Style" pitchFamily="18" charset="0"/>
              </a:rPr>
              <a:t>Wapshot</a:t>
            </a:r>
            <a:r>
              <a:rPr lang="en-US" sz="1800" dirty="0" smtClean="0">
                <a:latin typeface="Bookman Old Style" pitchFamily="18" charset="0"/>
              </a:rPr>
              <a:t> Chronicle (National Book Award, 1958), The </a:t>
            </a:r>
            <a:r>
              <a:rPr lang="en-US" sz="1800" dirty="0" err="1" smtClean="0">
                <a:latin typeface="Bookman Old Style" pitchFamily="18" charset="0"/>
              </a:rPr>
              <a:t>Wapshot</a:t>
            </a:r>
            <a:r>
              <a:rPr lang="en-US" sz="1800" dirty="0" smtClean="0">
                <a:latin typeface="Bookman Old Style" pitchFamily="18" charset="0"/>
              </a:rPr>
              <a:t> Scandal (William Dean Howells Medal, 1965), Bullet Park (1969), Falconer (1977) and a novella Oh What a Paradise It Seems (1982).</a:t>
            </a:r>
            <a:endParaRPr lang="ru-RU" sz="1800" dirty="0"/>
          </a:p>
        </p:txBody>
      </p:sp>
      <p:pic>
        <p:nvPicPr>
          <p:cNvPr id="4" name="Рисунок 3" descr="090309_r18250_p4651.jpg"/>
          <p:cNvPicPr>
            <a:picLocks noChangeAspect="1"/>
          </p:cNvPicPr>
          <p:nvPr/>
        </p:nvPicPr>
        <p:blipFill>
          <a:blip r:embed="rId2" cstate="print"/>
          <a:stretch>
            <a:fillRect/>
          </a:stretch>
        </p:blipFill>
        <p:spPr>
          <a:xfrm>
            <a:off x="214282" y="428604"/>
            <a:ext cx="4929221" cy="331795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714876" y="357166"/>
            <a:ext cx="4429124" cy="6143668"/>
          </a:xfrm>
          <a:solidFill>
            <a:srgbClr val="FFFFB3">
              <a:alpha val="65000"/>
            </a:srgbClr>
          </a:solidFill>
          <a:scene3d>
            <a:camera prst="orthographicFront"/>
            <a:lightRig rig="threePt" dir="t"/>
          </a:scene3d>
          <a:sp3d>
            <a:bevelT/>
            <a:bevelB/>
          </a:sp3d>
        </p:spPr>
        <p:txBody>
          <a:bodyPr>
            <a:normAutofit fontScale="55000" lnSpcReduction="20000"/>
          </a:bodyPr>
          <a:lstStyle/>
          <a:p>
            <a:r>
              <a:rPr lang="en-US" dirty="0" smtClean="0">
                <a:latin typeface="Bookman Old Style" pitchFamily="18" charset="0"/>
              </a:rPr>
              <a:t>His main themes include the duality of human nature: sometimes dramatized as the disparity between a character's decorous social persona and inner corruption, and sometimes as a conflict between two characters (often brothers) who embody the salient aspects of both – light and dark, flesh and spirit. Many of his works also express a nostalgia for a vanishing way of life (as evoked by the mythical St. </a:t>
            </a:r>
            <a:r>
              <a:rPr lang="en-US" dirty="0" err="1" smtClean="0">
                <a:latin typeface="Bookman Old Style" pitchFamily="18" charset="0"/>
              </a:rPr>
              <a:t>Botolphs</a:t>
            </a:r>
            <a:r>
              <a:rPr lang="en-US" dirty="0" smtClean="0">
                <a:latin typeface="Bookman Old Style" pitchFamily="18" charset="0"/>
              </a:rPr>
              <a:t> in the </a:t>
            </a:r>
            <a:r>
              <a:rPr lang="en-US" dirty="0" err="1" smtClean="0">
                <a:latin typeface="Bookman Old Style" pitchFamily="18" charset="0"/>
              </a:rPr>
              <a:t>Wapshot</a:t>
            </a:r>
            <a:r>
              <a:rPr lang="en-US" dirty="0" smtClean="0">
                <a:latin typeface="Bookman Old Style" pitchFamily="18" charset="0"/>
              </a:rPr>
              <a:t> novels), characterized by abiding cultural traditions and a profound sense of community, as opposed to the alienating </a:t>
            </a:r>
            <a:r>
              <a:rPr lang="en-US" dirty="0" err="1" smtClean="0">
                <a:latin typeface="Bookman Old Style" pitchFamily="18" charset="0"/>
              </a:rPr>
              <a:t>nomadism</a:t>
            </a:r>
            <a:r>
              <a:rPr lang="en-US" dirty="0" smtClean="0">
                <a:latin typeface="Bookman Old Style" pitchFamily="18" charset="0"/>
              </a:rPr>
              <a:t> of modern suburbia.</a:t>
            </a:r>
            <a:br>
              <a:rPr lang="en-US" dirty="0" smtClean="0">
                <a:latin typeface="Bookman Old Style" pitchFamily="18" charset="0"/>
              </a:rPr>
            </a:br>
            <a:r>
              <a:rPr lang="en-US" dirty="0" smtClean="0">
                <a:latin typeface="Bookman Old Style" pitchFamily="18" charset="0"/>
              </a:rPr>
              <a:t>A compilation of his short stories, The Stories of John Cheever, won the 1979 Pulitzer Prize for Fiction and a National Book Critics Circle Award, and its first paperback edition won a 1981 National Book Award.</a:t>
            </a:r>
            <a:r>
              <a:rPr lang="en-US" dirty="0" smtClean="0"/>
              <a:t/>
            </a:r>
            <a:br>
              <a:rPr lang="en-US" dirty="0" smtClean="0"/>
            </a:br>
            <a:endParaRPr lang="ru-RU" dirty="0"/>
          </a:p>
        </p:txBody>
      </p:sp>
      <p:pic>
        <p:nvPicPr>
          <p:cNvPr id="4" name="Рисунок 3" descr="cheever.jpg"/>
          <p:cNvPicPr>
            <a:picLocks noChangeAspect="1"/>
          </p:cNvPicPr>
          <p:nvPr/>
        </p:nvPicPr>
        <p:blipFill>
          <a:blip r:embed="rId2" cstate="print"/>
          <a:stretch>
            <a:fillRect/>
          </a:stretch>
        </p:blipFill>
        <p:spPr>
          <a:xfrm>
            <a:off x="880084" y="357166"/>
            <a:ext cx="3691916" cy="4000528"/>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4572008"/>
            <a:ext cx="7500990" cy="1196965"/>
          </a:xfrm>
          <a:solidFill>
            <a:srgbClr val="FFFFB3">
              <a:alpha val="65000"/>
            </a:srgbClr>
          </a:solidFill>
          <a:scene3d>
            <a:camera prst="orthographicFront"/>
            <a:lightRig rig="threePt" dir="t"/>
          </a:scene3d>
          <a:sp3d>
            <a:bevelT/>
            <a:bevelB/>
          </a:sp3d>
        </p:spPr>
        <p:txBody>
          <a:bodyPr>
            <a:normAutofit fontScale="70000" lnSpcReduction="20000"/>
          </a:bodyPr>
          <a:lstStyle/>
          <a:p>
            <a:r>
              <a:rPr lang="en-US" dirty="0" smtClean="0"/>
              <a:t>On April 27, 1982, six weeks before his death, Cheever was awarded the National Medal for Literature by the American Academy of Arts and Letters. His work has been included in the Library of America.</a:t>
            </a:r>
            <a:endParaRPr lang="ru-RU" dirty="0"/>
          </a:p>
        </p:txBody>
      </p:sp>
      <p:pic>
        <p:nvPicPr>
          <p:cNvPr id="4" name="Рисунок 3" descr="thdx_john_cheever_1.jpg"/>
          <p:cNvPicPr>
            <a:picLocks noChangeAspect="1"/>
          </p:cNvPicPr>
          <p:nvPr/>
        </p:nvPicPr>
        <p:blipFill>
          <a:blip r:embed="rId2" cstate="print"/>
          <a:stretch>
            <a:fillRect/>
          </a:stretch>
        </p:blipFill>
        <p:spPr>
          <a:xfrm>
            <a:off x="1428728" y="214290"/>
            <a:ext cx="5815016" cy="399131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908" y="0"/>
            <a:ext cx="3571900" cy="5643578"/>
          </a:xfrm>
          <a:solidFill>
            <a:srgbClr val="FFFFB3">
              <a:alpha val="65000"/>
            </a:srgbClr>
          </a:solidFill>
          <a:scene3d>
            <a:camera prst="orthographicFront"/>
            <a:lightRig rig="threePt" dir="t"/>
          </a:scene3d>
          <a:sp3d>
            <a:bevelT/>
            <a:bevelB/>
          </a:sp3d>
        </p:spPr>
        <p:txBody>
          <a:bodyPr>
            <a:normAutofit fontScale="77500" lnSpcReduction="20000"/>
          </a:bodyPr>
          <a:lstStyle/>
          <a:p>
            <a:pPr marL="914400" indent="-914400" algn="ctr">
              <a:buNone/>
            </a:pPr>
            <a:r>
              <a:rPr lang="en-US" sz="4600" b="1" dirty="0" smtClean="0">
                <a:latin typeface="Bookman Old Style" pitchFamily="18" charset="0"/>
              </a:rPr>
              <a:t>Short Stories </a:t>
            </a:r>
          </a:p>
          <a:p>
            <a:pPr marL="914400" indent="-914400" algn="ctr">
              <a:buNone/>
            </a:pPr>
            <a:r>
              <a:rPr lang="en-US" sz="4600" b="1" dirty="0" smtClean="0">
                <a:latin typeface="Bookman Old Style" pitchFamily="18" charset="0"/>
              </a:rPr>
              <a:t>collections</a:t>
            </a:r>
          </a:p>
          <a:p>
            <a:pPr marL="914400" indent="-914400">
              <a:buNone/>
            </a:pPr>
            <a:r>
              <a:rPr lang="en-US" sz="2000" dirty="0" smtClean="0">
                <a:latin typeface="Bookman Old Style" pitchFamily="18" charset="0"/>
              </a:rPr>
              <a:t>-The </a:t>
            </a:r>
            <a:r>
              <a:rPr lang="en-US" sz="2000" dirty="0" smtClean="0">
                <a:latin typeface="Bookman Old Style" pitchFamily="18" charset="0"/>
              </a:rPr>
              <a:t>Way Some People Live (</a:t>
            </a:r>
            <a:r>
              <a:rPr lang="en-US" sz="2000" dirty="0" smtClean="0">
                <a:latin typeface="Bookman Old Style" pitchFamily="18" charset="0"/>
              </a:rPr>
              <a:t>1943)</a:t>
            </a:r>
          </a:p>
          <a:p>
            <a:pPr marL="914400" indent="-914400">
              <a:buNone/>
            </a:pPr>
            <a:r>
              <a:rPr lang="en-US" sz="2000" dirty="0" smtClean="0">
                <a:latin typeface="Bookman Old Style" pitchFamily="18" charset="0"/>
              </a:rPr>
              <a:t>-</a:t>
            </a:r>
            <a:r>
              <a:rPr lang="en-US" sz="2000" dirty="0" smtClean="0">
                <a:latin typeface="Bookman Old Style" pitchFamily="18" charset="0"/>
              </a:rPr>
              <a:t>The </a:t>
            </a:r>
            <a:r>
              <a:rPr lang="en-US" sz="2000" dirty="0" smtClean="0">
                <a:latin typeface="Bookman Old Style" pitchFamily="18" charset="0"/>
              </a:rPr>
              <a:t>Enormous Radio and Other Stories (</a:t>
            </a:r>
            <a:r>
              <a:rPr lang="en-US" sz="2000" dirty="0" smtClean="0">
                <a:latin typeface="Bookman Old Style" pitchFamily="18" charset="0"/>
              </a:rPr>
              <a:t>1953)</a:t>
            </a:r>
          </a:p>
          <a:p>
            <a:pPr marL="914400" indent="-914400">
              <a:buNone/>
            </a:pPr>
            <a:r>
              <a:rPr lang="en-US" sz="2000" dirty="0" smtClean="0">
                <a:latin typeface="Bookman Old Style" pitchFamily="18" charset="0"/>
              </a:rPr>
              <a:t>-</a:t>
            </a:r>
            <a:r>
              <a:rPr lang="en-US" sz="2000" dirty="0" smtClean="0">
                <a:latin typeface="Bookman Old Style" pitchFamily="18" charset="0"/>
              </a:rPr>
              <a:t>Stories</a:t>
            </a:r>
            <a:r>
              <a:rPr lang="en-US" sz="2000" dirty="0" smtClean="0">
                <a:latin typeface="Bookman Old Style" pitchFamily="18" charset="0"/>
              </a:rPr>
              <a:t> (with Jean Stafford, Daniel Fuchs, and William Maxwell) (</a:t>
            </a:r>
            <a:r>
              <a:rPr lang="en-US" sz="2000" dirty="0" smtClean="0">
                <a:latin typeface="Bookman Old Style" pitchFamily="18" charset="0"/>
              </a:rPr>
              <a:t>1956)</a:t>
            </a:r>
          </a:p>
          <a:p>
            <a:pPr marL="914400" indent="-914400">
              <a:buNone/>
            </a:pPr>
            <a:r>
              <a:rPr lang="en-US" sz="2000" dirty="0" smtClean="0">
                <a:latin typeface="Bookman Old Style" pitchFamily="18" charset="0"/>
              </a:rPr>
              <a:t>-</a:t>
            </a:r>
            <a:r>
              <a:rPr lang="en-US" sz="2000" dirty="0" smtClean="0">
                <a:latin typeface="Bookman Old Style" pitchFamily="18" charset="0"/>
              </a:rPr>
              <a:t>The </a:t>
            </a:r>
            <a:r>
              <a:rPr lang="en-US" sz="2000" dirty="0" smtClean="0">
                <a:latin typeface="Bookman Old Style" pitchFamily="18" charset="0"/>
              </a:rPr>
              <a:t>Housebreaker of Shady Hill and Other Stories (</a:t>
            </a:r>
            <a:r>
              <a:rPr lang="en-US" sz="2000" dirty="0" smtClean="0">
                <a:latin typeface="Bookman Old Style" pitchFamily="18" charset="0"/>
              </a:rPr>
              <a:t>1958)</a:t>
            </a:r>
          </a:p>
          <a:p>
            <a:pPr marL="914400" indent="-914400">
              <a:buNone/>
            </a:pPr>
            <a:r>
              <a:rPr lang="en-US" sz="2000" dirty="0" smtClean="0">
                <a:latin typeface="Bookman Old Style" pitchFamily="18" charset="0"/>
              </a:rPr>
              <a:t>-</a:t>
            </a:r>
            <a:r>
              <a:rPr lang="en-US" sz="2000" dirty="0" smtClean="0">
                <a:latin typeface="Bookman Old Style" pitchFamily="18" charset="0"/>
              </a:rPr>
              <a:t>Some People, Places and Things That Will Not Appear In My Next Novel (1961)</a:t>
            </a:r>
          </a:p>
          <a:p>
            <a:pPr marL="914400" indent="-914400">
              <a:buNone/>
            </a:pPr>
            <a:r>
              <a:rPr lang="en-US" sz="2000" dirty="0" smtClean="0">
                <a:latin typeface="Bookman Old Style" pitchFamily="18" charset="0"/>
              </a:rPr>
              <a:t>-Reunion</a:t>
            </a:r>
            <a:r>
              <a:rPr lang="en-US" sz="2000" dirty="0" smtClean="0">
                <a:latin typeface="Bookman Old Style" pitchFamily="18" charset="0"/>
              </a:rPr>
              <a:t> (</a:t>
            </a:r>
            <a:r>
              <a:rPr lang="en-US" sz="2000" dirty="0" smtClean="0">
                <a:latin typeface="Bookman Old Style" pitchFamily="18" charset="0"/>
              </a:rPr>
              <a:t>1962)</a:t>
            </a:r>
          </a:p>
          <a:p>
            <a:pPr marL="914400" indent="-914400">
              <a:buNone/>
            </a:pPr>
            <a:r>
              <a:rPr lang="en-US" sz="2000" dirty="0" smtClean="0">
                <a:latin typeface="Bookman Old Style" pitchFamily="18" charset="0"/>
              </a:rPr>
              <a:t>-</a:t>
            </a:r>
            <a:r>
              <a:rPr lang="en-US" sz="2000" dirty="0" smtClean="0">
                <a:latin typeface="Bookman Old Style" pitchFamily="18" charset="0"/>
              </a:rPr>
              <a:t>The </a:t>
            </a:r>
            <a:r>
              <a:rPr lang="en-US" sz="2000" dirty="0" smtClean="0">
                <a:latin typeface="Bookman Old Style" pitchFamily="18" charset="0"/>
              </a:rPr>
              <a:t>Brigadier and the Golf Widow (</a:t>
            </a:r>
            <a:r>
              <a:rPr lang="en-US" sz="2000" dirty="0" smtClean="0">
                <a:latin typeface="Bookman Old Style" pitchFamily="18" charset="0"/>
              </a:rPr>
              <a:t>1964)</a:t>
            </a:r>
          </a:p>
          <a:p>
            <a:pPr marL="914400" indent="-914400">
              <a:buNone/>
            </a:pPr>
            <a:r>
              <a:rPr lang="en-US" sz="2000" dirty="0" smtClean="0">
                <a:latin typeface="Bookman Old Style" pitchFamily="18" charset="0"/>
              </a:rPr>
              <a:t>-</a:t>
            </a:r>
            <a:r>
              <a:rPr lang="en-US" sz="2000" dirty="0" smtClean="0">
                <a:latin typeface="Bookman Old Style" pitchFamily="18" charset="0"/>
              </a:rPr>
              <a:t>The </a:t>
            </a:r>
            <a:r>
              <a:rPr lang="en-US" sz="2000" dirty="0" smtClean="0">
                <a:latin typeface="Bookman Old Style" pitchFamily="18" charset="0"/>
              </a:rPr>
              <a:t>World of Apples (</a:t>
            </a:r>
            <a:r>
              <a:rPr lang="en-US" sz="2000" dirty="0" smtClean="0">
                <a:latin typeface="Bookman Old Style" pitchFamily="18" charset="0"/>
              </a:rPr>
              <a:t>1973)</a:t>
            </a:r>
          </a:p>
          <a:p>
            <a:pPr marL="914400" indent="-914400">
              <a:buNone/>
            </a:pPr>
            <a:r>
              <a:rPr lang="en-US" sz="2000" dirty="0" smtClean="0">
                <a:latin typeface="Bookman Old Style" pitchFamily="18" charset="0"/>
              </a:rPr>
              <a:t>-</a:t>
            </a:r>
            <a:r>
              <a:rPr lang="en-US" sz="2000" dirty="0" smtClean="0">
                <a:latin typeface="Bookman Old Style" pitchFamily="18" charset="0"/>
              </a:rPr>
              <a:t>The </a:t>
            </a:r>
            <a:r>
              <a:rPr lang="en-US" sz="2000" dirty="0" smtClean="0">
                <a:latin typeface="Bookman Old Style" pitchFamily="18" charset="0"/>
              </a:rPr>
              <a:t>Stories of John Cheever (stories, </a:t>
            </a:r>
            <a:r>
              <a:rPr lang="en-US" sz="2000" dirty="0" smtClean="0">
                <a:latin typeface="Bookman Old Style" pitchFamily="18" charset="0"/>
              </a:rPr>
              <a:t>1978)</a:t>
            </a:r>
          </a:p>
          <a:p>
            <a:pPr marL="914400" indent="-914400">
              <a:buNone/>
            </a:pPr>
            <a:r>
              <a:rPr lang="en-US" sz="2000" dirty="0" smtClean="0">
                <a:latin typeface="Bookman Old Style" pitchFamily="18" charset="0"/>
              </a:rPr>
              <a:t>-Fall </a:t>
            </a:r>
            <a:r>
              <a:rPr lang="en-US" sz="2000" dirty="0" smtClean="0">
                <a:latin typeface="Bookman Old Style" pitchFamily="18" charset="0"/>
              </a:rPr>
              <a:t>River and Other Uncollected Stories (1994)</a:t>
            </a:r>
            <a:endParaRPr lang="ru-RU" sz="2000" dirty="0">
              <a:latin typeface="Bookman Old Style" pitchFamily="18" charset="0"/>
            </a:endParaRPr>
          </a:p>
        </p:txBody>
      </p:sp>
      <p:pic>
        <p:nvPicPr>
          <p:cNvPr id="4" name="Рисунок 3" descr="51Omyd0ZUKL.jpg"/>
          <p:cNvPicPr>
            <a:picLocks noChangeAspect="1"/>
          </p:cNvPicPr>
          <p:nvPr/>
        </p:nvPicPr>
        <p:blipFill>
          <a:blip r:embed="rId2" cstate="print"/>
          <a:stretch>
            <a:fillRect/>
          </a:stretch>
        </p:blipFill>
        <p:spPr>
          <a:xfrm>
            <a:off x="3857620" y="357166"/>
            <a:ext cx="2357454" cy="3550383"/>
          </a:xfrm>
          <a:prstGeom prst="rect">
            <a:avLst/>
          </a:prstGeom>
        </p:spPr>
      </p:pic>
      <p:pic>
        <p:nvPicPr>
          <p:cNvPr id="5" name="Рисунок 4" descr="9780099748304.jpg"/>
          <p:cNvPicPr>
            <a:picLocks noChangeAspect="1"/>
          </p:cNvPicPr>
          <p:nvPr/>
        </p:nvPicPr>
        <p:blipFill>
          <a:blip r:embed="rId3" cstate="print"/>
          <a:stretch>
            <a:fillRect/>
          </a:stretch>
        </p:blipFill>
        <p:spPr>
          <a:xfrm>
            <a:off x="6286512" y="2071678"/>
            <a:ext cx="2214680" cy="340691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1"/>
            <a:ext cx="8615394" cy="2428892"/>
          </a:xfrm>
          <a:solidFill>
            <a:srgbClr val="FFFFB3">
              <a:alpha val="65000"/>
            </a:srgbClr>
          </a:solidFill>
          <a:scene3d>
            <a:camera prst="orthographicFront"/>
            <a:lightRig rig="threePt" dir="t"/>
          </a:scene3d>
          <a:sp3d>
            <a:bevelT/>
            <a:bevelB/>
          </a:sp3d>
        </p:spPr>
        <p:txBody>
          <a:bodyPr>
            <a:normAutofit fontScale="85000" lnSpcReduction="20000"/>
          </a:bodyPr>
          <a:lstStyle/>
          <a:p>
            <a:pPr>
              <a:buNone/>
            </a:pPr>
            <a:r>
              <a:rPr lang="en-US" b="1" dirty="0" smtClean="0"/>
              <a:t>    </a:t>
            </a:r>
            <a:r>
              <a:rPr lang="en-US" b="1" dirty="0" smtClean="0">
                <a:latin typeface="Bookman Old Style" pitchFamily="18" charset="0"/>
              </a:rPr>
              <a:t>Novels</a:t>
            </a:r>
            <a:r>
              <a:rPr lang="en-US" sz="2300" dirty="0" smtClean="0">
                <a:latin typeface="Bookman Old Style" pitchFamily="18" charset="0"/>
              </a:rPr>
              <a:t/>
            </a:r>
            <a:br>
              <a:rPr lang="en-US" sz="2300" dirty="0" smtClean="0">
                <a:latin typeface="Bookman Old Style" pitchFamily="18" charset="0"/>
              </a:rPr>
            </a:br>
            <a:r>
              <a:rPr lang="en-US" sz="1800" dirty="0" smtClean="0">
                <a:latin typeface="Bookman Old Style" pitchFamily="18" charset="0"/>
              </a:rPr>
              <a:t>The </a:t>
            </a:r>
            <a:r>
              <a:rPr lang="en-US" sz="1800" dirty="0" err="1" smtClean="0">
                <a:latin typeface="Bookman Old Style" pitchFamily="18" charset="0"/>
              </a:rPr>
              <a:t>Wapshot</a:t>
            </a:r>
            <a:r>
              <a:rPr lang="en-US" sz="1800" dirty="0" smtClean="0">
                <a:latin typeface="Bookman Old Style" pitchFamily="18" charset="0"/>
              </a:rPr>
              <a:t> Chronicle (1957)</a:t>
            </a:r>
            <a:br>
              <a:rPr lang="en-US" sz="1800" dirty="0" smtClean="0">
                <a:latin typeface="Bookman Old Style" pitchFamily="18" charset="0"/>
              </a:rPr>
            </a:br>
            <a:r>
              <a:rPr lang="en-US" sz="1800" dirty="0" smtClean="0">
                <a:latin typeface="Bookman Old Style" pitchFamily="18" charset="0"/>
              </a:rPr>
              <a:t>The </a:t>
            </a:r>
            <a:r>
              <a:rPr lang="en-US" sz="1800" dirty="0" err="1" smtClean="0">
                <a:latin typeface="Bookman Old Style" pitchFamily="18" charset="0"/>
              </a:rPr>
              <a:t>Wapshot</a:t>
            </a:r>
            <a:r>
              <a:rPr lang="en-US" sz="1800" dirty="0" smtClean="0">
                <a:latin typeface="Bookman Old Style" pitchFamily="18" charset="0"/>
              </a:rPr>
              <a:t> Scandal (1964)</a:t>
            </a:r>
            <a:br>
              <a:rPr lang="en-US" sz="1800" dirty="0" smtClean="0">
                <a:latin typeface="Bookman Old Style" pitchFamily="18" charset="0"/>
              </a:rPr>
            </a:br>
            <a:r>
              <a:rPr lang="en-US" sz="1800" dirty="0" smtClean="0">
                <a:latin typeface="Bookman Old Style" pitchFamily="18" charset="0"/>
              </a:rPr>
              <a:t>Bullet Park (1969)</a:t>
            </a:r>
            <a:br>
              <a:rPr lang="en-US" sz="1800" dirty="0" smtClean="0">
                <a:latin typeface="Bookman Old Style" pitchFamily="18" charset="0"/>
              </a:rPr>
            </a:br>
            <a:r>
              <a:rPr lang="en-US" sz="1800" dirty="0" smtClean="0">
                <a:latin typeface="Bookman Old Style" pitchFamily="18" charset="0"/>
              </a:rPr>
              <a:t>Falconer (1977)</a:t>
            </a:r>
            <a:br>
              <a:rPr lang="en-US" sz="1800" dirty="0" smtClean="0">
                <a:latin typeface="Bookman Old Style" pitchFamily="18" charset="0"/>
              </a:rPr>
            </a:br>
            <a:r>
              <a:rPr lang="en-US" sz="1800" dirty="0" smtClean="0">
                <a:latin typeface="Bookman Old Style" pitchFamily="18" charset="0"/>
              </a:rPr>
              <a:t>Oh What a Paradise It Seems (1982)</a:t>
            </a:r>
            <a:r>
              <a:rPr lang="en-US" sz="2300" dirty="0" smtClean="0">
                <a:latin typeface="Bookman Old Style" pitchFamily="18" charset="0"/>
              </a:rPr>
              <a:t/>
            </a:r>
            <a:br>
              <a:rPr lang="en-US" sz="2300" dirty="0" smtClean="0">
                <a:latin typeface="Bookman Old Style" pitchFamily="18" charset="0"/>
              </a:rPr>
            </a:br>
            <a:r>
              <a:rPr lang="en-US" b="1" dirty="0" smtClean="0">
                <a:latin typeface="Bookman Old Style" pitchFamily="18" charset="0"/>
              </a:rPr>
              <a:t>Collections</a:t>
            </a:r>
            <a:r>
              <a:rPr lang="en-US" sz="2300" dirty="0" smtClean="0">
                <a:latin typeface="Bookman Old Style" pitchFamily="18" charset="0"/>
              </a:rPr>
              <a:t/>
            </a:r>
            <a:br>
              <a:rPr lang="en-US" sz="2300" dirty="0" smtClean="0">
                <a:latin typeface="Bookman Old Style" pitchFamily="18" charset="0"/>
              </a:rPr>
            </a:br>
            <a:r>
              <a:rPr lang="en-US" sz="1800" dirty="0" smtClean="0">
                <a:latin typeface="Bookman Old Style" pitchFamily="18" charset="0"/>
              </a:rPr>
              <a:t>The Letters of John Cheever, edited by Benjamin Cheever (1988)</a:t>
            </a:r>
            <a:br>
              <a:rPr lang="en-US" sz="1800" dirty="0" smtClean="0">
                <a:latin typeface="Bookman Old Style" pitchFamily="18" charset="0"/>
              </a:rPr>
            </a:br>
            <a:r>
              <a:rPr lang="en-US" sz="1800" dirty="0" smtClean="0">
                <a:latin typeface="Bookman Old Style" pitchFamily="18" charset="0"/>
              </a:rPr>
              <a:t>The Journals of John Cheever (1991)</a:t>
            </a:r>
            <a:br>
              <a:rPr lang="en-US" sz="1800" dirty="0" smtClean="0">
                <a:latin typeface="Bookman Old Style" pitchFamily="18" charset="0"/>
              </a:rPr>
            </a:br>
            <a:r>
              <a:rPr lang="en-US" sz="1800" dirty="0" smtClean="0">
                <a:latin typeface="Bookman Old Style" pitchFamily="18" charset="0"/>
              </a:rPr>
              <a:t>Collected Stories &amp; Other Writings (Library of America) (stories, 2009)</a:t>
            </a:r>
            <a:br>
              <a:rPr lang="en-US" sz="1800" dirty="0" smtClean="0">
                <a:latin typeface="Bookman Old Style" pitchFamily="18" charset="0"/>
              </a:rPr>
            </a:br>
            <a:r>
              <a:rPr lang="en-US" sz="1800" dirty="0" smtClean="0">
                <a:latin typeface="Bookman Old Style" pitchFamily="18" charset="0"/>
              </a:rPr>
              <a:t>Complete Novels (Library of America) (novels, 2009)</a:t>
            </a:r>
            <a:endParaRPr lang="ru-RU" sz="1800" dirty="0">
              <a:latin typeface="Bookman Old Style" pitchFamily="18" charset="0"/>
            </a:endParaRPr>
          </a:p>
        </p:txBody>
      </p:sp>
      <p:pic>
        <p:nvPicPr>
          <p:cNvPr id="4" name="Рисунок 3" descr="bulletpark_cheever.jpg"/>
          <p:cNvPicPr>
            <a:picLocks noChangeAspect="1"/>
          </p:cNvPicPr>
          <p:nvPr/>
        </p:nvPicPr>
        <p:blipFill>
          <a:blip r:embed="rId2" cstate="print"/>
          <a:stretch>
            <a:fillRect/>
          </a:stretch>
        </p:blipFill>
        <p:spPr>
          <a:xfrm>
            <a:off x="357158" y="3143248"/>
            <a:ext cx="2286016" cy="3387386"/>
          </a:xfrm>
          <a:prstGeom prst="rect">
            <a:avLst/>
          </a:prstGeom>
        </p:spPr>
      </p:pic>
      <p:pic>
        <p:nvPicPr>
          <p:cNvPr id="5" name="Рисунок 4" descr="9780099529644.jpg"/>
          <p:cNvPicPr>
            <a:picLocks noChangeAspect="1"/>
          </p:cNvPicPr>
          <p:nvPr/>
        </p:nvPicPr>
        <p:blipFill>
          <a:blip r:embed="rId3" cstate="print"/>
          <a:stretch>
            <a:fillRect/>
          </a:stretch>
        </p:blipFill>
        <p:spPr>
          <a:xfrm>
            <a:off x="3500430" y="3143248"/>
            <a:ext cx="2154576" cy="3307274"/>
          </a:xfrm>
          <a:prstGeom prst="rect">
            <a:avLst/>
          </a:prstGeom>
        </p:spPr>
      </p:pic>
      <p:pic>
        <p:nvPicPr>
          <p:cNvPr id="6" name="Рисунок 5" descr="cheever (1).jpg"/>
          <p:cNvPicPr>
            <a:picLocks noChangeAspect="1"/>
          </p:cNvPicPr>
          <p:nvPr/>
        </p:nvPicPr>
        <p:blipFill>
          <a:blip r:embed="rId4" cstate="print"/>
          <a:stretch>
            <a:fillRect/>
          </a:stretch>
        </p:blipFill>
        <p:spPr>
          <a:xfrm>
            <a:off x="6357950" y="3143248"/>
            <a:ext cx="2143140" cy="3295756"/>
          </a:xfrm>
          <a:prstGeom prst="rect">
            <a:avLst/>
          </a:prstGeom>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344</Words>
  <Application>Microsoft Office PowerPoint</Application>
  <PresentationFormat>Экран (4:3)</PresentationFormat>
  <Paragraphs>19</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John William Cheever</vt:lpstr>
      <vt:lpstr>Слайд 2</vt:lpstr>
      <vt:lpstr>Слайд 3</vt:lpstr>
      <vt:lpstr>Слайд 4</vt:lpstr>
      <vt:lpstr>Слайд 5</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William Cheever</dc:title>
  <cp:lastModifiedBy>User</cp:lastModifiedBy>
  <cp:revision>3</cp:revision>
  <dcterms:modified xsi:type="dcterms:W3CDTF">2014-03-03T18:12:46Z</dcterms:modified>
</cp:coreProperties>
</file>