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3" d="100"/>
          <a:sy n="103" d="100"/>
        </p:scale>
        <p:origin x="150"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9/16/2014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9/16/2014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9/16/2014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9/16/2014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9/16/2014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9/16/2014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9/16/2014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9/16/2014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9/16/2014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9/16/2014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9/16/2014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9/16/2014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a:solidFill>
                  <a:schemeClr val="accent1">
                    <a:lumMod val="60000"/>
                    <a:lumOff val="40000"/>
                  </a:schemeClr>
                </a:solidFill>
              </a:rPr>
              <a:t>Литература Киевской Руси</a:t>
            </a:r>
          </a:p>
        </p:txBody>
      </p:sp>
      <p:sp>
        <p:nvSpPr>
          <p:cNvPr id="3" name="Подзаголовок 2"/>
          <p:cNvSpPr>
            <a:spLocks noGrp="1"/>
          </p:cNvSpPr>
          <p:nvPr>
            <p:ph type="subTitle" idx="1"/>
          </p:nvPr>
        </p:nvSpPr>
        <p:spPr>
          <a:xfrm>
            <a:off x="2243981" y="4777381"/>
            <a:ext cx="8915399" cy="1126283"/>
          </a:xfrm>
        </p:spPr>
        <p:txBody>
          <a:bodyPr>
            <a:normAutofit/>
          </a:bodyPr>
          <a:lstStyle/>
          <a:p>
            <a:r>
              <a:rPr lang="ru-RU" sz="2800" dirty="0">
                <a:solidFill>
                  <a:schemeClr val="accent1">
                    <a:lumMod val="60000"/>
                    <a:lumOff val="40000"/>
                  </a:schemeClr>
                </a:solidFill>
              </a:rPr>
              <a:t>(середина XI - первая треть XII вв.)</a:t>
            </a:r>
          </a:p>
        </p:txBody>
      </p:sp>
    </p:spTree>
    <p:extLst>
      <p:ext uri="{BB962C8B-B14F-4D97-AF65-F5344CB8AC3E}">
        <p14:creationId xmlns:p14="http://schemas.microsoft.com/office/powerpoint/2010/main" val="643062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solidFill>
                  <a:schemeClr val="accent1">
                    <a:lumMod val="60000"/>
                    <a:lumOff val="40000"/>
                  </a:schemeClr>
                </a:solidFill>
              </a:rPr>
              <a:t>Литература Киевской Руси</a:t>
            </a:r>
          </a:p>
        </p:txBody>
      </p:sp>
      <p:sp>
        <p:nvSpPr>
          <p:cNvPr id="3" name="Объект 2"/>
          <p:cNvSpPr>
            <a:spLocks noGrp="1"/>
          </p:cNvSpPr>
          <p:nvPr>
            <p:ph idx="1"/>
          </p:nvPr>
        </p:nvSpPr>
        <p:spPr>
          <a:xfrm>
            <a:off x="507467" y="2236236"/>
            <a:ext cx="6526796" cy="3777622"/>
          </a:xfrm>
        </p:spPr>
        <p:txBody>
          <a:bodyPr>
            <a:normAutofit fontScale="92500" lnSpcReduction="20000"/>
          </a:bodyPr>
          <a:lstStyle/>
          <a:p>
            <a:r>
              <a:rPr lang="ru-RU" dirty="0"/>
              <a:t>Основным средоточием литературы в этот период была Южная Русь, центром — Киев. Памятники, возникшие на юге, получили широкое распространение на севере и дошли до нас большей частью в северо-русских списках, языков основном был общим — старый литературный язык восточных славян. С этой точки зрения литература киевского периода должна рассматриваться как литература общая для великорусов, украинцев и белорусов.</a:t>
            </a:r>
          </a:p>
          <a:p>
            <a:endParaRPr lang="ru-RU" dirty="0"/>
          </a:p>
          <a:p>
            <a:r>
              <a:rPr lang="ru-RU" dirty="0"/>
              <a:t>Она представляет собой первый этап в развитии древнерусской литературы и культуры Киевской Руси, совпадающий с начальным периодом феодальной раздробленности.</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06140" y="1643519"/>
            <a:ext cx="3383902" cy="4963056"/>
          </a:xfrm>
          <a:prstGeom prst="rect">
            <a:avLst/>
          </a:prstGeom>
        </p:spPr>
      </p:pic>
    </p:spTree>
    <p:extLst>
      <p:ext uri="{BB962C8B-B14F-4D97-AF65-F5344CB8AC3E}">
        <p14:creationId xmlns:p14="http://schemas.microsoft.com/office/powerpoint/2010/main" val="1032458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solidFill>
                  <a:schemeClr val="accent1">
                    <a:lumMod val="60000"/>
                    <a:lumOff val="40000"/>
                  </a:schemeClr>
                </a:solidFill>
              </a:rPr>
              <a:t>Л</a:t>
            </a:r>
            <a:r>
              <a:rPr lang="ru-RU" dirty="0" smtClean="0">
                <a:solidFill>
                  <a:schemeClr val="accent1">
                    <a:lumMod val="60000"/>
                    <a:lumOff val="40000"/>
                  </a:schemeClr>
                </a:solidFill>
              </a:rPr>
              <a:t>итература </a:t>
            </a:r>
            <a:r>
              <a:rPr lang="ru-RU" dirty="0">
                <a:solidFill>
                  <a:schemeClr val="accent1">
                    <a:lumMod val="60000"/>
                    <a:lumOff val="40000"/>
                  </a:schemeClr>
                </a:solidFill>
              </a:rPr>
              <a:t>этого времени</a:t>
            </a:r>
          </a:p>
        </p:txBody>
      </p:sp>
      <p:sp>
        <p:nvSpPr>
          <p:cNvPr id="3" name="Объект 2"/>
          <p:cNvSpPr>
            <a:spLocks noGrp="1"/>
          </p:cNvSpPr>
          <p:nvPr>
            <p:ph idx="1"/>
          </p:nvPr>
        </p:nvSpPr>
        <p:spPr>
          <a:xfrm>
            <a:off x="2589211" y="2133600"/>
            <a:ext cx="9008739" cy="3777622"/>
          </a:xfrm>
        </p:spPr>
        <p:txBody>
          <a:bodyPr/>
          <a:lstStyle/>
          <a:p>
            <a:r>
              <a:rPr lang="ru-RU" dirty="0"/>
              <a:t>Основные жанры литературы этого времени исторические: предание, сказание, повесть - и религиозно-дидактические: торжественные слова, поучения, жития, хождения. </a:t>
            </a:r>
            <a:r>
              <a:rPr lang="ru-RU" dirty="0" smtClean="0"/>
              <a:t>Ведущим </a:t>
            </a:r>
            <a:r>
              <a:rPr lang="ru-RU" dirty="0"/>
              <a:t>жанром становится историческая повесть, основывающаяся на достоверном изображении событий. В зависимости от характера отражаемых в повестях событий они могут быть "воинскими", повестями о княжеских преступлениях и т. д. Каждый вид исторических повестей приобретает свои специфические стилистические особенности.</a:t>
            </a:r>
          </a:p>
        </p:txBody>
      </p:sp>
    </p:spTree>
    <p:extLst>
      <p:ext uri="{BB962C8B-B14F-4D97-AF65-F5344CB8AC3E}">
        <p14:creationId xmlns:p14="http://schemas.microsoft.com/office/powerpoint/2010/main" val="914126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93269" y="995264"/>
            <a:ext cx="8911687" cy="2425960"/>
          </a:xfrm>
        </p:spPr>
        <p:txBody>
          <a:bodyPr>
            <a:normAutofit/>
          </a:bodyPr>
          <a:lstStyle/>
          <a:p>
            <a:r>
              <a:rPr lang="ru-RU" sz="2400" dirty="0" smtClean="0">
                <a:solidFill>
                  <a:schemeClr val="accent1">
                    <a:lumMod val="60000"/>
                    <a:lumOff val="40000"/>
                  </a:schemeClr>
                </a:solidFill>
              </a:rPr>
              <a:t>Повести и сказания</a:t>
            </a:r>
            <a:endParaRPr lang="ru-RU" sz="2400" dirty="0">
              <a:solidFill>
                <a:schemeClr val="accent1">
                  <a:lumMod val="60000"/>
                  <a:lumOff val="40000"/>
                </a:schemeClr>
              </a:solidFill>
            </a:endParaRPr>
          </a:p>
        </p:txBody>
      </p:sp>
      <p:sp>
        <p:nvSpPr>
          <p:cNvPr id="3" name="Объект 2"/>
          <p:cNvSpPr>
            <a:spLocks noGrp="1"/>
          </p:cNvSpPr>
          <p:nvPr>
            <p:ph idx="1"/>
          </p:nvPr>
        </p:nvSpPr>
        <p:spPr>
          <a:xfrm>
            <a:off x="2393269" y="2721428"/>
            <a:ext cx="7777098" cy="3847323"/>
          </a:xfrm>
        </p:spPr>
        <p:txBody>
          <a:bodyPr>
            <a:normAutofit fontScale="92500" lnSpcReduction="10000"/>
          </a:bodyPr>
          <a:lstStyle/>
          <a:p>
            <a:r>
              <a:rPr lang="ru-RU" dirty="0"/>
              <a:t>Центральным героем исторических повестей и сказаний является князь-воин, защитник рубежей споен страны, строитель храмов, ревнитель просвещения, праведный судия своих подданных. Его антипод - князь-крамольник, нарушающий феодальный правопорядок подчинения пассата своему сюзерену, старшему в роде, ведущий кровопролитные междоусобные воины, стремящийся добыть себе власть силой</a:t>
            </a:r>
            <a:r>
              <a:rPr lang="ru-RU" dirty="0" smtClean="0"/>
              <a:t>.</a:t>
            </a:r>
            <a:endParaRPr lang="ru-RU" dirty="0"/>
          </a:p>
          <a:p>
            <a:r>
              <a:rPr lang="ru-RU" dirty="0"/>
              <a:t>Повествование о добрых и злых деяниях князей опирается на свидетельства очевидцев, участников событий, устные предания, бытовавшие в дружинной среде</a:t>
            </a:r>
            <a:r>
              <a:rPr lang="ru-RU" dirty="0" smtClean="0"/>
              <a:t>.</a:t>
            </a:r>
            <a:endParaRPr lang="ru-RU" dirty="0"/>
          </a:p>
          <a:p>
            <a:r>
              <a:rPr lang="ru-RU" dirty="0"/>
              <a:t>Исторические понести и сказания не допускают художественного вымысла н современном значении этого слова. Факты, изложенные и них, документированы, прикреплены к точным датам, соотнесены с другими событиями.</a:t>
            </a:r>
          </a:p>
        </p:txBody>
      </p:sp>
    </p:spTree>
    <p:extLst>
      <p:ext uri="{BB962C8B-B14F-4D97-AF65-F5344CB8AC3E}">
        <p14:creationId xmlns:p14="http://schemas.microsoft.com/office/powerpoint/2010/main" val="4192315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solidFill>
                  <a:schemeClr val="accent1">
                    <a:lumMod val="60000"/>
                    <a:lumOff val="40000"/>
                  </a:schemeClr>
                </a:solidFill>
              </a:rPr>
              <a:t>Повесть временных лет</a:t>
            </a:r>
          </a:p>
        </p:txBody>
      </p:sp>
      <p:sp>
        <p:nvSpPr>
          <p:cNvPr id="3" name="Объект 2"/>
          <p:cNvSpPr>
            <a:spLocks noGrp="1"/>
          </p:cNvSpPr>
          <p:nvPr>
            <p:ph idx="1"/>
          </p:nvPr>
        </p:nvSpPr>
        <p:spPr>
          <a:xfrm>
            <a:off x="625151" y="1905000"/>
            <a:ext cx="6830008" cy="4953000"/>
          </a:xfrm>
        </p:spPr>
        <p:txBody>
          <a:bodyPr>
            <a:normAutofit fontScale="92500" lnSpcReduction="20000"/>
          </a:bodyPr>
          <a:lstStyle/>
          <a:p>
            <a:r>
              <a:rPr lang="ru-RU" dirty="0"/>
              <a:t>Одним из древнейших дошедших до нас величайших исторических и литературных памятников второй половины XI -начала XII столетия является "Повесть временных лет".</a:t>
            </a:r>
          </a:p>
          <a:p>
            <a:endParaRPr lang="ru-RU" dirty="0"/>
          </a:p>
          <a:p>
            <a:r>
              <a:rPr lang="ru-RU" dirty="0"/>
              <a:t>"Повесть временных лет" - выдающийся исторический и литературный памятник, отразивший становление древнерусского государства, его политический и культурный расцвет, а также начавшийся процесс феодального дробления. Созданная в первые десятилетия XII в., она дошла до нас в составе летописных сводов более позднего времени. Самые старшие из них -Лаврентьевская летопись - 1377 г., </a:t>
            </a:r>
            <a:r>
              <a:rPr lang="ru-RU" dirty="0" err="1"/>
              <a:t>Ипатьевская</a:t>
            </a:r>
            <a:r>
              <a:rPr lang="ru-RU" dirty="0"/>
              <a:t>, относящаяся к 20-м годам XV в., и Первая Новгородская летопись 30-х годов XIV в.</a:t>
            </a:r>
          </a:p>
          <a:p>
            <a:pPr marL="0" indent="0">
              <a:buNone/>
            </a:pPr>
            <a:endParaRPr lang="ru-RU" dirty="0"/>
          </a:p>
          <a:p>
            <a:r>
              <a:rPr lang="ru-RU" dirty="0"/>
              <a:t>Все последующие летописные своды XV-XVI вв. непременно включали в свой состав "Повесть временных лет", подвергая ее редакционной и стилистической переработке.</a:t>
            </a: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1921" y="1436914"/>
            <a:ext cx="3624651" cy="5163258"/>
          </a:xfrm>
          <a:prstGeom prst="rect">
            <a:avLst/>
          </a:prstGeom>
        </p:spPr>
      </p:pic>
    </p:spTree>
    <p:extLst>
      <p:ext uri="{BB962C8B-B14F-4D97-AF65-F5344CB8AC3E}">
        <p14:creationId xmlns:p14="http://schemas.microsoft.com/office/powerpoint/2010/main" val="1833507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solidFill>
                  <a:schemeClr val="accent1">
                    <a:lumMod val="60000"/>
                    <a:lumOff val="40000"/>
                  </a:schemeClr>
                </a:solidFill>
              </a:rPr>
              <a:t>Развитие древнерусской литературы </a:t>
            </a:r>
          </a:p>
        </p:txBody>
      </p:sp>
      <p:sp>
        <p:nvSpPr>
          <p:cNvPr id="3" name="Объект 2"/>
          <p:cNvSpPr>
            <a:spLocks noGrp="1"/>
          </p:cNvSpPr>
          <p:nvPr>
            <p:ph idx="1"/>
          </p:nvPr>
        </p:nvSpPr>
        <p:spPr/>
        <p:txBody>
          <a:bodyPr>
            <a:normAutofit fontScale="92500"/>
          </a:bodyPr>
          <a:lstStyle/>
          <a:p>
            <a:r>
              <a:rPr lang="ru-RU" dirty="0"/>
              <a:t>Развитие древнерусской литературы протекало параллельно с эволюцией литературного языка. В основу последнего лег живой русский язык, более всего выступающий в произведениях светского характера. Уже в самую отдаленную эпоху были заложены основы современного русского языка.</a:t>
            </a:r>
          </a:p>
          <a:p>
            <a:endParaRPr lang="ru-RU" dirty="0"/>
          </a:p>
          <a:p>
            <a:r>
              <a:rPr lang="ru-RU" dirty="0"/>
              <a:t>Литературный процесс в Древней Руси находился в тесной связи с изменением материала и техники письма. До XIV века рукописи писались на пергаменте почерком устав.</a:t>
            </a:r>
          </a:p>
          <a:p>
            <a:endParaRPr lang="ru-RU" dirty="0"/>
          </a:p>
          <a:p>
            <a:r>
              <a:rPr lang="ru-RU" dirty="0"/>
              <a:t>Со второй половины XIV века в употребление входит бумага и почерк полуустав — прямые линии сменяются косыми. Приблизительно тогда же появилась и скоропись.</a:t>
            </a:r>
          </a:p>
        </p:txBody>
      </p:sp>
    </p:spTree>
    <p:extLst>
      <p:ext uri="{BB962C8B-B14F-4D97-AF65-F5344CB8AC3E}">
        <p14:creationId xmlns:p14="http://schemas.microsoft.com/office/powerpoint/2010/main" val="2953608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chemeClr val="accent1">
                    <a:lumMod val="60000"/>
                    <a:lumOff val="40000"/>
                  </a:schemeClr>
                </a:solidFill>
              </a:rPr>
              <a:t>Литература</a:t>
            </a:r>
            <a:endParaRPr lang="ru-RU" dirty="0">
              <a:solidFill>
                <a:schemeClr val="accent1">
                  <a:lumMod val="60000"/>
                  <a:lumOff val="40000"/>
                </a:schemeClr>
              </a:solidFill>
            </a:endParaRPr>
          </a:p>
        </p:txBody>
      </p:sp>
      <p:sp>
        <p:nvSpPr>
          <p:cNvPr id="3" name="Объект 2"/>
          <p:cNvSpPr>
            <a:spLocks noGrp="1"/>
          </p:cNvSpPr>
          <p:nvPr>
            <p:ph idx="1"/>
          </p:nvPr>
        </p:nvSpPr>
        <p:spPr/>
        <p:txBody>
          <a:bodyPr>
            <a:normAutofit lnSpcReduction="10000"/>
          </a:bodyPr>
          <a:lstStyle/>
          <a:p>
            <a:r>
              <a:rPr lang="ru-RU" dirty="0"/>
              <a:t>Поэтичность летописных сказаний прекрасно почувствовал, понял и передал А. С. Пушкин в "Песне о вещем Олеге". В летописях старался он "угадать образ мыслей и язык тогдашних времен" в трагедии "Борис Годунов". Созданный поэтом величавый по своей духовной красоте образ летописца Пимена явился, по словам Ф. М. Достоевского, свидетельством "того мощного духа народной жизни, который может выделять из себя образы такой неоспоримой правды".</a:t>
            </a:r>
          </a:p>
          <a:p>
            <a:endParaRPr lang="ru-RU" dirty="0"/>
          </a:p>
          <a:p>
            <a:r>
              <a:rPr lang="ru-RU" dirty="0"/>
              <a:t>И в наши дни летопись не потеряла своего большого не только историко-</a:t>
            </a:r>
            <a:r>
              <a:rPr lang="ru-RU" dirty="0" err="1"/>
              <a:t>познаватель</a:t>
            </a:r>
            <a:r>
              <a:rPr lang="ru-RU" dirty="0"/>
              <a:t>-</a:t>
            </a:r>
            <a:r>
              <a:rPr lang="ru-RU" dirty="0" err="1"/>
              <a:t>ного</a:t>
            </a:r>
            <a:r>
              <a:rPr lang="ru-RU" dirty="0"/>
              <a:t>, но и воспитательного значения. Она продолжает служить воспитанию благородных патриотических чувств, учит глубокому уважению к славному историческому прошлому нашего народа.</a:t>
            </a:r>
          </a:p>
        </p:txBody>
      </p:sp>
    </p:spTree>
    <p:extLst>
      <p:ext uri="{BB962C8B-B14F-4D97-AF65-F5344CB8AC3E}">
        <p14:creationId xmlns:p14="http://schemas.microsoft.com/office/powerpoint/2010/main" val="1676032687"/>
      </p:ext>
    </p:extLst>
  </p:cSld>
  <p:clrMapOvr>
    <a:masterClrMapping/>
  </p:clrMapOvr>
</p:sld>
</file>

<file path=ppt/theme/theme1.xml><?xml version="1.0" encoding="utf-8"?>
<a:theme xmlns:a="http://schemas.openxmlformats.org/drawingml/2006/main" name="Легкий дым">
  <a:themeElements>
    <a:clrScheme name="Wisp">
      <a:dk1>
        <a:sysClr val="windowText" lastClr="000000"/>
      </a:dk1>
      <a:lt1>
        <a:sysClr val="window" lastClr="EFEFE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16</TotalTime>
  <Words>621</Words>
  <Application>Microsoft Office PowerPoint</Application>
  <PresentationFormat>Широкоэкранный</PresentationFormat>
  <Paragraphs>28</Paragraphs>
  <Slides>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7</vt:i4>
      </vt:variant>
    </vt:vector>
  </HeadingPairs>
  <TitlesOfParts>
    <vt:vector size="11" baseType="lpstr">
      <vt:lpstr>Arial</vt:lpstr>
      <vt:lpstr>Century Gothic</vt:lpstr>
      <vt:lpstr>Wingdings 3</vt:lpstr>
      <vt:lpstr>Легкий дым</vt:lpstr>
      <vt:lpstr>Литература Киевской Руси</vt:lpstr>
      <vt:lpstr>Литература Киевской Руси</vt:lpstr>
      <vt:lpstr>Литература этого времени</vt:lpstr>
      <vt:lpstr>Повести и сказания</vt:lpstr>
      <vt:lpstr>Повесть временных лет</vt:lpstr>
      <vt:lpstr>Развитие древнерусской литературы </vt:lpstr>
      <vt:lpstr>Литература</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Литература Киевской Руси</dc:title>
  <dc:creator>Alex</dc:creator>
  <cp:lastModifiedBy>Alex</cp:lastModifiedBy>
  <cp:revision>2</cp:revision>
  <dcterms:created xsi:type="dcterms:W3CDTF">2014-09-15T21:30:39Z</dcterms:created>
  <dcterms:modified xsi:type="dcterms:W3CDTF">2014-09-15T21:46:51Z</dcterms:modified>
</cp:coreProperties>
</file>