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58" r:id="rId5"/>
    <p:sldId id="259" r:id="rId6"/>
    <p:sldId id="262" r:id="rId7"/>
    <p:sldId id="260" r:id="rId8"/>
    <p:sldId id="263" r:id="rId9"/>
    <p:sldId id="264" r:id="rId10"/>
    <p:sldId id="26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8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7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018A8116-CA2D-4CBE-ABDA-8500E725D208}" type="datetimeFigureOut">
              <a:rPr lang="ru-RU" smtClean="0"/>
              <a:t>27.02.2012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DE80468B-3058-4C5B-8E5F-AC34AFE18618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8A8116-CA2D-4CBE-ABDA-8500E725D208}" type="datetimeFigureOut">
              <a:rPr lang="ru-RU" smtClean="0"/>
              <a:t>27.02.2012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E80468B-3058-4C5B-8E5F-AC34AFE1861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8A8116-CA2D-4CBE-ABDA-8500E725D208}" type="datetimeFigureOut">
              <a:rPr lang="ru-RU" smtClean="0"/>
              <a:t>27.02.2012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E80468B-3058-4C5B-8E5F-AC34AFE1861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8A8116-CA2D-4CBE-ABDA-8500E725D208}" type="datetimeFigureOut">
              <a:rPr lang="ru-RU" smtClean="0"/>
              <a:t>27.02.2012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E80468B-3058-4C5B-8E5F-AC34AFE1861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018A8116-CA2D-4CBE-ABDA-8500E725D208}" type="datetimeFigureOut">
              <a:rPr lang="ru-RU" smtClean="0"/>
              <a:t>27.02.2012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DE80468B-3058-4C5B-8E5F-AC34AFE1861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8A8116-CA2D-4CBE-ABDA-8500E725D208}" type="datetimeFigureOut">
              <a:rPr lang="ru-RU" smtClean="0"/>
              <a:t>27.02.2012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DE80468B-3058-4C5B-8E5F-AC34AFE1861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8A8116-CA2D-4CBE-ABDA-8500E725D208}" type="datetimeFigureOut">
              <a:rPr lang="ru-RU" smtClean="0"/>
              <a:t>27.02.2012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DE80468B-3058-4C5B-8E5F-AC34AFE1861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8A8116-CA2D-4CBE-ABDA-8500E725D208}" type="datetimeFigureOut">
              <a:rPr lang="ru-RU" smtClean="0"/>
              <a:t>27.02.2012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E80468B-3058-4C5B-8E5F-AC34AFE18618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8A8116-CA2D-4CBE-ABDA-8500E725D208}" type="datetimeFigureOut">
              <a:rPr lang="ru-RU" smtClean="0"/>
              <a:t>27.02.2012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E80468B-3058-4C5B-8E5F-AC34AFE1861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018A8116-CA2D-4CBE-ABDA-8500E725D208}" type="datetimeFigureOut">
              <a:rPr lang="ru-RU" smtClean="0"/>
              <a:t>27.02.2012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DE80468B-3058-4C5B-8E5F-AC34AFE18618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018A8116-CA2D-4CBE-ABDA-8500E725D208}" type="datetimeFigureOut">
              <a:rPr lang="ru-RU" smtClean="0"/>
              <a:t>27.02.2012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DE80468B-3058-4C5B-8E5F-AC34AFE1861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018A8116-CA2D-4CBE-ABDA-8500E725D208}" type="datetimeFigureOut">
              <a:rPr lang="ru-RU" smtClean="0"/>
              <a:t>27.02.2012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DE80468B-3058-4C5B-8E5F-AC34AFE18618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047867"/>
          </a:xfrm>
        </p:spPr>
        <p:txBody>
          <a:bodyPr>
            <a:normAutofit/>
          </a:bodyPr>
          <a:lstStyle/>
          <a:p>
            <a:r>
              <a:rPr lang="uk-UA" sz="4400" dirty="0" smtClean="0">
                <a:latin typeface="Casanova" pitchFamily="2" charset="0"/>
              </a:rPr>
              <a:t>Василь Семенович Стефаник</a:t>
            </a:r>
            <a:endParaRPr lang="ru-RU" sz="4400" dirty="0">
              <a:latin typeface="Casanova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57554" y="2819400"/>
            <a:ext cx="5336280" cy="132398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ru-RU" dirty="0" smtClean="0"/>
              <a:t>“</a:t>
            </a:r>
            <a:r>
              <a:rPr lang="ru-RU" dirty="0" err="1" smtClean="0"/>
              <a:t>Ліриці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, - писав </a:t>
            </a:r>
            <a:r>
              <a:rPr lang="ru-RU" dirty="0" err="1" smtClean="0"/>
              <a:t>І.Франко</a:t>
            </a:r>
            <a:r>
              <a:rPr lang="ru-RU" dirty="0" smtClean="0"/>
              <a:t>, - </a:t>
            </a:r>
            <a:r>
              <a:rPr lang="ru-RU" dirty="0" err="1" smtClean="0"/>
              <a:t>чужий</a:t>
            </a:r>
            <a:r>
              <a:rPr lang="ru-RU" dirty="0" smtClean="0"/>
              <a:t> </a:t>
            </a:r>
            <a:r>
              <a:rPr lang="ru-RU" dirty="0" err="1" smtClean="0"/>
              <a:t>будь-який</a:t>
            </a:r>
            <a:r>
              <a:rPr lang="ru-RU" dirty="0" smtClean="0"/>
              <a:t> </a:t>
            </a:r>
            <a:r>
              <a:rPr lang="ru-RU" dirty="0" err="1" smtClean="0"/>
              <a:t>сентименталізм</a:t>
            </a:r>
            <a:r>
              <a:rPr lang="ru-RU" dirty="0" smtClean="0"/>
              <a:t>, вона не </a:t>
            </a:r>
            <a:r>
              <a:rPr lang="ru-RU" dirty="0" err="1" smtClean="0"/>
              <a:t>проголошується</a:t>
            </a:r>
            <a:r>
              <a:rPr lang="ru-RU" dirty="0" smtClean="0"/>
              <a:t> словами, </a:t>
            </a:r>
            <a:r>
              <a:rPr lang="ru-RU" dirty="0" err="1" smtClean="0"/>
              <a:t>вигуками</a:t>
            </a:r>
            <a:r>
              <a:rPr lang="ru-RU" dirty="0" smtClean="0"/>
              <a:t> </a:t>
            </a:r>
            <a:r>
              <a:rPr lang="ru-RU" dirty="0" err="1" smtClean="0"/>
              <a:t>чи</a:t>
            </a:r>
            <a:r>
              <a:rPr lang="ru-RU" dirty="0" smtClean="0"/>
              <a:t> тирадами, а </a:t>
            </a:r>
            <a:r>
              <a:rPr lang="ru-RU" dirty="0" err="1" smtClean="0"/>
              <a:t>повиває</a:t>
            </a:r>
            <a:r>
              <a:rPr lang="ru-RU" dirty="0" smtClean="0"/>
              <a:t> всю </a:t>
            </a:r>
            <a:r>
              <a:rPr lang="ru-RU" dirty="0" err="1" smtClean="0"/>
              <a:t>розповідь</a:t>
            </a:r>
            <a:r>
              <a:rPr lang="ru-RU" dirty="0" smtClean="0"/>
              <a:t>, </a:t>
            </a:r>
            <a:r>
              <a:rPr lang="ru-RU" dirty="0" err="1" smtClean="0"/>
              <a:t>всі</a:t>
            </a:r>
            <a:r>
              <a:rPr lang="ru-RU" dirty="0" smtClean="0"/>
              <a:t> </a:t>
            </a:r>
            <a:r>
              <a:rPr lang="ru-RU" dirty="0" err="1" smtClean="0"/>
              <a:t>постаті</a:t>
            </a:r>
            <a:r>
              <a:rPr lang="ru-RU" dirty="0" smtClean="0"/>
              <a:t>, </a:t>
            </a:r>
            <a:r>
              <a:rPr lang="ru-RU" dirty="0" err="1" smtClean="0"/>
              <a:t>ніби</a:t>
            </a:r>
            <a:r>
              <a:rPr lang="ru-RU" dirty="0" smtClean="0"/>
              <a:t> </a:t>
            </a:r>
            <a:r>
              <a:rPr lang="ru-RU" dirty="0" err="1" smtClean="0"/>
              <a:t>рожевим</a:t>
            </a:r>
            <a:r>
              <a:rPr lang="ru-RU" dirty="0" smtClean="0"/>
              <a:t> </a:t>
            </a:r>
            <a:r>
              <a:rPr lang="ru-RU" dirty="0" err="1" smtClean="0"/>
              <a:t>серпанком</a:t>
            </a:r>
            <a:r>
              <a:rPr lang="ru-RU" dirty="0" smtClean="0"/>
              <a:t>”. </a:t>
            </a:r>
            <a:endParaRPr lang="ru-RU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3357554" y="4000504"/>
            <a:ext cx="5336280" cy="1109666"/>
          </a:xfrm>
          <a:prstGeom prst="rect">
            <a:avLst/>
          </a:prstGeom>
        </p:spPr>
        <p:txBody>
          <a:bodyPr lIns="45720" rIns="246888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3500430" y="4500570"/>
            <a:ext cx="5336280" cy="1143008"/>
          </a:xfrm>
          <a:prstGeom prst="rect">
            <a:avLst/>
          </a:prstGeom>
        </p:spPr>
        <p:txBody>
          <a:bodyPr lIns="45720" rIns="246888">
            <a:normAutofit fontScale="62500" lnSpcReduction="20000"/>
          </a:bodyPr>
          <a:lstStyle/>
          <a:p>
            <a:pPr lvl="0">
              <a:buClr>
                <a:schemeClr val="accent1"/>
              </a:buClr>
              <a:buSzPct val="70000"/>
            </a:pPr>
            <a:r>
              <a:rPr lang="ru-RU" sz="3200" dirty="0" smtClean="0"/>
              <a:t>“</a:t>
            </a:r>
            <a:r>
              <a:rPr lang="ru-RU" sz="3200" dirty="0" err="1" smtClean="0"/>
              <a:t>Персонажі</a:t>
            </a:r>
            <a:r>
              <a:rPr lang="ru-RU" sz="3200" dirty="0" smtClean="0"/>
              <a:t> </a:t>
            </a:r>
            <a:r>
              <a:rPr lang="ru-RU" sz="3200" dirty="0" err="1"/>
              <a:t>Стефаника</a:t>
            </a:r>
            <a:r>
              <a:rPr lang="ru-RU" sz="3200" dirty="0"/>
              <a:t> </a:t>
            </a:r>
            <a:r>
              <a:rPr lang="ru-RU" sz="3200" dirty="0" err="1" smtClean="0"/>
              <a:t>сповнені</a:t>
            </a:r>
            <a:r>
              <a:rPr lang="ru-RU" sz="3200" dirty="0" smtClean="0"/>
              <a:t> </a:t>
            </a:r>
            <a:r>
              <a:rPr lang="ru-RU" sz="3200" dirty="0"/>
              <a:t>такого живого, </a:t>
            </a:r>
            <a:r>
              <a:rPr lang="ru-RU" sz="3200" dirty="0" err="1"/>
              <a:t>захоплюючого</a:t>
            </a:r>
            <a:r>
              <a:rPr lang="ru-RU" sz="3200" dirty="0"/>
              <a:t> </a:t>
            </a:r>
            <a:r>
              <a:rPr lang="ru-RU" sz="3200" dirty="0" err="1"/>
              <a:t>страждання</a:t>
            </a:r>
            <a:r>
              <a:rPr lang="ru-RU" sz="3200" dirty="0"/>
              <a:t>, перед </a:t>
            </a:r>
            <a:r>
              <a:rPr lang="ru-RU" sz="3200" dirty="0" err="1"/>
              <a:t>яким</a:t>
            </a:r>
            <a:r>
              <a:rPr lang="ru-RU" sz="3200" dirty="0"/>
              <a:t> </a:t>
            </a:r>
            <a:r>
              <a:rPr lang="ru-RU" sz="3200" dirty="0" err="1"/>
              <a:t>неможливо</a:t>
            </a:r>
            <a:r>
              <a:rPr lang="ru-RU" sz="3200" dirty="0"/>
              <a:t> </a:t>
            </a:r>
            <a:r>
              <a:rPr lang="ru-RU" sz="3200" dirty="0" err="1" smtClean="0"/>
              <a:t>лишитися</a:t>
            </a:r>
            <a:r>
              <a:rPr lang="ru-RU" sz="3200" dirty="0" smtClean="0"/>
              <a:t> </a:t>
            </a:r>
            <a:r>
              <a:rPr lang="ru-RU" sz="3200" dirty="0" err="1"/>
              <a:t>спокійним</a:t>
            </a:r>
            <a:r>
              <a:rPr lang="ru-RU" sz="3200" dirty="0"/>
              <a:t>”. </a:t>
            </a:r>
            <a:r>
              <a:rPr lang="ru-RU" sz="3200" dirty="0" smtClean="0"/>
              <a:t> (Леся </a:t>
            </a:r>
            <a:r>
              <a:rPr lang="ru-RU" sz="3200" dirty="0" err="1" smtClean="0"/>
              <a:t>Українка</a:t>
            </a:r>
            <a:r>
              <a:rPr lang="ru-RU" sz="3200" dirty="0" smtClean="0"/>
              <a:t>)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2643182"/>
            <a:ext cx="2362200" cy="3648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393a8f4095fe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4248" y="76470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93"/>
    </mc:Choice>
    <mc:Fallback>
      <p:transition spd="slow" advTm="31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1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6" grpId="0"/>
    </p:bld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4318790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/>
              <a:t>В </a:t>
            </a:r>
            <a:r>
              <a:rPr lang="ru-RU" sz="3200" dirty="0" err="1" smtClean="0"/>
              <a:t>літературі</a:t>
            </a:r>
            <a:r>
              <a:rPr lang="ru-RU" sz="3200" dirty="0" smtClean="0"/>
              <a:t> </a:t>
            </a:r>
            <a:r>
              <a:rPr lang="ru-RU" sz="3200" dirty="0" err="1" smtClean="0"/>
              <a:t>український</a:t>
            </a:r>
            <a:r>
              <a:rPr lang="ru-RU" sz="3200" dirty="0" smtClean="0"/>
              <a:t> </a:t>
            </a:r>
            <a:r>
              <a:rPr lang="ru-RU" sz="3200" dirty="0" err="1" smtClean="0"/>
              <a:t>експресіонізм</a:t>
            </a:r>
            <a:r>
              <a:rPr lang="ru-RU" sz="3200" dirty="0" smtClean="0"/>
              <a:t> </a:t>
            </a:r>
            <a:r>
              <a:rPr lang="ru-RU" sz="3200" dirty="0" err="1" smtClean="0"/>
              <a:t>започаткував</a:t>
            </a:r>
            <a:r>
              <a:rPr lang="ru-RU" sz="3200" dirty="0" smtClean="0"/>
              <a:t> Василь </a:t>
            </a:r>
            <a:r>
              <a:rPr lang="ru-RU" sz="3200" dirty="0" err="1" smtClean="0"/>
              <a:t>Стефаник</a:t>
            </a:r>
            <a:r>
              <a:rPr lang="ru-RU" sz="3200" dirty="0" smtClean="0"/>
              <a:t>.</a:t>
            </a:r>
            <a:br>
              <a:rPr lang="ru-RU" sz="3200" dirty="0" smtClean="0"/>
            </a:br>
            <a:r>
              <a:rPr lang="ru-RU" sz="3200" dirty="0" smtClean="0"/>
              <a:t> </a:t>
            </a:r>
            <a:r>
              <a:rPr lang="ru-RU" sz="3200" dirty="0" err="1" smtClean="0"/>
              <a:t>Класичний</a:t>
            </a:r>
            <a:r>
              <a:rPr lang="ru-RU" sz="3200" dirty="0" smtClean="0"/>
              <a:t> </a:t>
            </a:r>
            <a:r>
              <a:rPr lang="ru-RU" sz="3200" dirty="0" err="1" smtClean="0"/>
              <a:t>експресіонізм</a:t>
            </a:r>
            <a:r>
              <a:rPr lang="ru-RU" sz="3200" dirty="0" smtClean="0"/>
              <a:t> утвердив Осип </a:t>
            </a:r>
            <a:r>
              <a:rPr lang="ru-RU" sz="3200" dirty="0" err="1" smtClean="0"/>
              <a:t>Турянський</a:t>
            </a:r>
            <a:r>
              <a:rPr lang="ru-RU" sz="3200" dirty="0" smtClean="0"/>
              <a:t> </a:t>
            </a:r>
            <a:r>
              <a:rPr lang="ru-RU" sz="3200" dirty="0" err="1" smtClean="0"/>
              <a:t>повістю</a:t>
            </a:r>
            <a:r>
              <a:rPr lang="ru-RU" sz="3200" dirty="0" smtClean="0"/>
              <a:t> «Поза межами болю». </a:t>
            </a:r>
            <a:br>
              <a:rPr lang="ru-RU" sz="3200" dirty="0" smtClean="0"/>
            </a:br>
            <a:r>
              <a:rPr lang="ru-RU" sz="3200" dirty="0" smtClean="0"/>
              <a:t> </a:t>
            </a:r>
            <a:r>
              <a:rPr lang="ru-RU" sz="3200" dirty="0" err="1" smtClean="0"/>
              <a:t>Експресіоністичною</a:t>
            </a:r>
            <a:r>
              <a:rPr lang="ru-RU" sz="3200" dirty="0" smtClean="0"/>
              <a:t> </a:t>
            </a:r>
            <a:r>
              <a:rPr lang="ru-RU" sz="3200" dirty="0" err="1" smtClean="0"/>
              <a:t>є</a:t>
            </a:r>
            <a:r>
              <a:rPr lang="ru-RU" sz="3200" dirty="0" smtClean="0"/>
              <a:t> проза </a:t>
            </a:r>
            <a:r>
              <a:rPr lang="ru-RU" sz="3200" dirty="0" err="1" smtClean="0"/>
              <a:t>Миколи</a:t>
            </a:r>
            <a:r>
              <a:rPr lang="ru-RU" sz="3200" dirty="0" smtClean="0"/>
              <a:t> </a:t>
            </a:r>
            <a:r>
              <a:rPr lang="ru-RU" sz="3200" dirty="0" err="1" smtClean="0"/>
              <a:t>Хвильового</a:t>
            </a:r>
            <a:r>
              <a:rPr lang="ru-RU" sz="3200" dirty="0" smtClean="0"/>
              <a:t> (</a:t>
            </a:r>
            <a:r>
              <a:rPr lang="ru-RU" sz="3200" dirty="0" err="1" smtClean="0"/>
              <a:t>зокрема</a:t>
            </a:r>
            <a:r>
              <a:rPr lang="ru-RU" sz="3200" dirty="0" smtClean="0"/>
              <a:t> </a:t>
            </a:r>
            <a:r>
              <a:rPr lang="ru-RU" sz="3200" dirty="0" err="1" smtClean="0"/>
              <a:t>твір</a:t>
            </a:r>
            <a:r>
              <a:rPr lang="ru-RU" sz="3200" dirty="0" smtClean="0"/>
              <a:t> "Я (Романтика)"), </a:t>
            </a:r>
            <a:r>
              <a:rPr lang="ru-RU" sz="3200" dirty="0" err="1" smtClean="0"/>
              <a:t>Івана</a:t>
            </a:r>
            <a:r>
              <a:rPr lang="ru-RU" sz="3200" dirty="0" smtClean="0"/>
              <a:t> </a:t>
            </a:r>
            <a:r>
              <a:rPr lang="ru-RU" sz="3200" dirty="0" err="1" smtClean="0"/>
              <a:t>Дніпровського</a:t>
            </a:r>
            <a:r>
              <a:rPr lang="ru-RU" sz="3200" dirty="0" smtClean="0"/>
              <a:t>, </a:t>
            </a:r>
            <a:r>
              <a:rPr lang="ru-RU" sz="3200" dirty="0" err="1" smtClean="0"/>
              <a:t>Юрія</a:t>
            </a:r>
            <a:r>
              <a:rPr lang="ru-RU" sz="3200" dirty="0" smtClean="0"/>
              <a:t> </a:t>
            </a:r>
            <a:r>
              <a:rPr lang="ru-RU" sz="3200" dirty="0" err="1" smtClean="0"/>
              <a:t>Липи</a:t>
            </a:r>
            <a:r>
              <a:rPr lang="ru-RU" sz="3200" dirty="0" smtClean="0"/>
              <a:t>, </a:t>
            </a:r>
            <a:r>
              <a:rPr lang="ru-RU" sz="3200" dirty="0" err="1" smtClean="0"/>
              <a:t>Тодося</a:t>
            </a:r>
            <a:r>
              <a:rPr lang="ru-RU" sz="3200" dirty="0" smtClean="0"/>
              <a:t> </a:t>
            </a:r>
            <a:r>
              <a:rPr lang="ru-RU" sz="3200" dirty="0" err="1" smtClean="0"/>
              <a:t>Осьмачки</a:t>
            </a:r>
            <a:r>
              <a:rPr lang="ru-RU" sz="3200" dirty="0" smtClean="0"/>
              <a:t>.</a:t>
            </a:r>
            <a:endParaRPr lang="ru-RU" sz="3200" dirty="0"/>
          </a:p>
        </p:txBody>
      </p:sp>
    </p:spTree>
  </p:cSld>
  <p:clrMapOvr>
    <a:masterClrMapping/>
  </p:clrMapOvr>
  <p:transition spd="slow" advTm="26827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2400" dirty="0" smtClean="0"/>
              <a:t>14 травня 1871 року в селі </a:t>
            </a:r>
            <a:r>
              <a:rPr lang="uk-UA" sz="2400" dirty="0" err="1" smtClean="0"/>
              <a:t>Русів</a:t>
            </a:r>
            <a:r>
              <a:rPr lang="uk-UA" sz="2400" dirty="0" smtClean="0"/>
              <a:t> (Івано-Франківська обл.) у родині Семена та Оксани народився син Василь…</a:t>
            </a:r>
            <a:endParaRPr lang="ru-RU" sz="2400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000" dirty="0" err="1" smtClean="0"/>
              <a:t>Батько</a:t>
            </a:r>
            <a:r>
              <a:rPr lang="ru-RU" sz="2000" dirty="0" smtClean="0"/>
              <a:t> </a:t>
            </a:r>
            <a:r>
              <a:rPr lang="ru-RU" sz="2000" dirty="0" err="1" smtClean="0"/>
              <a:t>письменника</a:t>
            </a:r>
            <a:r>
              <a:rPr lang="ru-RU" sz="2000" dirty="0" smtClean="0"/>
              <a:t> - Семен </a:t>
            </a:r>
            <a:r>
              <a:rPr lang="ru-RU" sz="2000" dirty="0" err="1" smtClean="0"/>
              <a:t>Стефаник</a:t>
            </a:r>
            <a:r>
              <a:rPr lang="ru-RU" sz="2000" dirty="0" smtClean="0"/>
              <a:t> (1846-1920)</a:t>
            </a:r>
            <a:endParaRPr lang="ru-RU" sz="2000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uk-UA" dirty="0" smtClean="0"/>
              <a:t>Хата, де народився </a:t>
            </a:r>
            <a:r>
              <a:rPr lang="uk-UA" dirty="0" err="1" smtClean="0"/>
              <a:t>василь</a:t>
            </a:r>
            <a:r>
              <a:rPr lang="uk-UA" dirty="0" smtClean="0"/>
              <a:t> Стефаник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 bwMode="auto">
          <a:xfrm>
            <a:off x="1071538" y="2428868"/>
            <a:ext cx="2428892" cy="3886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382697" y="2571744"/>
            <a:ext cx="4167217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Tm="22033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Батьківщина Василя Стефаника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14500" y="1766094"/>
            <a:ext cx="571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22255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Навчання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428736"/>
            <a:ext cx="4040188" cy="746139"/>
          </a:xfrm>
        </p:spPr>
        <p:txBody>
          <a:bodyPr/>
          <a:lstStyle/>
          <a:p>
            <a:r>
              <a:rPr lang="uk-UA" dirty="0" smtClean="0"/>
              <a:t>Трьохлітня школа в </a:t>
            </a:r>
          </a:p>
          <a:p>
            <a:r>
              <a:rPr lang="uk-UA" dirty="0" smtClean="0"/>
              <a:t>с. </a:t>
            </a:r>
            <a:r>
              <a:rPr lang="uk-UA" dirty="0" err="1" smtClean="0"/>
              <a:t>Русові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uk-UA" dirty="0" smtClean="0"/>
              <a:t>Коломийська гімназія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2418972"/>
            <a:ext cx="2955690" cy="3653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07964" y="2714620"/>
            <a:ext cx="400052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Tm="34156">
    <p:plu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err="1" smtClean="0"/>
              <a:t>“Покутська</a:t>
            </a:r>
            <a:r>
              <a:rPr lang="uk-UA" dirty="0" smtClean="0"/>
              <a:t> </a:t>
            </a:r>
            <a:r>
              <a:rPr lang="uk-UA" dirty="0" err="1" smtClean="0"/>
              <a:t>трійця”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2471726" cy="639762"/>
          </a:xfrm>
        </p:spPr>
        <p:txBody>
          <a:bodyPr/>
          <a:lstStyle/>
          <a:p>
            <a:pPr algn="ctr"/>
            <a:r>
              <a:rPr lang="uk-UA" dirty="0" smtClean="0"/>
              <a:t>Лесь Мартович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half" idx="3"/>
          </p:nvPr>
        </p:nvSpPr>
        <p:spPr>
          <a:xfrm>
            <a:off x="5715008" y="1571612"/>
            <a:ext cx="3043230" cy="639762"/>
          </a:xfrm>
        </p:spPr>
        <p:txBody>
          <a:bodyPr/>
          <a:lstStyle/>
          <a:p>
            <a:pPr algn="ctr"/>
            <a:r>
              <a:rPr lang="uk-UA" dirty="0" smtClean="0"/>
              <a:t>Марко черемшина</a:t>
            </a:r>
            <a:endParaRPr lang="ru-RU" dirty="0"/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2214555"/>
            <a:ext cx="2372695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929322" y="2428868"/>
            <a:ext cx="2735924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Текст 10"/>
          <p:cNvSpPr txBox="1">
            <a:spLocks/>
          </p:cNvSpPr>
          <p:nvPr/>
        </p:nvSpPr>
        <p:spPr>
          <a:xfrm>
            <a:off x="2857488" y="1857364"/>
            <a:ext cx="3043230" cy="639762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marL="9144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uk-UA" sz="2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Василь</a:t>
            </a:r>
            <a:r>
              <a:rPr kumimoji="0" lang="uk-UA" sz="2200" b="0" i="0" u="none" strike="noStrike" kern="1200" cap="all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Стефаник</a:t>
            </a:r>
            <a:endParaRPr kumimoji="0" lang="ru-RU" sz="22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2857496"/>
            <a:ext cx="2274586" cy="3344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Tm="34551"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071678"/>
            <a:ext cx="8229600" cy="1961336"/>
          </a:xfrm>
        </p:spPr>
        <p:txBody>
          <a:bodyPr>
            <a:noAutofit/>
          </a:bodyPr>
          <a:lstStyle/>
          <a:p>
            <a:pPr algn="l"/>
            <a:r>
              <a:rPr lang="uk-UA" sz="3200" dirty="0" smtClean="0"/>
              <a:t>Першою публікацією В.Стефаника стала стаття в журналі </a:t>
            </a:r>
            <a:r>
              <a:rPr lang="uk-UA" sz="3200" dirty="0" err="1" smtClean="0"/>
              <a:t>“Народ”</a:t>
            </a:r>
            <a:r>
              <a:rPr lang="uk-UA" sz="3200" dirty="0" smtClean="0"/>
              <a:t> – </a:t>
            </a:r>
            <a:r>
              <a:rPr lang="uk-UA" sz="3200" dirty="0" err="1" smtClean="0"/>
              <a:t>“Жолудки</a:t>
            </a:r>
            <a:r>
              <a:rPr lang="uk-UA" sz="3200" dirty="0" smtClean="0"/>
              <a:t> наших робітних людей і </a:t>
            </a:r>
            <a:r>
              <a:rPr lang="uk-UA" sz="3200" dirty="0" err="1" smtClean="0"/>
              <a:t>читальні”</a:t>
            </a:r>
            <a:r>
              <a:rPr lang="uk-UA" sz="3200" dirty="0" smtClean="0"/>
              <a:t>, підписана псевдонімом Василь Семенів.</a:t>
            </a:r>
            <a:endParaRPr lang="ru-RU" sz="3200" dirty="0"/>
          </a:p>
        </p:txBody>
      </p:sp>
    </p:spTree>
  </p:cSld>
  <p:clrMapOvr>
    <a:masterClrMapping/>
  </p:clrMapOvr>
  <p:transition spd="slow" advTm="22181">
    <p:strips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285860"/>
            <a:ext cx="8229600" cy="1643074"/>
          </a:xfrm>
        </p:spPr>
        <p:txBody>
          <a:bodyPr>
            <a:noAutofit/>
          </a:bodyPr>
          <a:lstStyle/>
          <a:p>
            <a:pPr algn="l"/>
            <a:r>
              <a:rPr lang="uk-UA" sz="3200" dirty="0" smtClean="0"/>
              <a:t>Перші твори </a:t>
            </a:r>
            <a:r>
              <a:rPr lang="uk-UA" sz="3200" dirty="0" err="1" smtClean="0"/>
              <a:t>“Виводили</a:t>
            </a:r>
            <a:r>
              <a:rPr lang="uk-UA" sz="3200" dirty="0" smtClean="0"/>
              <a:t> з </a:t>
            </a:r>
            <a:r>
              <a:rPr lang="uk-UA" sz="3200" dirty="0" err="1" smtClean="0"/>
              <a:t>села”</a:t>
            </a:r>
            <a:r>
              <a:rPr lang="uk-UA" sz="3200" dirty="0" smtClean="0"/>
              <a:t>, </a:t>
            </a:r>
            <a:r>
              <a:rPr lang="uk-UA" sz="3200" dirty="0" err="1" smtClean="0"/>
              <a:t>“Стратився”</a:t>
            </a:r>
            <a:r>
              <a:rPr lang="uk-UA" sz="3200" dirty="0" smtClean="0"/>
              <a:t>, </a:t>
            </a:r>
            <a:r>
              <a:rPr lang="uk-UA" sz="3200" dirty="0" err="1" smtClean="0"/>
              <a:t>“Лист”</a:t>
            </a:r>
            <a:r>
              <a:rPr lang="uk-UA" sz="3200" dirty="0" smtClean="0"/>
              <a:t> та ін. були надруковані в газеті </a:t>
            </a:r>
            <a:r>
              <a:rPr lang="uk-UA" sz="3200" dirty="0" err="1" smtClean="0"/>
              <a:t>“Правда”</a:t>
            </a:r>
            <a:r>
              <a:rPr lang="uk-UA" sz="3200" dirty="0" smtClean="0"/>
              <a:t> 1897 року.</a:t>
            </a:r>
            <a:endParaRPr lang="ru-RU" sz="32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71472" y="3571876"/>
            <a:ext cx="8229600" cy="857256"/>
          </a:xfrm>
          <a:prstGeom prst="rect">
            <a:avLst/>
          </a:prstGeom>
        </p:spPr>
        <p:txBody>
          <a:bodyPr rIns="91440" anchor="b">
            <a:normAutofit fontScale="67500" lnSpcReduction="2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Перша друкована збірка </a:t>
            </a:r>
            <a:r>
              <a:rPr kumimoji="0" lang="uk-UA" sz="4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“Синя</a:t>
            </a:r>
            <a:r>
              <a:rPr kumimoji="0" lang="uk-UA" sz="4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uk-UA" sz="4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книжечка”</a:t>
            </a:r>
            <a:r>
              <a:rPr kumimoji="0" lang="uk-UA" sz="4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вийшла 1899 року.</a:t>
            </a:r>
            <a:endParaRPr kumimoji="0" lang="ru-RU" sz="4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custDataLst>
      <p:tags r:id="rId1"/>
    </p:custDataLst>
  </p:cSld>
  <p:clrMapOvr>
    <a:masterClrMapping/>
  </p:clrMapOvr>
  <p:transition spd="slow" advTm="28253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500034" y="500042"/>
            <a:ext cx="8229600" cy="857256"/>
          </a:xfrm>
          <a:prstGeom prst="rect">
            <a:avLst/>
          </a:prstGeom>
        </p:spPr>
        <p:txBody>
          <a:bodyPr rIns="91440" anchor="b">
            <a:normAutofit fontScale="67500" lnSpcReduction="2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1900 року з'являється друга збірка новел </a:t>
            </a:r>
            <a:r>
              <a:rPr kumimoji="0" lang="uk-UA" sz="4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“Камінний</a:t>
            </a:r>
            <a:r>
              <a:rPr kumimoji="0" lang="uk-UA" sz="4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uk-UA" sz="4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хрест”</a:t>
            </a:r>
            <a:r>
              <a:rPr kumimoji="0" lang="uk-UA" sz="4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.</a:t>
            </a:r>
            <a:endParaRPr kumimoji="0" lang="ru-RU" sz="4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 b="10230"/>
          <a:stretch>
            <a:fillRect/>
          </a:stretch>
        </p:blipFill>
        <p:spPr bwMode="auto">
          <a:xfrm>
            <a:off x="3000364" y="1500174"/>
            <a:ext cx="3522961" cy="501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spd="slow" advTm="31074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500034" y="714356"/>
            <a:ext cx="8229600" cy="571504"/>
          </a:xfrm>
          <a:prstGeom prst="rect">
            <a:avLst/>
          </a:prstGeom>
        </p:spPr>
        <p:txBody>
          <a:bodyPr rIns="91440" anchor="b">
            <a:normAutofit fontScale="67500" lnSpcReduction="2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1901 року – третя збірка новел </a:t>
            </a:r>
            <a:r>
              <a:rPr kumimoji="0" lang="uk-UA" sz="4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“Дорога”</a:t>
            </a:r>
            <a:r>
              <a:rPr kumimoji="0" lang="uk-UA" sz="4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.</a:t>
            </a:r>
            <a:endParaRPr kumimoji="0" lang="ru-RU" sz="4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28596" y="1714488"/>
            <a:ext cx="8229600" cy="714380"/>
          </a:xfrm>
          <a:prstGeom prst="rect">
            <a:avLst/>
          </a:prstGeom>
        </p:spPr>
        <p:txBody>
          <a:bodyPr rIns="91440" anchor="b">
            <a:normAutofit fontScale="60000" lnSpcReduction="2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1905 року – четверта збірка новел </a:t>
            </a:r>
            <a:r>
              <a:rPr kumimoji="0" lang="uk-UA" sz="4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“Моє</a:t>
            </a:r>
            <a:r>
              <a:rPr kumimoji="0" lang="uk-UA" sz="4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uk-UA" sz="4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слово”</a:t>
            </a:r>
            <a:r>
              <a:rPr kumimoji="0" lang="uk-UA" sz="4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.</a:t>
            </a:r>
            <a:endParaRPr kumimoji="0" lang="ru-RU" sz="4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57158" y="3000372"/>
            <a:ext cx="8229600" cy="3214710"/>
          </a:xfrm>
          <a:prstGeom prst="rect">
            <a:avLst/>
          </a:prstGeom>
        </p:spPr>
        <p:txBody>
          <a:bodyPr rIns="91440" anchor="b">
            <a:normAutofit fontScale="975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З 1916 по 1933 рр. – другий період творчості Василя</a:t>
            </a:r>
            <a:r>
              <a:rPr kumimoji="0" lang="uk-UA" sz="29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Стефаника.</a:t>
            </a:r>
          </a:p>
          <a:p>
            <a:pPr marL="54864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9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У творах цього періоду розробляв три теми: трагедію селян під час війни, </a:t>
            </a:r>
          </a:p>
          <a:p>
            <a:pPr marL="54864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9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мораль і моральність у роки війни та галицьке стрілецтво і його місце в історії України.</a:t>
            </a:r>
            <a:endParaRPr kumimoji="0" lang="uk-UA" sz="2900" b="0" i="0" u="none" strike="noStrike" kern="1200" cap="none" spc="0" normalizeH="0" noProof="0" dirty="0" smtClean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54864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custDataLst>
      <p:tags r:id="rId1"/>
    </p:custDataLst>
  </p:cSld>
  <p:clrMapOvr>
    <a:masterClrMapping/>
  </p:clrMapOvr>
  <p:transition spd="slow" advTm="80772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5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222</TotalTime>
  <Words>254</Words>
  <Application>Microsoft Office PowerPoint</Application>
  <PresentationFormat>Экран (4:3)</PresentationFormat>
  <Paragraphs>25</Paragraphs>
  <Slides>10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Литейная</vt:lpstr>
      <vt:lpstr>Василь Семенович Стефаник</vt:lpstr>
      <vt:lpstr>14 травня 1871 року в селі Русів (Івано-Франківська обл.) у родині Семена та Оксани народився син Василь…</vt:lpstr>
      <vt:lpstr>Батьківщина Василя Стефаника</vt:lpstr>
      <vt:lpstr>Навчання</vt:lpstr>
      <vt:lpstr>“Покутська трійця”</vt:lpstr>
      <vt:lpstr>Першою публікацією В.Стефаника стала стаття в журналі “Народ” – “Жолудки наших робітних людей і читальні”, підписана псевдонімом Василь Семенів.</vt:lpstr>
      <vt:lpstr>Перші твори “Виводили з села”, “Стратився”, “Лист” та ін. були надруковані в газеті “Правда” 1897 року.</vt:lpstr>
      <vt:lpstr>Презентация PowerPoint</vt:lpstr>
      <vt:lpstr>Презентация PowerPoint</vt:lpstr>
      <vt:lpstr>В літературі український експресіонізм започаткував Василь Стефаник.  Класичний експресіонізм утвердив Осип Турянський повістю «Поза межами болю».   Експресіоністичною є проза Миколи Хвильового (зокрема твір "Я (Романтика)"), Івана Дніпровського, Юрія Липи, Тодося Осьмачки.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Василь Семенович Стефаник</dc:title>
  <dc:creator>Admin</dc:creator>
  <cp:lastModifiedBy>User</cp:lastModifiedBy>
  <cp:revision>24</cp:revision>
  <dcterms:created xsi:type="dcterms:W3CDTF">2011-03-29T16:18:51Z</dcterms:created>
  <dcterms:modified xsi:type="dcterms:W3CDTF">2012-02-27T19:52:08Z</dcterms:modified>
</cp:coreProperties>
</file>