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6" r:id="rId9"/>
    <p:sldId id="267" r:id="rId10"/>
    <p:sldId id="261" r:id="rId11"/>
    <p:sldId id="269" r:id="rId12"/>
    <p:sldId id="268" r:id="rId13"/>
    <p:sldId id="270" r:id="rId14"/>
    <p:sldId id="262" r:id="rId15"/>
    <p:sldId id="26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D32C1D3-AA2F-45EF-83E5-9A66E5EDDF04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AB06285-8359-481A-98F9-C2E335678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276872"/>
            <a:ext cx="8964488" cy="2752328"/>
          </a:xfrm>
        </p:spPr>
        <p:txBody>
          <a:bodyPr>
            <a:normAutofit fontScale="90000"/>
          </a:bodyPr>
          <a:lstStyle/>
          <a:p>
            <a:r>
              <a:rPr lang="ru-RU" sz="6700" b="1" dirty="0" err="1"/>
              <a:t>Кирило-Мефодіївське</a:t>
            </a:r>
            <a:r>
              <a:rPr lang="ru-RU" sz="6700" b="1" dirty="0"/>
              <a:t> братство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11560" y="0"/>
            <a:ext cx="8077200" cy="149961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Програма</a:t>
            </a:r>
            <a:endParaRPr lang="ru-RU" sz="5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r>
              <a:rPr lang="uk-UA" dirty="0" err="1" smtClean="0"/>
              <a:t>Кирило-мефодіївці</a:t>
            </a:r>
            <a:r>
              <a:rPr lang="uk-UA" dirty="0" smtClean="0"/>
              <a:t>, єднаючись на основі спільних політичних поглядів, бачили різні шляхи проведення їх у життя — від ліберально-поміркованого реформізму </a:t>
            </a:r>
            <a:r>
              <a:rPr lang="en-US" dirty="0" smtClean="0"/>
              <a:t>                                       </a:t>
            </a:r>
            <a:r>
              <a:rPr lang="uk-UA" dirty="0" smtClean="0"/>
              <a:t>(</a:t>
            </a:r>
            <a:r>
              <a:rPr lang="uk-UA" dirty="0" smtClean="0"/>
              <a:t>Микола Костомаров, Василь </a:t>
            </a:r>
            <a:r>
              <a:rPr lang="uk-UA" dirty="0" err="1" smtClean="0"/>
              <a:t>Білозерський</a:t>
            </a:r>
            <a:r>
              <a:rPr lang="uk-UA" dirty="0" smtClean="0"/>
              <a:t>, Пантелеймон Куліш) — до революційних методів боротьби (Тарас Шевченко, Микола Гулак, Георгій </a:t>
            </a:r>
            <a:r>
              <a:rPr lang="uk-UA" dirty="0" err="1" smtClean="0"/>
              <a:t>Андрузький</a:t>
            </a:r>
            <a:r>
              <a:rPr lang="uk-UA" dirty="0" smtClean="0"/>
              <a:t>).</a:t>
            </a:r>
            <a:endParaRPr lang="ru-RU" dirty="0" smtClean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496944" cy="1408176"/>
          </a:xfrm>
        </p:spPr>
        <p:txBody>
          <a:bodyPr>
            <a:normAutofit/>
          </a:bodyPr>
          <a:lstStyle/>
          <a:p>
            <a:r>
              <a:rPr lang="uk-UA" b="1" dirty="0"/>
              <a:t>Течії серед </a:t>
            </a:r>
            <a:r>
              <a:rPr lang="uk-UA" b="1" dirty="0" err="1"/>
              <a:t>кирило</a:t>
            </a:r>
            <a:r>
              <a:rPr lang="uk-UA" b="1" dirty="0"/>
              <a:t> - </a:t>
            </a:r>
            <a:r>
              <a:rPr lang="uk-UA" b="1" dirty="0" err="1"/>
              <a:t>мефодіївців</a:t>
            </a:r>
            <a:endParaRPr lang="ru-RU" b="1" dirty="0"/>
          </a:p>
        </p:txBody>
      </p:sp>
      <p:sp>
        <p:nvSpPr>
          <p:cNvPr id="50180" name="Rectangle 4"/>
          <p:cNvSpPr>
            <a:spLocks noChangeArrowheads="1"/>
          </p:cNvSpPr>
          <p:nvPr>
            <p:ph type="body" idx="1"/>
          </p:nvPr>
        </p:nvSpPr>
        <p:spPr>
          <a:xfrm>
            <a:off x="684213" y="1916113"/>
            <a:ext cx="8208962" cy="44037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Font typeface="Wingdings" pitchFamily="2" charset="2"/>
              <a:buNone/>
            </a:pPr>
            <a:r>
              <a:rPr lang="ru-RU" b="1"/>
              <a:t>2 течії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187624" y="3140968"/>
            <a:ext cx="2663825" cy="1079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/>
              <a:t>Помірковано - ліберальна</a:t>
            </a:r>
            <a:endParaRPr lang="ru-RU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5219700" y="3141663"/>
            <a:ext cx="2730500" cy="10810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/>
              <a:t>Радикальна</a:t>
            </a:r>
            <a:endParaRPr lang="ru-RU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5148263" y="2420938"/>
            <a:ext cx="15113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 flipH="1">
            <a:off x="2843213" y="2420938"/>
            <a:ext cx="165735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971550" y="4437063"/>
            <a:ext cx="3240088" cy="1512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b="1">
                <a:solidFill>
                  <a:schemeClr val="tx2"/>
                </a:solidFill>
              </a:rPr>
              <a:t>М. Костомаров,</a:t>
            </a:r>
          </a:p>
          <a:p>
            <a:pPr algn="ctr"/>
            <a:r>
              <a:rPr lang="uk-UA" b="1">
                <a:solidFill>
                  <a:schemeClr val="tx2"/>
                </a:solidFill>
              </a:rPr>
              <a:t> М. Маркевич,</a:t>
            </a:r>
          </a:p>
          <a:p>
            <a:pPr algn="ctr"/>
            <a:r>
              <a:rPr lang="uk-UA" b="1">
                <a:solidFill>
                  <a:schemeClr val="tx2"/>
                </a:solidFill>
              </a:rPr>
              <a:t> П. Куліш, </a:t>
            </a:r>
          </a:p>
          <a:p>
            <a:pPr algn="ctr"/>
            <a:r>
              <a:rPr lang="uk-UA" b="1">
                <a:solidFill>
                  <a:schemeClr val="tx2"/>
                </a:solidFill>
              </a:rPr>
              <a:t>В. Білозерський</a:t>
            </a:r>
          </a:p>
          <a:p>
            <a:pPr algn="ctr"/>
            <a:r>
              <a:rPr lang="uk-UA" b="1">
                <a:solidFill>
                  <a:schemeClr val="tx2"/>
                </a:solidFill>
              </a:rPr>
              <a:t> </a:t>
            </a:r>
            <a:r>
              <a:rPr lang="uk-UA" b="1" i="1">
                <a:solidFill>
                  <a:srgbClr val="FF3300"/>
                </a:solidFill>
              </a:rPr>
              <a:t>РЕФОРМИ</a:t>
            </a:r>
            <a:endParaRPr lang="ru-RU" b="1" i="1">
              <a:solidFill>
                <a:srgbClr val="FF3300"/>
              </a:solidFill>
            </a:endParaRP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4932363" y="4581525"/>
            <a:ext cx="34559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b="1" dirty="0">
                <a:solidFill>
                  <a:schemeClr val="tx2"/>
                </a:solidFill>
              </a:rPr>
              <a:t>Т. Шевченко, О. Навроцький,</a:t>
            </a:r>
          </a:p>
          <a:p>
            <a:pPr algn="ctr"/>
            <a:r>
              <a:rPr lang="uk-UA" b="1" dirty="0">
                <a:solidFill>
                  <a:schemeClr val="tx2"/>
                </a:solidFill>
              </a:rPr>
              <a:t>М. Гулак, І. </a:t>
            </a:r>
            <a:r>
              <a:rPr lang="uk-UA" b="1" dirty="0" err="1">
                <a:solidFill>
                  <a:schemeClr val="tx2"/>
                </a:solidFill>
              </a:rPr>
              <a:t>Посяда</a:t>
            </a:r>
            <a:endParaRPr lang="uk-UA" b="1" dirty="0">
              <a:solidFill>
                <a:schemeClr val="tx2"/>
              </a:solidFill>
            </a:endParaRPr>
          </a:p>
          <a:p>
            <a:pPr algn="ctr"/>
            <a:r>
              <a:rPr lang="uk-UA" b="1" dirty="0">
                <a:solidFill>
                  <a:srgbClr val="FF3300"/>
                </a:solidFill>
              </a:rPr>
              <a:t>РЕВОЛЮЦІЙНИЙ</a:t>
            </a:r>
          </a:p>
          <a:p>
            <a:pPr algn="ctr"/>
            <a:r>
              <a:rPr lang="uk-UA" b="1" dirty="0">
                <a:solidFill>
                  <a:srgbClr val="FF3300"/>
                </a:solidFill>
              </a:rPr>
              <a:t> ПЕРЕВОРОТ</a:t>
            </a:r>
            <a:endParaRPr lang="ru-RU" b="1" dirty="0">
              <a:solidFill>
                <a:srgbClr val="FF3300"/>
              </a:solidFill>
            </a:endParaRPr>
          </a:p>
        </p:txBody>
      </p:sp>
      <p:graphicFrame>
        <p:nvGraphicFramePr>
          <p:cNvPr id="50189" name="Object 13"/>
          <p:cNvGraphicFramePr>
            <a:graphicFrameLocks noChangeAspect="1"/>
          </p:cNvGraphicFramePr>
          <p:nvPr/>
        </p:nvGraphicFramePr>
        <p:xfrm>
          <a:off x="1619672" y="1340768"/>
          <a:ext cx="6096000" cy="4064000"/>
        </p:xfrm>
        <a:graphic>
          <a:graphicData uri="http://schemas.openxmlformats.org/presentationml/2006/ole">
            <p:oleObj spid="_x0000_s2050" name="Диаграмма" r:id="rId3" imgW="6096075" imgH="4067089" progId="MSGraph.Chart.8">
              <p:embed followColorScheme="full"/>
            </p:oleObj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18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18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uiExpand="1" build="p" animBg="1"/>
      <p:bldP spid="50181" grpId="0" animBg="1"/>
      <p:bldP spid="50182" grpId="0" animBg="1"/>
      <p:bldP spid="50185" grpId="0" animBg="1"/>
      <p:bldP spid="50186" grpId="0" animBg="1"/>
      <p:bldOleChart spid="501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Програма</a:t>
            </a:r>
            <a:endParaRPr lang="ru-RU" sz="4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" y="1556792"/>
            <a:ext cx="9143999" cy="5301208"/>
          </a:xfrm>
        </p:spPr>
        <p:txBody>
          <a:bodyPr>
            <a:normAutofit/>
          </a:bodyPr>
          <a:lstStyle/>
          <a:p>
            <a:r>
              <a:rPr lang="uk-UA" dirty="0" smtClean="0"/>
              <a:t>Члени братства вели активну громадсько-політичну діяльність: вони поширювали ідеї братства через розповсюдження його програмних документів, твори Тараса Шевченка; займалися науковою працею і виступали з лекціями в навчальних закладах Києва, в яких проповідували свої погляди; піклувалися про розвиток народної освіти, збирали кошти на відкриття народних шкіл, написання і видання нових книг.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1251062"/>
          </a:xfrm>
        </p:spPr>
        <p:txBody>
          <a:bodyPr>
            <a:noAutofit/>
          </a:bodyPr>
          <a:lstStyle/>
          <a:p>
            <a:r>
              <a:rPr lang="uk-UA" sz="4400" dirty="0" smtClean="0"/>
              <a:t>Діяльність  </a:t>
            </a:r>
            <a:r>
              <a:rPr lang="uk-UA" sz="4400" dirty="0" err="1" smtClean="0"/>
              <a:t>кирило</a:t>
            </a:r>
            <a:r>
              <a:rPr lang="uk-UA" sz="4400" dirty="0" smtClean="0"/>
              <a:t> - </a:t>
            </a:r>
            <a:r>
              <a:rPr lang="uk-UA" sz="4400" dirty="0" err="1" smtClean="0"/>
              <a:t>мефодіївців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1" y="1484784"/>
            <a:ext cx="9143999" cy="53732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3600" dirty="0" smtClean="0"/>
              <a:t>Проводили пропагандистську діяльність.</a:t>
            </a:r>
          </a:p>
          <a:p>
            <a:pPr>
              <a:lnSpc>
                <a:spcPct val="90000"/>
              </a:lnSpc>
            </a:pPr>
            <a:r>
              <a:rPr lang="uk-UA" sz="3600" dirty="0" smtClean="0"/>
              <a:t>Створювали в селах школи для народу.</a:t>
            </a:r>
          </a:p>
          <a:p>
            <a:pPr>
              <a:lnSpc>
                <a:spcPct val="90000"/>
              </a:lnSpc>
            </a:pPr>
            <a:r>
              <a:rPr lang="uk-UA" sz="3600" dirty="0" smtClean="0"/>
              <a:t>Розробляли проекти запровадження в Україні мережі початкових навчальних закладів.</a:t>
            </a:r>
          </a:p>
          <a:p>
            <a:pPr>
              <a:lnSpc>
                <a:spcPct val="90000"/>
              </a:lnSpc>
            </a:pPr>
            <a:r>
              <a:rPr lang="uk-UA" sz="3600" dirty="0" smtClean="0"/>
              <a:t>Складали шкільні підручники.</a:t>
            </a:r>
          </a:p>
          <a:p>
            <a:pPr>
              <a:lnSpc>
                <a:spcPct val="90000"/>
              </a:lnSpc>
            </a:pPr>
            <a:r>
              <a:rPr lang="uk-UA" sz="3600" dirty="0" smtClean="0"/>
              <a:t>Видавали книги та журнали.</a:t>
            </a:r>
          </a:p>
          <a:p>
            <a:pPr>
              <a:lnSpc>
                <a:spcPct val="90000"/>
              </a:lnSpc>
            </a:pPr>
            <a:r>
              <a:rPr lang="uk-UA" sz="3600" dirty="0" smtClean="0"/>
              <a:t>Збирали кошти на культурні потреби, на видання популярних книжок.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6000" dirty="0" smtClean="0"/>
              <a:t>Розгром товариства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70000" lnSpcReduction="20000"/>
          </a:bodyPr>
          <a:lstStyle/>
          <a:p>
            <a:r>
              <a:rPr lang="uk-UA" sz="3400" dirty="0" smtClean="0"/>
              <a:t>Кирило-Мефодіївське</a:t>
            </a:r>
            <a:r>
              <a:rPr lang="uk-UA" sz="3400" i="1" dirty="0" smtClean="0"/>
              <a:t> </a:t>
            </a:r>
            <a:r>
              <a:rPr lang="uk-UA" sz="3400" dirty="0" smtClean="0"/>
              <a:t>братство проіснувало 14 місяців. У березні 1847 року за доносом провокатора Олексія Петрова діяльність братства була викрита, а члени заарештовані. </a:t>
            </a:r>
            <a:endParaRPr lang="ru-RU" sz="3400" dirty="0" smtClean="0"/>
          </a:p>
          <a:p>
            <a:r>
              <a:rPr lang="uk-UA" sz="3400" dirty="0" smtClean="0"/>
              <a:t>Слідство у справі </a:t>
            </a:r>
            <a:r>
              <a:rPr lang="uk-UA" sz="3400" dirty="0" err="1" smtClean="0"/>
              <a:t>кирило-мефодіївців</a:t>
            </a:r>
            <a:r>
              <a:rPr lang="uk-UA" sz="3400" dirty="0" smtClean="0"/>
              <a:t> тривало з 18 березня до 30 травня 1847 року в Петербурзі. Найтяжче було покарано Тараса Шевченка, якого віддали у солдати Окремого Оренбурзького корпусу з забороною писати і малювати. На трирічний термін було ув'язнено у Шліссельбурзькій фортеці Миколу Гулака, Микола Костомаров перебував в ув'язненні один рік, а Олександр Навроцький — півроку у В'ятській тюрмі. Інших членів братства царський режим вислав у віддалені губернії імперії під нагляд поліції, заборонивши повертатися в Україну.</a:t>
            </a:r>
            <a:endParaRPr lang="ru-RU" sz="3400" dirty="0" smtClean="0"/>
          </a:p>
          <a:p>
            <a:r>
              <a:rPr lang="uk-UA" sz="3400" dirty="0" smtClean="0"/>
              <a:t>Діяльність братства достовірно висвітлена у різних публікаціях самих </a:t>
            </a:r>
            <a:r>
              <a:rPr lang="uk-UA" sz="3400" dirty="0" err="1" smtClean="0"/>
              <a:t>кирило-мефодіївців</a:t>
            </a:r>
            <a:r>
              <a:rPr lang="uk-UA" sz="3400" dirty="0" smtClean="0"/>
              <a:t>, а також у працях Олександра </a:t>
            </a:r>
            <a:r>
              <a:rPr lang="uk-UA" sz="3400" dirty="0" err="1" smtClean="0"/>
              <a:t>Кониського</a:t>
            </a:r>
            <a:r>
              <a:rPr lang="uk-UA" sz="3400" dirty="0" smtClean="0"/>
              <a:t>, Сергія Єфремова, Дмитра </a:t>
            </a:r>
            <a:r>
              <a:rPr lang="uk-UA" sz="3400" dirty="0" err="1" smtClean="0"/>
              <a:t>Багалія</a:t>
            </a:r>
            <a:r>
              <a:rPr lang="uk-UA" sz="3400" dirty="0" smtClean="0"/>
              <a:t>, Михайла Грушевського, Михайла Возняка.</a:t>
            </a:r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6000" dirty="0" smtClean="0"/>
              <a:t>Значення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" y="1700808"/>
            <a:ext cx="9143999" cy="5157192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Історичне значення Кирило-Мефодіївського братства полягає у тому, що воно було першою спробою української інтелігенції вдатися до політичної боротьби. Братство вперше розробило широку політичну програму національно-визвольного руху, яка стала дороговказом для його наступників. Принципово важливим було і те, що Кирило-Мефодіївське братство стало самостійним і самобутнім політичним формуванням, яке організаційно не підпорядковувалося, а ідеологічно не повторювало політичних настанов жодної з загальноросійських суспільних течій. Це позитивно вплинуло на національну свідомість.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772816"/>
            <a:ext cx="9144000" cy="1872208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Кири́ло-Мефо́діївське</a:t>
            </a:r>
            <a:r>
              <a:rPr lang="uk-UA" dirty="0" smtClean="0"/>
              <a:t> </a:t>
            </a:r>
            <a:r>
              <a:rPr lang="uk-UA" dirty="0" err="1" smtClean="0"/>
              <a:t>бра́тство—</a:t>
            </a:r>
            <a:r>
              <a:rPr lang="uk-UA" dirty="0" smtClean="0"/>
              <a:t> українська таємна політична</a:t>
            </a:r>
            <a:r>
              <a:rPr lang="en-US" dirty="0" smtClean="0"/>
              <a:t> </a:t>
            </a:r>
            <a:r>
              <a:rPr lang="ru-RU" dirty="0" err="1" smtClean="0"/>
              <a:t>антикр</a:t>
            </a:r>
            <a:r>
              <a:rPr lang="uk-UA" dirty="0" smtClean="0"/>
              <a:t>і</a:t>
            </a:r>
            <a:r>
              <a:rPr lang="ru-RU" dirty="0" err="1" smtClean="0"/>
              <a:t>посницька</a:t>
            </a:r>
            <a:r>
              <a:rPr lang="uk-UA" dirty="0" smtClean="0"/>
              <a:t> організація, що виникла в грудні 1845 — січні 1846 у Києві.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5358384"/>
            <a:ext cx="8077200" cy="149961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6000" dirty="0" smtClean="0"/>
              <a:t>Історія створення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4294967295"/>
          </p:nvPr>
        </p:nvSpPr>
        <p:spPr>
          <a:xfrm>
            <a:off x="0" y="1628800"/>
            <a:ext cx="8892480" cy="4824535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Ініціаторами створення братства і його засновниками виступили Василь </a:t>
            </a:r>
            <a:r>
              <a:rPr lang="uk-UA" dirty="0" err="1" smtClean="0"/>
              <a:t>Білозерський</a:t>
            </a:r>
            <a:r>
              <a:rPr lang="uk-UA" dirty="0" smtClean="0"/>
              <a:t>, Микола Гулак, Микола Костомаров, Пантелеймон Куліш, Опанас Маркевич.</a:t>
            </a:r>
            <a:endParaRPr lang="ru-RU" dirty="0" smtClean="0"/>
          </a:p>
          <a:p>
            <a:r>
              <a:rPr lang="uk-UA" dirty="0" smtClean="0"/>
              <a:t>Організація була названа іменами відомих слов'янських просвітителів Кирила і Мефодія.</a:t>
            </a:r>
            <a:endParaRPr lang="ru-RU" dirty="0" smtClean="0"/>
          </a:p>
          <a:p>
            <a:r>
              <a:rPr lang="uk-UA" dirty="0" smtClean="0"/>
              <a:t>Знаком братства став перстень з написом            «Св. Кирило і Мефодій, січень 1846»</a:t>
            </a:r>
            <a:endParaRPr lang="ru-RU" dirty="0" smtClean="0"/>
          </a:p>
          <a:p>
            <a:r>
              <a:rPr lang="uk-UA" dirty="0" smtClean="0"/>
              <a:t>У квітні 1846 року до братства вступив Тарас Шевченко.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uk/thumb/b/bf/%D0%91%D1%96%D0%BB%D0%BE%D0%B7%D0%B5%D1%80%D1%81%D1%8C%D0%BA%D0%B8%D0%B9_%D0%92.jpg/150px-%D0%91%D1%96%D0%BB%D0%BE%D0%B7%D0%B5%D1%80%D1%81%D1%8C%D0%BA%D0%B8%D0%B9_%D0%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4644009" cy="6381328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4/4f/Taras_Shevchenko_selfportrait_oil_1840-2.jpg/150px-Taras_Shevchenko_selfportrait_oil_1840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0"/>
            <a:ext cx="4499992" cy="645333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3568" y="6396335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Василь </a:t>
            </a:r>
            <a:r>
              <a:rPr lang="ru-RU" sz="2400" dirty="0" err="1" smtClean="0"/>
              <a:t>Білозерський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940152" y="645333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Тарас Шевченко</a:t>
            </a:r>
            <a:endParaRPr lang="ru-RU" sz="2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upload.wikimedia.org/wikipedia/commons/thumb/c/cf/Kostomarov2.jpg/150px-Kostomarov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5004049" cy="6525344"/>
          </a:xfrm>
          <a:prstGeom prst="rect">
            <a:avLst/>
          </a:prstGeom>
          <a:noFill/>
        </p:spPr>
      </p:pic>
      <p:pic>
        <p:nvPicPr>
          <p:cNvPr id="22532" name="Picture 4" descr="http://upload.wikimedia.org/wikipedia/commons/thumb/0/08/Shevchenko_portret_Kulisha.jpg/150px-Shevchenko_portret_Kulish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0"/>
            <a:ext cx="4499992" cy="64533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652120" y="6396335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Пантелеймон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Куліш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6396335"/>
            <a:ext cx="30205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Микола</a:t>
            </a:r>
            <a:r>
              <a:rPr lang="ru-RU" sz="2400" dirty="0" smtClean="0"/>
              <a:t> Костомаров</a:t>
            </a:r>
            <a:endParaRPr lang="ru-RU" sz="2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Історія створення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1844824"/>
            <a:ext cx="8893175" cy="4679801"/>
          </a:xfrm>
        </p:spPr>
        <p:txBody>
          <a:bodyPr>
            <a:normAutofit/>
          </a:bodyPr>
          <a:lstStyle/>
          <a:p>
            <a:r>
              <a:rPr lang="uk-UA" dirty="0" smtClean="0"/>
              <a:t>Восени 1846 року загальна кількість членів братства, за даними слідства, становила 12 осіб. Кирило-Мефодіївське товариство виникло у Києві на початку січня 1846 р. і діяло до кінця березня 1847 р. З появою Кирило-Мефодіївського братства на арену політичної боротьби вийшла українська різночинна інтелігенція.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6000" dirty="0" smtClean="0"/>
              <a:t>Програма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1412776"/>
            <a:ext cx="8893175" cy="5445224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Програмні положення братства були викладені у «Книзі буття українського народу» і «Статуті Слов'янського братства </a:t>
            </a:r>
            <a:r>
              <a:rPr lang="uk-UA" sz="3600" dirty="0" smtClean="0"/>
              <a:t>св</a:t>
            </a:r>
            <a:r>
              <a:rPr lang="uk-UA" sz="3600" dirty="0" smtClean="0"/>
              <a:t>. Кирила і Мефодія». </a:t>
            </a:r>
            <a:r>
              <a:rPr lang="uk-UA" sz="3600" dirty="0" smtClean="0"/>
              <a:t>В </a:t>
            </a:r>
            <a:r>
              <a:rPr lang="uk-UA" sz="3600" dirty="0" smtClean="0"/>
              <a:t>основу документів лягли ідеї українського національного відродження.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964488" cy="1251062"/>
          </a:xfrm>
        </p:spPr>
        <p:txBody>
          <a:bodyPr>
            <a:normAutofit fontScale="90000"/>
          </a:bodyPr>
          <a:lstStyle/>
          <a:p>
            <a:r>
              <a:rPr lang="uk-UA" sz="4800" dirty="0" err="1" smtClean="0"/>
              <a:t>„Книга</a:t>
            </a:r>
            <a:r>
              <a:rPr lang="uk-UA" sz="4800" dirty="0" smtClean="0"/>
              <a:t> буття українського </a:t>
            </a:r>
            <a:r>
              <a:rPr lang="uk-UA" sz="4800" dirty="0" err="1" smtClean="0"/>
              <a:t>народу”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" y="1700808"/>
            <a:ext cx="9144000" cy="515719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dirty="0" smtClean="0"/>
              <a:t> Викладено програму товариства, 109 положень релігійно – повчального та </a:t>
            </a:r>
            <a:r>
              <a:rPr lang="en-US" dirty="0" smtClean="0"/>
              <a:t> </a:t>
            </a:r>
            <a:r>
              <a:rPr lang="en-US" dirty="0" smtClean="0"/>
              <a:t>                                             </a:t>
            </a:r>
            <a:r>
              <a:rPr lang="uk-UA" dirty="0" err="1" smtClean="0"/>
              <a:t>історико</a:t>
            </a:r>
            <a:r>
              <a:rPr lang="uk-UA" dirty="0" smtClean="0"/>
              <a:t> </a:t>
            </a:r>
            <a:r>
              <a:rPr lang="uk-UA" dirty="0" smtClean="0"/>
              <a:t>– публіцистичного характеру.</a:t>
            </a:r>
          </a:p>
          <a:p>
            <a:pPr>
              <a:lnSpc>
                <a:spcPct val="80000"/>
              </a:lnSpc>
            </a:pPr>
            <a:r>
              <a:rPr lang="uk-UA" dirty="0" smtClean="0"/>
              <a:t>  Показано основні події світової історії від давніх часів до середини ХІХ ст.</a:t>
            </a:r>
          </a:p>
          <a:p>
            <a:pPr>
              <a:lnSpc>
                <a:spcPct val="80000"/>
              </a:lnSpc>
            </a:pPr>
            <a:r>
              <a:rPr lang="uk-UA" dirty="0" smtClean="0"/>
              <a:t>  Підкреслювалося, що історичне покликання України полягає в тому, щоб підняти інших слов'ян на боротьбу за національне відродження.</a:t>
            </a:r>
          </a:p>
          <a:p>
            <a:pPr>
              <a:lnSpc>
                <a:spcPct val="80000"/>
              </a:lnSpc>
            </a:pPr>
            <a:r>
              <a:rPr lang="uk-UA" dirty="0" smtClean="0"/>
              <a:t>  Ставили завданням перебудову суспільства на засадах християнства.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Програма</a:t>
            </a:r>
            <a:endParaRPr lang="ru-RU" sz="4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" y="1628800"/>
            <a:ext cx="9143999" cy="52292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Кирило-Мефодіївське братство ставило своїм головним завданням побудову майбутнього суспільства на засадах християнської моралі, шляхом здійснення ряду реформ; створення демократичної федерації слов'янських народів, очолюваної Україною, на принципах рівності; знищення царизму і скасування кріпосного права; встановлення демократичних прав і свобод для громадян; зрівняння у правах всіх слов'янських народів щодо їх національної мови, культури та освіти.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99</TotalTime>
  <Words>586</Words>
  <Application>Microsoft Office PowerPoint</Application>
  <PresentationFormat>Экран (4:3)</PresentationFormat>
  <Paragraphs>52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Модульная</vt:lpstr>
      <vt:lpstr>Диаграмма Microsoft Graph</vt:lpstr>
      <vt:lpstr>Кирило-Мефодіївське братство </vt:lpstr>
      <vt:lpstr>Кири́ло-Мефо́діївське бра́тство— українська таємна політична антикріпосницька організація, що виникла в грудні 1845 — січні 1846 у Києві. </vt:lpstr>
      <vt:lpstr>Історія створення </vt:lpstr>
      <vt:lpstr>Слайд 4</vt:lpstr>
      <vt:lpstr>Слайд 5</vt:lpstr>
      <vt:lpstr>Історія створення</vt:lpstr>
      <vt:lpstr>Програма </vt:lpstr>
      <vt:lpstr>„Книга буття українського народу”</vt:lpstr>
      <vt:lpstr>Програма</vt:lpstr>
      <vt:lpstr>Програма</vt:lpstr>
      <vt:lpstr>Течії серед кирило - мефодіївців</vt:lpstr>
      <vt:lpstr>Програма</vt:lpstr>
      <vt:lpstr>Діяльність  кирило - мефодіївців</vt:lpstr>
      <vt:lpstr>Розгром товариства </vt:lpstr>
      <vt:lpstr>Значення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Кирило-Мефодіївське братство</dc:title>
  <dc:creator>Notebook</dc:creator>
  <cp:lastModifiedBy>Notebook</cp:lastModifiedBy>
  <cp:revision>11</cp:revision>
  <dcterms:created xsi:type="dcterms:W3CDTF">2012-12-05T19:02:42Z</dcterms:created>
  <dcterms:modified xsi:type="dcterms:W3CDTF">2012-12-05T20:43:02Z</dcterms:modified>
</cp:coreProperties>
</file>