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F6CC1-B798-48B1-BB7A-A22F076A2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9E089-172E-4D62-BB7E-192A270045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124D6-584B-47F1-A706-CF172D70FD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45BC4-57E1-408A-808E-031318B940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110E7-F418-4D57-A9AF-8C9EEEA807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84E8E-3716-485D-B2A2-AD03AF3456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C44D2-C98D-4236-A5CA-9B9DBAF90A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5D425-7523-417A-800E-C898C1550D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6F223-D30D-4D16-B2F6-FEF94ADA77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343BD-DEC2-4605-9403-81749B4CA1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C7A5-3935-418B-892C-3EB67B88A4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DB71D2-9269-488F-8A64-7ABDCF9A807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81075"/>
            <a:ext cx="8229600" cy="1143000"/>
          </a:xfrm>
        </p:spPr>
        <p:txBody>
          <a:bodyPr/>
          <a:lstStyle/>
          <a:p>
            <a:r>
              <a:rPr lang="uk-UA" sz="6500" u="sng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Євген Маланюк</a:t>
            </a:r>
            <a:endParaRPr lang="ru-RU" sz="6500" u="sng">
              <a:solidFill>
                <a:srgbClr val="4D4D4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565400"/>
            <a:ext cx="5122862" cy="863600"/>
          </a:xfrm>
        </p:spPr>
        <p:txBody>
          <a:bodyPr/>
          <a:lstStyle/>
          <a:p>
            <a:pPr>
              <a:buFontTx/>
              <a:buNone/>
            </a:pPr>
            <a:r>
              <a:rPr lang="uk-UA" sz="2800" i="1">
                <a:solidFill>
                  <a:srgbClr val="4D4D4D"/>
                </a:solidFill>
              </a:rPr>
              <a:t>Життєвий і творчий шлях</a:t>
            </a:r>
            <a:endParaRPr lang="ru-RU" sz="2800" i="1">
              <a:solidFill>
                <a:srgbClr val="4D4D4D"/>
              </a:solidFill>
            </a:endParaRPr>
          </a:p>
        </p:txBody>
      </p:sp>
      <p:pic>
        <p:nvPicPr>
          <p:cNvPr id="11268" name="Picture 4" descr="Безымян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43300">
            <a:off x="6372225" y="2565400"/>
            <a:ext cx="2095500" cy="2962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ua07c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2952750" cy="2073275"/>
          </a:xfrm>
          <a:prstGeom prst="rect">
            <a:avLst/>
          </a:prstGeom>
          <a:noFill/>
        </p:spPr>
      </p:pic>
      <p:pic>
        <p:nvPicPr>
          <p:cNvPr id="18444" name="Picture 12" descr="_LF2mP5GI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2565400"/>
            <a:ext cx="6119812" cy="3970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87325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500" b="1">
                <a:latin typeface="Tahoma" pitchFamily="34" charset="0"/>
              </a:rPr>
              <a:t>Євген Филимонович Маланюк</a:t>
            </a:r>
            <a:endParaRPr lang="en-US" sz="2500" b="1"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ru-RU" sz="1800">
                <a:latin typeface="Tahoma" pitchFamily="34" charset="0"/>
              </a:rPr>
              <a:t> (20 січня (1 лютого) 1897, Архангород — 16 лютого 1968, Нью-Йорк) — український письменник, культуролог-енциклопедист, публіцист, літературний критик. </a:t>
            </a:r>
          </a:p>
        </p:txBody>
      </p:sp>
      <p:pic>
        <p:nvPicPr>
          <p:cNvPr id="8202" name="Picture 10" descr="download-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64564">
            <a:off x="5795963" y="2924175"/>
            <a:ext cx="1724025" cy="2190750"/>
          </a:xfrm>
          <a:prstGeom prst="rect">
            <a:avLst/>
          </a:prstGeom>
          <a:noFill/>
        </p:spPr>
      </p:pic>
      <p:pic>
        <p:nvPicPr>
          <p:cNvPr id="8204" name="Picture 12" descr="Тести для самоперевірки. Євген Маланюк. Життя та творчість. Українська література. Теорія літератури. Готуймося до іспиту та ЗН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19172">
            <a:off x="1116013" y="2420938"/>
            <a:ext cx="2511425" cy="357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Tahoma" pitchFamily="34" charset="0"/>
              </a:rPr>
              <a:t>   </a:t>
            </a:r>
            <a:r>
              <a:rPr lang="ru-RU" sz="1800">
                <a:latin typeface="Tahoma" pitchFamily="34" charset="0"/>
              </a:rPr>
              <a:t>Батько Є. Маланюка, Филимон Васильович, працював учителем, а згодом повіреним у містечковому суді, захоплювався просвітницькою діяльністю, був режисером аматорських театральних вистав, співав у церковному хорі, друкувався в часописах, виступав ініціатором відкриття гімназії. Євгенова мати Гликерія Яківна була донькою військовика Стоянова, чорногорця з роду осадчих на землях Нової Сербії, заснованої ще за часів Катерини ІІ. </a:t>
            </a:r>
          </a:p>
        </p:txBody>
      </p:sp>
      <p:pic>
        <p:nvPicPr>
          <p:cNvPr id="9220" name="Picture 4" descr="1306205760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99381">
            <a:off x="5795963" y="3429000"/>
            <a:ext cx="2030412" cy="311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4321175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>
                <a:latin typeface="Tahoma" pitchFamily="34" charset="0"/>
              </a:rPr>
              <a:t>   </a:t>
            </a:r>
            <a:r>
              <a:rPr lang="ru-RU" sz="1800">
                <a:latin typeface="Tahoma" pitchFamily="34" charset="0"/>
              </a:rPr>
              <a:t>У Єлисаветграді закінчив реальну школу (навчався разом із Юрієм Яновським), був студентом Петербурзького політехнічного інституту. В роки Першої світової війни служив офіцером у царській армії, закінчив Київську військову школу. В період УНР (1917–1921) стає старшиною петлюрівської армії. </a:t>
            </a:r>
          </a:p>
        </p:txBody>
      </p:sp>
      <p:pic>
        <p:nvPicPr>
          <p:cNvPr id="10245" name="Picture 5" descr="20 січня - Україна Incogni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692150"/>
            <a:ext cx="2462212" cy="4119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60350"/>
            <a:ext cx="7786687" cy="40322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Tahoma" pitchFamily="34" charset="0"/>
              </a:rPr>
              <a:t>    </a:t>
            </a:r>
            <a:r>
              <a:rPr lang="ru-RU" sz="1800">
                <a:latin typeface="Tahoma" pitchFamily="34" charset="0"/>
              </a:rPr>
              <a:t>Після падіння української держави перебував у таборі інтернованих у Каліші, де в 1922–1923 рр. разом із М.Селегієм видавав щомісячник «Веселка». У 1923 р. переїздить до Чехословаччини. У цьому ж році у м.Подєбради закінчив Українську господарську академію і працює інженером на роботах у Варшаві й Празі. Активно друкується в галицькій та еміграційній періодиці, зокрема, в «Літературно-науковому віснику», «Віснику», часописі «Ми» тощо. У Варшаві й Празі знайомиться і зближається з ідеологом українського інтегрального націоналізму Дмитром Донцовим, письменником та історіософом Юрієм Липою, поетами Юрієм Кленом, Олексою Стефановичем та іншими і стає найбільш одіозною постаттю в культурному житті української еміграції. Після Другої світової війни входить до МУРу (Мистецький Український Рух) і деякий час мешкає у Німеччині, викладає математику в Українській гімназії в м. Реґенсбурґ. Наприкінці 40-х переїздить до США і мешкає в Нью-Йорку. Помер 1968 р. і похований в «українському пантеоні» у Баунд Бруку. </a:t>
            </a:r>
          </a:p>
        </p:txBody>
      </p:sp>
      <p:pic>
        <p:nvPicPr>
          <p:cNvPr id="12293" name="Picture 5" descr="Євген Маланю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4221163"/>
            <a:ext cx="3673475" cy="2262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uk-UA">
                <a:latin typeface="Tahoma" pitchFamily="34" charset="0"/>
              </a:rPr>
              <a:t>Творча спадщина</a:t>
            </a:r>
            <a:endParaRPr lang="ru-RU">
              <a:latin typeface="Tahoma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00125"/>
            <a:ext cx="8229600" cy="485775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/>
              <a:t>     </a:t>
            </a:r>
            <a:r>
              <a:rPr lang="ru-RU" sz="1800"/>
              <a:t>Творча спадщина поета, визнаного за українського класика, ідейно та тематично досить розмаїта. Збірки поезій та есе були видані у багатьох містах Європи й Америки:</a:t>
            </a:r>
          </a:p>
          <a:p>
            <a:r>
              <a:rPr lang="ru-RU" sz="1800"/>
              <a:t>«Стилет чи стилос» (Подєбради, Чехословаччина, 1925)</a:t>
            </a:r>
          </a:p>
          <a:p>
            <a:r>
              <a:rPr lang="ru-RU" sz="1800"/>
              <a:t>«Гербарій» (Гамбург, 1926)</a:t>
            </a:r>
          </a:p>
          <a:p>
            <a:r>
              <a:rPr lang="ru-RU" sz="1800"/>
              <a:t>«Земля й залізо» (Париж, 1930)</a:t>
            </a:r>
          </a:p>
          <a:p>
            <a:r>
              <a:rPr lang="ru-RU" sz="1800"/>
              <a:t>«Земна мадонна» (Львів, 1934)</a:t>
            </a:r>
          </a:p>
          <a:p>
            <a:r>
              <a:rPr lang="ru-RU" sz="1800"/>
              <a:t>«Перстень Полікрата» (Львів, 1939)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ru-RU" sz="1800"/>
              <a:t>«Вибрані поезії» (Львів, Краків, 1943)</a:t>
            </a:r>
          </a:p>
          <a:p>
            <a:pPr>
              <a:lnSpc>
                <a:spcPct val="90000"/>
              </a:lnSpc>
            </a:pPr>
            <a:r>
              <a:rPr lang="ru-RU" sz="1800"/>
              <a:t>«Влада» (Філадельфія, 1951)</a:t>
            </a:r>
          </a:p>
          <a:p>
            <a:endParaRPr lang="ru-RU" sz="18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0" y="2924175"/>
            <a:ext cx="467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«П'ята симфонія» (Нью-Йорк, 1953)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«Поезії в одному томі» (Нью-Йорк, 1954)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«Остання весна» (Нью-Йорк, 1959)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«Серпень» (Нью-Йорк, 1964)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«Перстень і посох» (Мюнхен, 1972)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/>
              <a:t>«Поезії з нотатників» (Кіровоград, 2003)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912875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2316162" cy="3455988"/>
          </a:xfrm>
          <a:prstGeom prst="rect">
            <a:avLst/>
          </a:prstGeom>
          <a:noFill/>
        </p:spPr>
      </p:pic>
      <p:pic>
        <p:nvPicPr>
          <p:cNvPr id="14344" name="Picture 8" descr="маджор: маланюк сценарі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333375"/>
            <a:ext cx="2303463" cy="3455988"/>
          </a:xfrm>
          <a:prstGeom prst="rect">
            <a:avLst/>
          </a:prstGeom>
          <a:noFill/>
        </p:spPr>
      </p:pic>
      <p:pic>
        <p:nvPicPr>
          <p:cNvPr id="14346" name="Picture 10" descr="966820105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333375"/>
            <a:ext cx="2546350" cy="345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uk-UA">
                <a:latin typeface="Tahoma" pitchFamily="34" charset="0"/>
              </a:rPr>
              <a:t>Твори</a:t>
            </a:r>
            <a:endParaRPr lang="ru-RU">
              <a:latin typeface="Tahoma" pitchFamily="34" charset="0"/>
            </a:endParaRPr>
          </a:p>
        </p:txBody>
      </p:sp>
      <p:sp>
        <p:nvSpPr>
          <p:cNvPr id="15365" name="AutoShape 5" descr="ua07cv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5367" name="AutoShape 7" descr="ua07cv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5369" name="AutoShape 9" descr="ua07cv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Ісход</a:t>
            </a:r>
          </a:p>
          <a:p>
            <a:pPr>
              <a:lnSpc>
                <a:spcPct val="80000"/>
              </a:lnSpc>
            </a:pPr>
            <a:r>
              <a:rPr lang="ru-RU" sz="1800"/>
              <a:t>Біографія</a:t>
            </a:r>
          </a:p>
          <a:p>
            <a:pPr>
              <a:lnSpc>
                <a:spcPct val="80000"/>
              </a:lnSpc>
            </a:pPr>
            <a:r>
              <a:rPr lang="ru-RU" sz="1800"/>
              <a:t>Батьківщині</a:t>
            </a:r>
          </a:p>
          <a:p>
            <a:pPr>
              <a:lnSpc>
                <a:spcPct val="80000"/>
              </a:lnSpc>
            </a:pPr>
            <a:r>
              <a:rPr lang="ru-RU" sz="1800"/>
              <a:t>Безкровна Муза</a:t>
            </a:r>
          </a:p>
          <a:p>
            <a:pPr>
              <a:lnSpc>
                <a:spcPct val="80000"/>
              </a:lnSpc>
            </a:pPr>
            <a:r>
              <a:rPr lang="ru-RU" sz="1800"/>
              <a:t>Варязька балада</a:t>
            </a:r>
          </a:p>
          <a:p>
            <a:pPr>
              <a:lnSpc>
                <a:spcPct val="80000"/>
              </a:lnSpc>
            </a:pPr>
            <a:r>
              <a:rPr lang="ru-RU" sz="1800"/>
              <a:t>Воякам</a:t>
            </a:r>
          </a:p>
          <a:p>
            <a:pPr>
              <a:lnSpc>
                <a:spcPct val="80000"/>
              </a:lnSpc>
            </a:pPr>
            <a:r>
              <a:rPr lang="ru-RU" sz="1800"/>
              <a:t>Високий ранок</a:t>
            </a:r>
          </a:p>
          <a:p>
            <a:pPr>
              <a:lnSpc>
                <a:spcPct val="80000"/>
              </a:lnSpc>
            </a:pPr>
            <a:r>
              <a:rPr lang="ru-RU" sz="1800"/>
              <a:t>Куліш</a:t>
            </a:r>
          </a:p>
          <a:p>
            <a:pPr>
              <a:lnSpc>
                <a:spcPct val="80000"/>
              </a:lnSpc>
            </a:pPr>
            <a:r>
              <a:rPr lang="ru-RU" sz="1800"/>
              <a:t>Лист</a:t>
            </a:r>
          </a:p>
          <a:p>
            <a:pPr>
              <a:lnSpc>
                <a:spcPct val="80000"/>
              </a:lnSpc>
            </a:pPr>
            <a:r>
              <a:rPr lang="ru-RU" sz="1800"/>
              <a:t>Ода до прийдешнього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003800" y="1331913"/>
            <a:ext cx="4572000" cy="20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/>
              <a:t>Одна пісня</a:t>
            </a:r>
          </a:p>
          <a:p>
            <a:pPr>
              <a:buFontTx/>
              <a:buChar char="•"/>
            </a:pPr>
            <a:r>
              <a:rPr lang="ru-RU"/>
              <a:t>Під чужим небом</a:t>
            </a:r>
          </a:p>
          <a:p>
            <a:pPr>
              <a:buFontTx/>
              <a:buChar char="•"/>
            </a:pPr>
            <a:r>
              <a:rPr lang="ru-RU"/>
              <a:t>Пам'яті Т. Осьмачки</a:t>
            </a:r>
          </a:p>
          <a:p>
            <a:pPr>
              <a:buFontTx/>
              <a:buChar char="•"/>
            </a:pPr>
            <a:r>
              <a:rPr lang="ru-RU"/>
              <a:t>Поле бою</a:t>
            </a:r>
          </a:p>
          <a:p>
            <a:pPr>
              <a:buFontTx/>
              <a:buChar char="•"/>
            </a:pPr>
            <a:r>
              <a:rPr lang="ru-RU"/>
              <a:t>Сучасники</a:t>
            </a:r>
          </a:p>
          <a:p>
            <a:pPr>
              <a:buFontTx/>
              <a:buChar char="•"/>
            </a:pPr>
            <a:r>
              <a:rPr lang="ru-RU"/>
              <a:t>Уривок з поеми Шевченка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ru-RU"/>
          </a:p>
        </p:txBody>
      </p:sp>
      <p:pic>
        <p:nvPicPr>
          <p:cNvPr id="15376" name="Picture 16" descr="12794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3213100"/>
            <a:ext cx="2592388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1008063"/>
          </a:xfrm>
        </p:spPr>
        <p:txBody>
          <a:bodyPr/>
          <a:lstStyle/>
          <a:p>
            <a:r>
              <a:rPr lang="ru-RU" sz="4000">
                <a:solidFill>
                  <a:srgbClr val="4D4D4D"/>
                </a:solidFill>
              </a:rPr>
              <a:t>Літературна премія ім. Євгена Маланюка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latin typeface="Tahoma" pitchFamily="34" charset="0"/>
              </a:rPr>
              <a:t>     </a:t>
            </a:r>
            <a:r>
              <a:rPr lang="ru-RU" sz="1800">
                <a:latin typeface="Tahoma" pitchFamily="34" charset="0"/>
              </a:rPr>
              <a:t>Премія є творчою відзнакою, якою нагороджуються літератори Кіровоградської області за високохудожні твори, спрямовані на ствердження гуманістичних ідеалів, збагачення історичної спадщини народу, державотворення та демократизацію суспільства. Премія встановлюється у трьох номінаціях:</a:t>
            </a:r>
          </a:p>
          <a:p>
            <a:pPr>
              <a:lnSpc>
                <a:spcPct val="80000"/>
              </a:lnSpc>
            </a:pPr>
            <a:r>
              <a:rPr lang="ru-RU" sz="1800">
                <a:latin typeface="Tahoma" pitchFamily="34" charset="0"/>
              </a:rPr>
              <a:t>художня література (поезія, проза, драматургія);</a:t>
            </a:r>
          </a:p>
          <a:p>
            <a:pPr>
              <a:lnSpc>
                <a:spcPct val="80000"/>
              </a:lnSpc>
            </a:pPr>
            <a:r>
              <a:rPr lang="ru-RU" sz="1800">
                <a:latin typeface="Tahoma" pitchFamily="34" charset="0"/>
              </a:rPr>
              <a:t>літературознавство та публіцистика;</a:t>
            </a:r>
          </a:p>
          <a:p>
            <a:pPr>
              <a:lnSpc>
                <a:spcPct val="80000"/>
              </a:lnSpc>
            </a:pPr>
            <a:r>
              <a:rPr lang="ru-RU" sz="1800">
                <a:latin typeface="Tahoma" pitchFamily="34" charset="0"/>
              </a:rPr>
              <a:t>переклад (з української мови на інші мови, з інших мов на українську мову).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latin typeface="Tahoma" pitchFamily="34" charset="0"/>
              </a:rPr>
              <a:t>Вручення відбувається щорічно до 2 лютого — дня народження Євгена Маланюка.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436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Tahoma</vt:lpstr>
      <vt:lpstr>Оформление по умолчанию</vt:lpstr>
      <vt:lpstr>Євген Маланюк</vt:lpstr>
      <vt:lpstr>Слайд 2</vt:lpstr>
      <vt:lpstr>Слайд 3</vt:lpstr>
      <vt:lpstr>Слайд 4</vt:lpstr>
      <vt:lpstr>Слайд 5</vt:lpstr>
      <vt:lpstr>Творча спадщина</vt:lpstr>
      <vt:lpstr>Слайд 7</vt:lpstr>
      <vt:lpstr>Твори</vt:lpstr>
      <vt:lpstr>Літературна премія ім. Євгена Маланюка 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Александра</dc:creator>
  <cp:lastModifiedBy>Александра</cp:lastModifiedBy>
  <cp:revision>2</cp:revision>
  <dcterms:created xsi:type="dcterms:W3CDTF">2015-02-02T17:20:12Z</dcterms:created>
  <dcterms:modified xsi:type="dcterms:W3CDTF">2015-02-02T18:21:22Z</dcterms:modified>
</cp:coreProperties>
</file>