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6" d="100"/>
          <a:sy n="86" d="100"/>
        </p:scale>
        <p:origin x="-109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03.02.2015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03.02.2015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03.02.2015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03.02.2015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03.02.2015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03.02.2015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03.02.2015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03.02.2015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836712"/>
            <a:ext cx="7772400" cy="1470025"/>
          </a:xfrm>
        </p:spPr>
        <p:style>
          <a:lnRef idx="3">
            <a:schemeClr val="lt1"/>
          </a:lnRef>
          <a:fillRef idx="1">
            <a:schemeClr val="accent4"/>
          </a:fillRef>
          <a:effectRef idx="1">
            <a:schemeClr val="accent4"/>
          </a:effectRef>
          <a:fontRef idx="minor">
            <a:schemeClr val="lt1"/>
          </a:fontRef>
        </p:style>
        <p:txBody>
          <a:bodyPr>
            <a:normAutofit fontScale="90000"/>
          </a:bodyPr>
          <a:lstStyle/>
          <a:p>
            <a:r>
              <a:rPr lang="uk-UA" sz="5400" dirty="0" smtClean="0">
                <a:effectLst>
                  <a:outerShdw blurRad="38100" dist="38100" dir="2700000" algn="tl">
                    <a:srgbClr val="000000">
                      <a:alpha val="43137"/>
                    </a:srgbClr>
                  </a:outerShdw>
                </a:effectLst>
                <a:latin typeface="Monotype Corsiva" panose="03010101010201010101" pitchFamily="66" charset="0"/>
              </a:rPr>
              <a:t/>
            </a:r>
            <a:br>
              <a:rPr lang="uk-UA" sz="5400" dirty="0" smtClean="0">
                <a:effectLst>
                  <a:outerShdw blurRad="38100" dist="38100" dir="2700000" algn="tl">
                    <a:srgbClr val="000000">
                      <a:alpha val="43137"/>
                    </a:srgbClr>
                  </a:outerShdw>
                </a:effectLst>
                <a:latin typeface="Monotype Corsiva" panose="03010101010201010101" pitchFamily="66" charset="0"/>
              </a:rPr>
            </a:br>
            <a:r>
              <a:rPr lang="uk-UA" sz="5400" dirty="0" smtClean="0">
                <a:effectLst>
                  <a:outerShdw blurRad="38100" dist="38100" dir="2700000" algn="tl">
                    <a:srgbClr val="000000">
                      <a:alpha val="43137"/>
                    </a:srgbClr>
                  </a:outerShdw>
                </a:effectLst>
                <a:latin typeface="Monotype Corsiva" panose="03010101010201010101" pitchFamily="66" charset="0"/>
              </a:rPr>
              <a:t>Василь Симоненко</a:t>
            </a:r>
            <a:br>
              <a:rPr lang="uk-UA" sz="5400" dirty="0" smtClean="0">
                <a:effectLst>
                  <a:outerShdw blurRad="38100" dist="38100" dir="2700000" algn="tl">
                    <a:srgbClr val="000000">
                      <a:alpha val="43137"/>
                    </a:srgbClr>
                  </a:outerShdw>
                </a:effectLst>
                <a:latin typeface="Monotype Corsiva" panose="03010101010201010101" pitchFamily="66" charset="0"/>
              </a:rPr>
            </a:br>
            <a:endParaRPr lang="ru-RU" sz="5300" dirty="0">
              <a:effectLst>
                <a:outerShdw blurRad="38100" dist="38100" dir="2700000" algn="tl">
                  <a:srgbClr val="000000">
                    <a:alpha val="43137"/>
                  </a:srgbClr>
                </a:outerShdw>
              </a:effectLst>
              <a:latin typeface="Monotype Corsiva" panose="03010101010201010101" pitchFamily="66" charset="0"/>
            </a:endParaRPr>
          </a:p>
        </p:txBody>
      </p:sp>
      <p:sp>
        <p:nvSpPr>
          <p:cNvPr id="3" name="Подзаголовок 2"/>
          <p:cNvSpPr>
            <a:spLocks noGrp="1"/>
          </p:cNvSpPr>
          <p:nvPr>
            <p:ph type="subTitle" idx="1"/>
          </p:nvPr>
        </p:nvSpPr>
        <p:spPr>
          <a:xfrm>
            <a:off x="6300192" y="5517232"/>
            <a:ext cx="2624336" cy="1198984"/>
          </a:xfrm>
        </p:spPr>
        <p:style>
          <a:lnRef idx="3">
            <a:schemeClr val="lt1"/>
          </a:lnRef>
          <a:fillRef idx="1">
            <a:schemeClr val="accent4"/>
          </a:fillRef>
          <a:effectRef idx="1">
            <a:schemeClr val="accent4"/>
          </a:effectRef>
          <a:fontRef idx="minor">
            <a:schemeClr val="lt1"/>
          </a:fontRef>
        </p:style>
        <p:txBody>
          <a:bodyPr>
            <a:normAutofit/>
          </a:bodyPr>
          <a:lstStyle/>
          <a:p>
            <a:r>
              <a:rPr lang="uk-UA" sz="2000" dirty="0" smtClean="0">
                <a:solidFill>
                  <a:schemeClr val="bg1"/>
                </a:solidFill>
                <a:latin typeface="Monotype Corsiva" panose="03010101010201010101" pitchFamily="66" charset="0"/>
              </a:rPr>
              <a:t>Підготувала</a:t>
            </a:r>
          </a:p>
          <a:p>
            <a:r>
              <a:rPr lang="uk-UA" sz="2000" dirty="0" smtClean="0">
                <a:solidFill>
                  <a:schemeClr val="bg1"/>
                </a:solidFill>
                <a:latin typeface="Monotype Corsiva" panose="03010101010201010101" pitchFamily="66" charset="0"/>
              </a:rPr>
              <a:t>Учениця 11-А класу</a:t>
            </a:r>
          </a:p>
          <a:p>
            <a:r>
              <a:rPr lang="uk-UA" sz="2000" dirty="0" smtClean="0">
                <a:solidFill>
                  <a:schemeClr val="bg1"/>
                </a:solidFill>
                <a:latin typeface="Monotype Corsiva" panose="03010101010201010101" pitchFamily="66" charset="0"/>
              </a:rPr>
              <a:t>Таранущенко Дар'я </a:t>
            </a:r>
            <a:endParaRPr lang="ru-RU" sz="2000" dirty="0">
              <a:solidFill>
                <a:schemeClr val="bg1"/>
              </a:solidFill>
              <a:latin typeface="Monotype Corsiva" panose="03010101010201010101" pitchFamily="66" charset="0"/>
            </a:endParaRPr>
          </a:p>
        </p:txBody>
      </p:sp>
      <p:sp>
        <p:nvSpPr>
          <p:cNvPr id="5" name="Прямоугольник 4"/>
          <p:cNvSpPr/>
          <p:nvPr/>
        </p:nvSpPr>
        <p:spPr>
          <a:xfrm>
            <a:off x="4572000" y="1916832"/>
            <a:ext cx="3870176" cy="369332"/>
          </a:xfrm>
          <a:prstGeom prst="rect">
            <a:avLst/>
          </a:prstGeom>
        </p:spPr>
        <p:txBody>
          <a:bodyPr wrap="square">
            <a:spAutoFit/>
          </a:bodyPr>
          <a:lstStyle/>
          <a:p>
            <a:r>
              <a:rPr lang="ru-RU" dirty="0">
                <a:solidFill>
                  <a:schemeClr val="bg1"/>
                </a:solidFill>
                <a:effectLst>
                  <a:outerShdw blurRad="38100" dist="38100" dir="2700000" algn="tl">
                    <a:srgbClr val="000000">
                      <a:alpha val="43137"/>
                    </a:srgbClr>
                  </a:outerShdw>
                </a:effectLst>
                <a:latin typeface="Monotype Corsiva" panose="03010101010201010101" pitchFamily="66" charset="0"/>
              </a:rPr>
              <a:t>«Я </a:t>
            </a:r>
            <a:r>
              <a:rPr lang="ru-RU" dirty="0" err="1">
                <a:solidFill>
                  <a:schemeClr val="bg1"/>
                </a:solidFill>
                <a:effectLst>
                  <a:outerShdw blurRad="38100" dist="38100" dir="2700000" algn="tl">
                    <a:srgbClr val="000000">
                      <a:alpha val="43137"/>
                    </a:srgbClr>
                  </a:outerShdw>
                </a:effectLst>
                <a:latin typeface="Monotype Corsiva" panose="03010101010201010101" pitchFamily="66" charset="0"/>
              </a:rPr>
              <a:t>українець</a:t>
            </a:r>
            <a:r>
              <a:rPr lang="ru-RU" dirty="0">
                <a:solidFill>
                  <a:schemeClr val="bg1"/>
                </a:solidFill>
                <a:effectLst>
                  <a:outerShdw blurRad="38100" dist="38100" dir="2700000" algn="tl">
                    <a:srgbClr val="000000">
                      <a:alpha val="43137"/>
                    </a:srgbClr>
                  </a:outerShdw>
                </a:effectLst>
                <a:latin typeface="Monotype Corsiva" panose="03010101010201010101" pitchFamily="66" charset="0"/>
              </a:rPr>
              <a:t>. </a:t>
            </a:r>
            <a:r>
              <a:rPr lang="ru-RU" dirty="0" err="1">
                <a:solidFill>
                  <a:schemeClr val="bg1"/>
                </a:solidFill>
                <a:effectLst>
                  <a:outerShdw blurRad="38100" dist="38100" dir="2700000" algn="tl">
                    <a:srgbClr val="000000">
                      <a:alpha val="43137"/>
                    </a:srgbClr>
                  </a:outerShdw>
                </a:effectLst>
                <a:latin typeface="Monotype Corsiva" panose="03010101010201010101" pitchFamily="66" charset="0"/>
              </a:rPr>
              <a:t>Оце</a:t>
            </a:r>
            <a:r>
              <a:rPr lang="ru-RU" dirty="0">
                <a:solidFill>
                  <a:schemeClr val="bg1"/>
                </a:solidFill>
                <a:effectLst>
                  <a:outerShdw blurRad="38100" dist="38100" dir="2700000" algn="tl">
                    <a:srgbClr val="000000">
                      <a:alpha val="43137"/>
                    </a:srgbClr>
                  </a:outerShdw>
                </a:effectLst>
                <a:latin typeface="Monotype Corsiva" panose="03010101010201010101" pitchFamily="66" charset="0"/>
              </a:rPr>
              <a:t> і вся моя </a:t>
            </a:r>
            <a:r>
              <a:rPr lang="ru-RU" dirty="0" err="1">
                <a:solidFill>
                  <a:schemeClr val="bg1"/>
                </a:solidFill>
                <a:effectLst>
                  <a:outerShdw blurRad="38100" dist="38100" dir="2700000" algn="tl">
                    <a:srgbClr val="000000">
                      <a:alpha val="43137"/>
                    </a:srgbClr>
                  </a:outerShdw>
                </a:effectLst>
                <a:latin typeface="Monotype Corsiva" panose="03010101010201010101" pitchFamily="66" charset="0"/>
              </a:rPr>
              <a:t>автобіорафія</a:t>
            </a:r>
            <a:r>
              <a:rPr lang="ru-RU" dirty="0" smtClean="0">
                <a:solidFill>
                  <a:schemeClr val="bg1"/>
                </a:solidFill>
                <a:effectLst>
                  <a:outerShdw blurRad="38100" dist="38100" dir="2700000" algn="tl">
                    <a:srgbClr val="000000">
                      <a:alpha val="43137"/>
                    </a:srgbClr>
                  </a:outerShdw>
                </a:effectLst>
                <a:latin typeface="Monotype Corsiva" panose="03010101010201010101" pitchFamily="66" charset="0"/>
              </a:rPr>
              <a:t>.»</a:t>
            </a:r>
            <a:endParaRPr lang="ru-RU" dirty="0">
              <a:solidFill>
                <a:schemeClr val="bg1"/>
              </a:solidFill>
              <a:effectLst>
                <a:outerShdw blurRad="38100" dist="38100" dir="2700000" algn="tl">
                  <a:srgbClr val="000000">
                    <a:alpha val="43137"/>
                  </a:srgbClr>
                </a:outerShdw>
              </a:effectLst>
              <a:latin typeface="Monotype Corsiva" panose="03010101010201010101" pitchFamily="66" charset="0"/>
            </a:endParaRPr>
          </a:p>
        </p:txBody>
      </p:sp>
    </p:spTree>
    <p:extLst>
      <p:ext uri="{BB962C8B-B14F-4D97-AF65-F5344CB8AC3E}">
        <p14:creationId xmlns:p14="http://schemas.microsoft.com/office/powerpoint/2010/main" val="3575860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323528" y="1412776"/>
            <a:ext cx="3754760" cy="3298378"/>
          </a:xfrm>
        </p:spPr>
        <p:style>
          <a:lnRef idx="3">
            <a:schemeClr val="lt1"/>
          </a:lnRef>
          <a:fillRef idx="1">
            <a:schemeClr val="dk1"/>
          </a:fillRef>
          <a:effectRef idx="1">
            <a:schemeClr val="dk1"/>
          </a:effectRef>
          <a:fontRef idx="minor">
            <a:schemeClr val="lt1"/>
          </a:fontRef>
        </p:style>
        <p:txBody>
          <a:bodyPr>
            <a:normAutofit fontScale="90000"/>
          </a:bodyPr>
          <a:lstStyle/>
          <a:p>
            <a:r>
              <a:rPr lang="ru-RU" sz="1800" dirty="0" err="1">
                <a:effectLst>
                  <a:outerShdw blurRad="38100" dist="38100" dir="2700000" algn="tl">
                    <a:srgbClr val="000000">
                      <a:alpha val="43137"/>
                    </a:srgbClr>
                  </a:outerShdw>
                </a:effectLst>
                <a:latin typeface="Century Gothic" panose="020B0502020202020204" pitchFamily="34" charset="0"/>
              </a:rPr>
              <a:t>Народився</a:t>
            </a:r>
            <a:r>
              <a:rPr lang="ru-RU" sz="1800" dirty="0">
                <a:effectLst>
                  <a:outerShdw blurRad="38100" dist="38100" dir="2700000" algn="tl">
                    <a:srgbClr val="000000">
                      <a:alpha val="43137"/>
                    </a:srgbClr>
                  </a:outerShdw>
                </a:effectLst>
                <a:latin typeface="Century Gothic" panose="020B0502020202020204" pitchFamily="34" charset="0"/>
              </a:rPr>
              <a:t> Василь </a:t>
            </a:r>
            <a:r>
              <a:rPr lang="ru-RU" sz="1800" dirty="0" smtClean="0">
                <a:effectLst>
                  <a:outerShdw blurRad="38100" dist="38100" dir="2700000" algn="tl">
                    <a:srgbClr val="000000">
                      <a:alpha val="43137"/>
                    </a:srgbClr>
                  </a:outerShdw>
                </a:effectLst>
                <a:latin typeface="Century Gothic" panose="020B0502020202020204" pitchFamily="34" charset="0"/>
              </a:rPr>
              <a:t>Симоненко 8 </a:t>
            </a:r>
            <a:r>
              <a:rPr lang="ru-RU" sz="1800" dirty="0" err="1" smtClean="0">
                <a:effectLst>
                  <a:outerShdw blurRad="38100" dist="38100" dir="2700000" algn="tl">
                    <a:srgbClr val="000000">
                      <a:alpha val="43137"/>
                    </a:srgbClr>
                  </a:outerShdw>
                </a:effectLst>
                <a:latin typeface="Century Gothic" panose="020B0502020202020204" pitchFamily="34" charset="0"/>
              </a:rPr>
              <a:t>січня</a:t>
            </a:r>
            <a:r>
              <a:rPr lang="ru-RU" sz="1800" dirty="0" smtClean="0">
                <a:effectLst>
                  <a:outerShdw blurRad="38100" dist="38100" dir="2700000" algn="tl">
                    <a:srgbClr val="000000">
                      <a:alpha val="43137"/>
                    </a:srgbClr>
                  </a:outerShdw>
                </a:effectLst>
                <a:latin typeface="Century Gothic" panose="020B0502020202020204" pitchFamily="34" charset="0"/>
              </a:rPr>
              <a:t> 1935 </a:t>
            </a:r>
            <a:r>
              <a:rPr lang="ru-RU" sz="1800" dirty="0" err="1" smtClean="0">
                <a:effectLst>
                  <a:outerShdw blurRad="38100" dist="38100" dir="2700000" algn="tl">
                    <a:srgbClr val="000000">
                      <a:alpha val="43137"/>
                    </a:srgbClr>
                  </a:outerShdw>
                </a:effectLst>
                <a:latin typeface="Century Gothic" panose="020B0502020202020204" pitchFamily="34" charset="0"/>
              </a:rPr>
              <a:t>р.у</a:t>
            </a:r>
            <a:r>
              <a:rPr lang="ru-RU" sz="1800" dirty="0" smtClean="0">
                <a:effectLst>
                  <a:outerShdw blurRad="38100" dist="38100" dir="2700000" algn="tl">
                    <a:srgbClr val="000000">
                      <a:alpha val="43137"/>
                    </a:srgbClr>
                  </a:outerShdw>
                </a:effectLst>
                <a:latin typeface="Century Gothic" panose="020B0502020202020204" pitchFamily="34" charset="0"/>
              </a:rPr>
              <a:t> </a:t>
            </a:r>
            <a:r>
              <a:rPr lang="ru-RU" sz="1800" dirty="0" err="1">
                <a:effectLst>
                  <a:outerShdw blurRad="38100" dist="38100" dir="2700000" algn="tl">
                    <a:srgbClr val="000000">
                      <a:alpha val="43137"/>
                    </a:srgbClr>
                  </a:outerShdw>
                </a:effectLst>
                <a:latin typeface="Century Gothic" panose="020B0502020202020204" pitchFamily="34" charset="0"/>
              </a:rPr>
              <a:t>селі</a:t>
            </a:r>
            <a:r>
              <a:rPr lang="ru-RU" sz="1800" dirty="0">
                <a:effectLst>
                  <a:outerShdw blurRad="38100" dist="38100" dir="2700000" algn="tl">
                    <a:srgbClr val="000000">
                      <a:alpha val="43137"/>
                    </a:srgbClr>
                  </a:outerShdw>
                </a:effectLst>
                <a:latin typeface="Century Gothic" panose="020B0502020202020204" pitchFamily="34" charset="0"/>
              </a:rPr>
              <a:t> </a:t>
            </a:r>
            <a:r>
              <a:rPr lang="ru-RU" sz="1800" dirty="0" err="1">
                <a:effectLst>
                  <a:outerShdw blurRad="38100" dist="38100" dir="2700000" algn="tl">
                    <a:srgbClr val="000000">
                      <a:alpha val="43137"/>
                    </a:srgbClr>
                  </a:outerShdw>
                </a:effectLst>
                <a:latin typeface="Century Gothic" panose="020B0502020202020204" pitchFamily="34" charset="0"/>
              </a:rPr>
              <a:t>Біївці</a:t>
            </a:r>
            <a:r>
              <a:rPr lang="ru-RU" sz="1800" dirty="0">
                <a:effectLst>
                  <a:outerShdw blurRad="38100" dist="38100" dir="2700000" algn="tl">
                    <a:srgbClr val="000000">
                      <a:alpha val="43137"/>
                    </a:srgbClr>
                  </a:outerShdw>
                </a:effectLst>
                <a:latin typeface="Century Gothic" panose="020B0502020202020204" pitchFamily="34" charset="0"/>
              </a:rPr>
              <a:t> </a:t>
            </a:r>
            <a:r>
              <a:rPr lang="ru-RU" sz="1800" dirty="0" err="1">
                <a:effectLst>
                  <a:outerShdw blurRad="38100" dist="38100" dir="2700000" algn="tl">
                    <a:srgbClr val="000000">
                      <a:alpha val="43137"/>
                    </a:srgbClr>
                  </a:outerShdw>
                </a:effectLst>
                <a:latin typeface="Century Gothic" panose="020B0502020202020204" pitchFamily="34" charset="0"/>
              </a:rPr>
              <a:t>Лубенського</a:t>
            </a:r>
            <a:r>
              <a:rPr lang="ru-RU" sz="1800" dirty="0">
                <a:effectLst>
                  <a:outerShdw blurRad="38100" dist="38100" dir="2700000" algn="tl">
                    <a:srgbClr val="000000">
                      <a:alpha val="43137"/>
                    </a:srgbClr>
                  </a:outerShdw>
                </a:effectLst>
                <a:latin typeface="Century Gothic" panose="020B0502020202020204" pitchFamily="34" charset="0"/>
              </a:rPr>
              <a:t> району на </a:t>
            </a:r>
            <a:r>
              <a:rPr lang="ru-RU" sz="1800" dirty="0" err="1">
                <a:effectLst>
                  <a:outerShdw blurRad="38100" dist="38100" dir="2700000" algn="tl">
                    <a:srgbClr val="000000">
                      <a:alpha val="43137"/>
                    </a:srgbClr>
                  </a:outerShdw>
                </a:effectLst>
                <a:latin typeface="Century Gothic" panose="020B0502020202020204" pitchFamily="34" charset="0"/>
              </a:rPr>
              <a:t>Полтавщині</a:t>
            </a:r>
            <a:r>
              <a:rPr lang="ru-RU" sz="1800" dirty="0">
                <a:effectLst>
                  <a:outerShdw blurRad="38100" dist="38100" dir="2700000" algn="tl">
                    <a:srgbClr val="000000">
                      <a:alpha val="43137"/>
                    </a:srgbClr>
                  </a:outerShdw>
                </a:effectLst>
                <a:latin typeface="Century Gothic" panose="020B0502020202020204" pitchFamily="34" charset="0"/>
              </a:rPr>
              <a:t> в </a:t>
            </a:r>
            <a:r>
              <a:rPr lang="ru-RU" sz="1800" dirty="0" err="1">
                <a:effectLst>
                  <a:outerShdw blurRad="38100" dist="38100" dir="2700000" algn="tl">
                    <a:srgbClr val="000000">
                      <a:alpha val="43137"/>
                    </a:srgbClr>
                  </a:outerShdw>
                </a:effectLst>
                <a:latin typeface="Century Gothic" panose="020B0502020202020204" pitchFamily="34" charset="0"/>
              </a:rPr>
              <a:t>селянській</a:t>
            </a:r>
            <a:r>
              <a:rPr lang="ru-RU" sz="1800" dirty="0">
                <a:effectLst>
                  <a:outerShdw blurRad="38100" dist="38100" dir="2700000" algn="tl">
                    <a:srgbClr val="000000">
                      <a:alpha val="43137"/>
                    </a:srgbClr>
                  </a:outerShdw>
                </a:effectLst>
                <a:latin typeface="Century Gothic" panose="020B0502020202020204" pitchFamily="34" charset="0"/>
              </a:rPr>
              <a:t> </a:t>
            </a:r>
            <a:r>
              <a:rPr lang="ru-RU" sz="1800" dirty="0" err="1">
                <a:effectLst>
                  <a:outerShdw blurRad="38100" dist="38100" dir="2700000" algn="tl">
                    <a:srgbClr val="000000">
                      <a:alpha val="43137"/>
                    </a:srgbClr>
                  </a:outerShdw>
                </a:effectLst>
                <a:latin typeface="Century Gothic" panose="020B0502020202020204" pitchFamily="34" charset="0"/>
              </a:rPr>
              <a:t>родині</a:t>
            </a:r>
            <a:r>
              <a:rPr lang="ru-RU" sz="1800" dirty="0">
                <a:effectLst>
                  <a:outerShdw blurRad="38100" dist="38100" dir="2700000" algn="tl">
                    <a:srgbClr val="000000">
                      <a:alpha val="43137"/>
                    </a:srgbClr>
                  </a:outerShdw>
                </a:effectLst>
                <a:latin typeface="Century Gothic" panose="020B0502020202020204" pitchFamily="34" charset="0"/>
              </a:rPr>
              <a:t>. </a:t>
            </a:r>
            <a:r>
              <a:rPr lang="ru-RU" sz="1800" dirty="0" err="1">
                <a:effectLst>
                  <a:outerShdw blurRad="38100" dist="38100" dir="2700000" algn="tl">
                    <a:srgbClr val="000000">
                      <a:alpha val="43137"/>
                    </a:srgbClr>
                  </a:outerShdw>
                </a:effectLst>
                <a:latin typeface="Century Gothic" panose="020B0502020202020204" pitchFamily="34" charset="0"/>
              </a:rPr>
              <a:t>Цей</a:t>
            </a:r>
            <a:r>
              <a:rPr lang="ru-RU" sz="1800" dirty="0">
                <a:effectLst>
                  <a:outerShdw blurRad="38100" dist="38100" dir="2700000" algn="tl">
                    <a:srgbClr val="000000">
                      <a:alpha val="43137"/>
                    </a:srgbClr>
                  </a:outerShdw>
                </a:effectLst>
                <a:latin typeface="Century Gothic" panose="020B0502020202020204" pitchFamily="34" charset="0"/>
              </a:rPr>
              <a:t> край </a:t>
            </a:r>
            <a:r>
              <a:rPr lang="ru-RU" sz="1800" dirty="0" err="1">
                <a:effectLst>
                  <a:outerShdw blurRad="38100" dist="38100" dir="2700000" algn="tl">
                    <a:srgbClr val="000000">
                      <a:alpha val="43137"/>
                    </a:srgbClr>
                  </a:outerShdw>
                </a:effectLst>
                <a:latin typeface="Century Gothic" panose="020B0502020202020204" pitchFamily="34" charset="0"/>
              </a:rPr>
              <a:t>пов'язаний</a:t>
            </a:r>
            <a:r>
              <a:rPr lang="ru-RU" sz="1800" dirty="0">
                <a:effectLst>
                  <a:outerShdw blurRad="38100" dist="38100" dir="2700000" algn="tl">
                    <a:srgbClr val="000000">
                      <a:alpha val="43137"/>
                    </a:srgbClr>
                  </a:outerShdw>
                </a:effectLst>
                <a:latin typeface="Century Gothic" panose="020B0502020202020204" pitchFamily="34" charset="0"/>
              </a:rPr>
              <a:t> </a:t>
            </a:r>
            <a:r>
              <a:rPr lang="ru-RU" sz="1800" dirty="0" err="1">
                <a:effectLst>
                  <a:outerShdw blurRad="38100" dist="38100" dir="2700000" algn="tl">
                    <a:srgbClr val="000000">
                      <a:alpha val="43137"/>
                    </a:srgbClr>
                  </a:outerShdw>
                </a:effectLst>
                <a:latin typeface="Century Gothic" panose="020B0502020202020204" pitchFamily="34" charset="0"/>
              </a:rPr>
              <a:t>із</a:t>
            </a:r>
            <a:r>
              <a:rPr lang="ru-RU" sz="1800" dirty="0">
                <a:effectLst>
                  <a:outerShdw blurRad="38100" dist="38100" dir="2700000" algn="tl">
                    <a:srgbClr val="000000">
                      <a:alpha val="43137"/>
                    </a:srgbClr>
                  </a:outerShdw>
                </a:effectLst>
                <a:latin typeface="Century Gothic" panose="020B0502020202020204" pitchFamily="34" charset="0"/>
              </a:rPr>
              <a:t> </a:t>
            </a:r>
            <a:r>
              <a:rPr lang="ru-RU" sz="1800" dirty="0" err="1">
                <a:effectLst>
                  <a:outerShdw blurRad="38100" dist="38100" dir="2700000" algn="tl">
                    <a:srgbClr val="000000">
                      <a:alpha val="43137"/>
                    </a:srgbClr>
                  </a:outerShdw>
                </a:effectLst>
                <a:latin typeface="Century Gothic" panose="020B0502020202020204" pitchFamily="34" charset="0"/>
              </a:rPr>
              <a:t>багатьма</a:t>
            </a:r>
            <a:r>
              <a:rPr lang="ru-RU" sz="1800" dirty="0">
                <a:effectLst>
                  <a:outerShdw blurRad="38100" dist="38100" dir="2700000" algn="tl">
                    <a:srgbClr val="000000">
                      <a:alpha val="43137"/>
                    </a:srgbClr>
                  </a:outerShdw>
                </a:effectLst>
                <a:latin typeface="Century Gothic" panose="020B0502020202020204" pitchFamily="34" charset="0"/>
              </a:rPr>
              <a:t> </a:t>
            </a:r>
            <a:r>
              <a:rPr lang="ru-RU" sz="1800" dirty="0" err="1">
                <a:effectLst>
                  <a:outerShdw blurRad="38100" dist="38100" dir="2700000" algn="tl">
                    <a:srgbClr val="000000">
                      <a:alpha val="43137"/>
                    </a:srgbClr>
                  </a:outerShdw>
                </a:effectLst>
                <a:latin typeface="Century Gothic" panose="020B0502020202020204" pitchFamily="34" charset="0"/>
              </a:rPr>
              <a:t>уславленими</a:t>
            </a:r>
            <a:r>
              <a:rPr lang="ru-RU" sz="1800" dirty="0">
                <a:effectLst>
                  <a:outerShdw blurRad="38100" dist="38100" dir="2700000" algn="tl">
                    <a:srgbClr val="000000">
                      <a:alpha val="43137"/>
                    </a:srgbClr>
                  </a:outerShdw>
                </a:effectLst>
                <a:latin typeface="Century Gothic" panose="020B0502020202020204" pitchFamily="34" charset="0"/>
              </a:rPr>
              <a:t> </a:t>
            </a:r>
            <a:r>
              <a:rPr lang="ru-RU" sz="1800" dirty="0" err="1">
                <a:effectLst>
                  <a:outerShdw blurRad="38100" dist="38100" dir="2700000" algn="tl">
                    <a:srgbClr val="000000">
                      <a:alpha val="43137"/>
                    </a:srgbClr>
                  </a:outerShdw>
                </a:effectLst>
                <a:latin typeface="Century Gothic" panose="020B0502020202020204" pitchFamily="34" charset="0"/>
              </a:rPr>
              <a:t>іменами</a:t>
            </a:r>
            <a:r>
              <a:rPr lang="ru-RU" sz="1800" dirty="0">
                <a:effectLst>
                  <a:outerShdw blurRad="38100" dist="38100" dir="2700000" algn="tl">
                    <a:srgbClr val="000000">
                      <a:alpha val="43137"/>
                    </a:srgbClr>
                  </a:outerShdw>
                </a:effectLst>
                <a:latin typeface="Century Gothic" panose="020B0502020202020204" pitchFamily="34" charset="0"/>
              </a:rPr>
              <a:t> та </a:t>
            </a:r>
            <a:r>
              <a:rPr lang="ru-RU" sz="1800" dirty="0" err="1">
                <a:effectLst>
                  <a:outerShdw blurRad="38100" dist="38100" dir="2700000" algn="tl">
                    <a:srgbClr val="000000">
                      <a:alpha val="43137"/>
                    </a:srgbClr>
                  </a:outerShdw>
                </a:effectLst>
                <a:latin typeface="Century Gothic" panose="020B0502020202020204" pitchFamily="34" charset="0"/>
              </a:rPr>
              <a:t>подіями</a:t>
            </a:r>
            <a:r>
              <a:rPr lang="ru-RU" sz="1800" dirty="0">
                <a:effectLst>
                  <a:outerShdw blurRad="38100" dist="38100" dir="2700000" algn="tl">
                    <a:srgbClr val="000000">
                      <a:alpha val="43137"/>
                    </a:srgbClr>
                  </a:outerShdw>
                </a:effectLst>
                <a:latin typeface="Century Gothic" panose="020B0502020202020204" pitchFamily="34" charset="0"/>
              </a:rPr>
              <a:t>. </a:t>
            </a:r>
            <a:r>
              <a:rPr lang="ru-RU" sz="1800" dirty="0" err="1">
                <a:effectLst>
                  <a:outerShdw blurRad="38100" dist="38100" dir="2700000" algn="tl">
                    <a:srgbClr val="000000">
                      <a:alpha val="43137"/>
                    </a:srgbClr>
                  </a:outerShdw>
                </a:effectLst>
                <a:latin typeface="Century Gothic" panose="020B0502020202020204" pitchFamily="34" charset="0"/>
              </a:rPr>
              <a:t>Наприклад</a:t>
            </a:r>
            <a:r>
              <a:rPr lang="ru-RU" sz="1800" dirty="0">
                <a:effectLst>
                  <a:outerShdw blurRad="38100" dist="38100" dir="2700000" algn="tl">
                    <a:srgbClr val="000000">
                      <a:alpha val="43137"/>
                    </a:srgbClr>
                  </a:outerShdw>
                </a:effectLst>
                <a:latin typeface="Century Gothic" panose="020B0502020202020204" pitchFamily="34" charset="0"/>
              </a:rPr>
              <a:t>, М. </a:t>
            </a:r>
            <a:r>
              <a:rPr lang="ru-RU" sz="1800" dirty="0" err="1">
                <a:effectLst>
                  <a:outerShdw blurRad="38100" dist="38100" dir="2700000" algn="tl">
                    <a:srgbClr val="000000">
                      <a:alpha val="43137"/>
                    </a:srgbClr>
                  </a:outerShdw>
                </a:effectLst>
                <a:latin typeface="Century Gothic" panose="020B0502020202020204" pitchFamily="34" charset="0"/>
              </a:rPr>
              <a:t>Коцюбинський</a:t>
            </a:r>
            <a:r>
              <a:rPr lang="ru-RU" sz="1800" dirty="0">
                <a:effectLst>
                  <a:outerShdw blurRad="38100" dist="38100" dir="2700000" algn="tl">
                    <a:srgbClr val="000000">
                      <a:alpha val="43137"/>
                    </a:srgbClr>
                  </a:outerShdw>
                </a:effectLst>
                <a:latin typeface="Century Gothic" panose="020B0502020202020204" pitchFamily="34" charset="0"/>
              </a:rPr>
              <a:t> </a:t>
            </a:r>
            <a:r>
              <a:rPr lang="ru-RU" sz="1800" dirty="0" err="1">
                <a:effectLst>
                  <a:outerShdw blurRad="38100" dist="38100" dir="2700000" algn="tl">
                    <a:srgbClr val="000000">
                      <a:alpha val="43137"/>
                    </a:srgbClr>
                  </a:outerShdw>
                </a:effectLst>
                <a:latin typeface="Century Gothic" panose="020B0502020202020204" pitchFamily="34" charset="0"/>
              </a:rPr>
              <a:t>побував</a:t>
            </a:r>
            <a:r>
              <a:rPr lang="ru-RU" sz="1800" dirty="0">
                <a:effectLst>
                  <a:outerShdw blurRad="38100" dist="38100" dir="2700000" algn="tl">
                    <a:srgbClr val="000000">
                      <a:alpha val="43137"/>
                    </a:srgbClr>
                  </a:outerShdw>
                </a:effectLst>
                <a:latin typeface="Century Gothic" panose="020B0502020202020204" pitchFamily="34" charset="0"/>
              </a:rPr>
              <a:t> колись </a:t>
            </a:r>
            <a:r>
              <a:rPr lang="ru-RU" sz="1800" dirty="0" err="1">
                <a:effectLst>
                  <a:outerShdw blurRad="38100" dist="38100" dir="2700000" algn="tl">
                    <a:srgbClr val="000000">
                      <a:alpha val="43137"/>
                    </a:srgbClr>
                  </a:outerShdw>
                </a:effectLst>
                <a:latin typeface="Century Gothic" panose="020B0502020202020204" pitchFamily="34" charset="0"/>
              </a:rPr>
              <a:t>поблизу</a:t>
            </a:r>
            <a:r>
              <a:rPr lang="ru-RU" sz="1800" dirty="0">
                <a:effectLst>
                  <a:outerShdw blurRad="38100" dist="38100" dir="2700000" algn="tl">
                    <a:srgbClr val="000000">
                      <a:alpha val="43137"/>
                    </a:srgbClr>
                  </a:outerShdw>
                </a:effectLst>
                <a:latin typeface="Century Gothic" panose="020B0502020202020204" pitchFamily="34" charset="0"/>
              </a:rPr>
              <a:t> </a:t>
            </a:r>
            <a:r>
              <a:rPr lang="ru-RU" sz="1800" dirty="0" err="1">
                <a:effectLst>
                  <a:outerShdw blurRad="38100" dist="38100" dir="2700000" algn="tl">
                    <a:srgbClr val="000000">
                      <a:alpha val="43137"/>
                    </a:srgbClr>
                  </a:outerShdw>
                </a:effectLst>
                <a:latin typeface="Century Gothic" panose="020B0502020202020204" pitchFamily="34" charset="0"/>
              </a:rPr>
              <a:t>Біївців</a:t>
            </a:r>
            <a:r>
              <a:rPr lang="ru-RU" sz="1800" dirty="0">
                <a:effectLst>
                  <a:outerShdw blurRad="38100" dist="38100" dir="2700000" algn="tl">
                    <a:srgbClr val="000000">
                      <a:alpha val="43137"/>
                    </a:srgbClr>
                  </a:outerShdw>
                </a:effectLst>
                <a:latin typeface="Century Gothic" panose="020B0502020202020204" pitchFamily="34" charset="0"/>
              </a:rPr>
              <a:t> </a:t>
            </a:r>
            <a:r>
              <a:rPr lang="ru-RU" sz="1800" dirty="0" err="1">
                <a:effectLst>
                  <a:outerShdw blurRad="38100" dist="38100" dir="2700000" algn="tl">
                    <a:srgbClr val="000000">
                      <a:alpha val="43137"/>
                    </a:srgbClr>
                  </a:outerShdw>
                </a:effectLst>
                <a:latin typeface="Century Gothic" panose="020B0502020202020204" pitchFamily="34" charset="0"/>
              </a:rPr>
              <a:t>біля</a:t>
            </a:r>
            <a:r>
              <a:rPr lang="ru-RU" sz="1800" dirty="0">
                <a:effectLst>
                  <a:outerShdw blurRad="38100" dist="38100" dir="2700000" algn="tl">
                    <a:srgbClr val="000000">
                      <a:alpha val="43137"/>
                    </a:srgbClr>
                  </a:outerShdw>
                </a:effectLst>
                <a:latin typeface="Century Gothic" panose="020B0502020202020204" pitchFamily="34" charset="0"/>
              </a:rPr>
              <a:t> </a:t>
            </a:r>
            <a:r>
              <a:rPr lang="ru-RU" sz="1800" dirty="0" err="1">
                <a:effectLst>
                  <a:outerShdw blurRad="38100" dist="38100" dir="2700000" algn="tl">
                    <a:srgbClr val="000000">
                      <a:alpha val="43137"/>
                    </a:srgbClr>
                  </a:outerShdw>
                </a:effectLst>
                <a:latin typeface="Century Gothic" panose="020B0502020202020204" pitchFamily="34" charset="0"/>
              </a:rPr>
              <a:t>криниці</a:t>
            </a:r>
            <a:r>
              <a:rPr lang="ru-RU" sz="1800" dirty="0">
                <a:effectLst>
                  <a:outerShdw blurRad="38100" dist="38100" dir="2700000" algn="tl">
                    <a:srgbClr val="000000">
                      <a:alpha val="43137"/>
                    </a:srgbClr>
                  </a:outerShdw>
                </a:effectLst>
                <a:latin typeface="Century Gothic" panose="020B0502020202020204" pitchFamily="34" charset="0"/>
              </a:rPr>
              <a:t>, </a:t>
            </a:r>
            <a:r>
              <a:rPr lang="ru-RU" sz="1800" dirty="0" err="1">
                <a:effectLst>
                  <a:outerShdw blurRad="38100" dist="38100" dir="2700000" algn="tl">
                    <a:srgbClr val="000000">
                      <a:alpha val="43137"/>
                    </a:srgbClr>
                  </a:outerShdw>
                </a:effectLst>
                <a:latin typeface="Century Gothic" panose="020B0502020202020204" pitchFamily="34" charset="0"/>
              </a:rPr>
              <a:t>поруч</a:t>
            </a:r>
            <a:r>
              <a:rPr lang="ru-RU" sz="1800" dirty="0">
                <a:effectLst>
                  <a:outerShdw blurRad="38100" dist="38100" dir="2700000" algn="tl">
                    <a:srgbClr val="000000">
                      <a:alpha val="43137"/>
                    </a:srgbClr>
                  </a:outerShdw>
                </a:effectLst>
                <a:latin typeface="Century Gothic" panose="020B0502020202020204" pitchFamily="34" charset="0"/>
              </a:rPr>
              <a:t> </a:t>
            </a:r>
            <a:r>
              <a:rPr lang="ru-RU" sz="1800" dirty="0" err="1">
                <a:effectLst>
                  <a:outerShdw blurRad="38100" dist="38100" dir="2700000" algn="tl">
                    <a:srgbClr val="000000">
                      <a:alpha val="43137"/>
                    </a:srgbClr>
                  </a:outerShdw>
                </a:effectLst>
                <a:latin typeface="Century Gothic" panose="020B0502020202020204" pitchFamily="34" charset="0"/>
              </a:rPr>
              <a:t>із</a:t>
            </a:r>
            <a:r>
              <a:rPr lang="ru-RU" sz="1800" dirty="0">
                <a:effectLst>
                  <a:outerShdw blurRad="38100" dist="38100" dir="2700000" algn="tl">
                    <a:srgbClr val="000000">
                      <a:alpha val="43137"/>
                    </a:srgbClr>
                  </a:outerShdw>
                </a:effectLst>
                <a:latin typeface="Century Gothic" panose="020B0502020202020204" pitchFamily="34" charset="0"/>
              </a:rPr>
              <a:t> </a:t>
            </a:r>
            <a:r>
              <a:rPr lang="ru-RU" sz="1800" dirty="0" err="1">
                <a:effectLst>
                  <a:outerShdw blurRad="38100" dist="38100" dir="2700000" algn="tl">
                    <a:srgbClr val="000000">
                      <a:alpha val="43137"/>
                    </a:srgbClr>
                  </a:outerShdw>
                </a:effectLst>
                <a:latin typeface="Century Gothic" panose="020B0502020202020204" pitchFamily="34" charset="0"/>
              </a:rPr>
              <a:t>якою</a:t>
            </a:r>
            <a:r>
              <a:rPr lang="ru-RU" sz="1800" dirty="0">
                <a:effectLst>
                  <a:outerShdw blurRad="38100" dist="38100" dir="2700000" algn="tl">
                    <a:srgbClr val="000000">
                      <a:alpha val="43137"/>
                    </a:srgbClr>
                  </a:outerShdw>
                </a:effectLst>
                <a:latin typeface="Century Gothic" panose="020B0502020202020204" pitchFamily="34" charset="0"/>
              </a:rPr>
              <a:t> </a:t>
            </a:r>
            <a:r>
              <a:rPr lang="ru-RU" sz="1800" dirty="0" err="1">
                <a:effectLst>
                  <a:outerShdw blurRad="38100" dist="38100" dir="2700000" algn="tl">
                    <a:srgbClr val="000000">
                      <a:alpha val="43137"/>
                    </a:srgbClr>
                  </a:outerShdw>
                </a:effectLst>
                <a:latin typeface="Century Gothic" panose="020B0502020202020204" pitchFamily="34" charset="0"/>
              </a:rPr>
              <a:t>відбувалися</a:t>
            </a:r>
            <a:r>
              <a:rPr lang="ru-RU" sz="1800" dirty="0">
                <a:effectLst>
                  <a:outerShdw blurRad="38100" dist="38100" dir="2700000" algn="tl">
                    <a:srgbClr val="000000">
                      <a:alpha val="43137"/>
                    </a:srgbClr>
                  </a:outerShdw>
                </a:effectLst>
                <a:latin typeface="Century Gothic" panose="020B0502020202020204" pitchFamily="34" charset="0"/>
              </a:rPr>
              <a:t> </a:t>
            </a:r>
            <a:r>
              <a:rPr lang="ru-RU" sz="1800" dirty="0" err="1">
                <a:effectLst>
                  <a:outerShdw blurRad="38100" dist="38100" dir="2700000" algn="tl">
                    <a:srgbClr val="000000">
                      <a:alpha val="43137"/>
                    </a:srgbClr>
                  </a:outerShdw>
                </a:effectLst>
                <a:latin typeface="Century Gothic" panose="020B0502020202020204" pitchFamily="34" charset="0"/>
              </a:rPr>
              <a:t>гомінкі</a:t>
            </a:r>
            <a:r>
              <a:rPr lang="ru-RU" sz="1800" dirty="0">
                <a:effectLst>
                  <a:outerShdw blurRad="38100" dist="38100" dir="2700000" algn="tl">
                    <a:srgbClr val="000000">
                      <a:alpha val="43137"/>
                    </a:srgbClr>
                  </a:outerShdw>
                </a:effectLst>
                <a:latin typeface="Century Gothic" panose="020B0502020202020204" pitchFamily="34" charset="0"/>
              </a:rPr>
              <a:t> ярмарки. Тут </a:t>
            </a:r>
            <a:r>
              <a:rPr lang="ru-RU" sz="1800" dirty="0" err="1">
                <a:effectLst>
                  <a:outerShdw blurRad="38100" dist="38100" dir="2700000" algn="tl">
                    <a:srgbClr val="000000">
                      <a:alpha val="43137"/>
                    </a:srgbClr>
                  </a:outerShdw>
                </a:effectLst>
                <a:latin typeface="Century Gothic" panose="020B0502020202020204" pitchFamily="34" charset="0"/>
              </a:rPr>
              <a:t>малий</a:t>
            </a:r>
            <a:r>
              <a:rPr lang="ru-RU" sz="1800" dirty="0">
                <a:effectLst>
                  <a:outerShdw blurRad="38100" dist="38100" dir="2700000" algn="tl">
                    <a:srgbClr val="000000">
                      <a:alpha val="43137"/>
                    </a:srgbClr>
                  </a:outerShdw>
                </a:effectLst>
                <a:latin typeface="Century Gothic" panose="020B0502020202020204" pitchFamily="34" charset="0"/>
              </a:rPr>
              <a:t> </a:t>
            </a:r>
            <a:r>
              <a:rPr lang="ru-RU" sz="1800" dirty="0" err="1">
                <a:effectLst>
                  <a:outerShdw blurRad="38100" dist="38100" dir="2700000" algn="tl">
                    <a:srgbClr val="000000">
                      <a:alpha val="43137"/>
                    </a:srgbClr>
                  </a:outerShdw>
                </a:effectLst>
                <a:latin typeface="Century Gothic" panose="020B0502020202020204" pitchFamily="34" charset="0"/>
              </a:rPr>
              <a:t>Василько</a:t>
            </a:r>
            <a:r>
              <a:rPr lang="ru-RU" sz="1800" dirty="0">
                <a:effectLst>
                  <a:outerShdw blurRad="38100" dist="38100" dir="2700000" algn="tl">
                    <a:srgbClr val="000000">
                      <a:alpha val="43137"/>
                    </a:srgbClr>
                  </a:outerShdw>
                </a:effectLst>
                <a:latin typeface="Century Gothic" panose="020B0502020202020204" pitchFamily="34" charset="0"/>
              </a:rPr>
              <a:t> </a:t>
            </a:r>
            <a:r>
              <a:rPr lang="ru-RU" sz="1800" dirty="0" err="1">
                <a:effectLst>
                  <a:outerShdw blurRad="38100" dist="38100" dir="2700000" algn="tl">
                    <a:srgbClr val="000000">
                      <a:alpha val="43137"/>
                    </a:srgbClr>
                  </a:outerShdw>
                </a:effectLst>
                <a:latin typeface="Century Gothic" panose="020B0502020202020204" pitchFamily="34" charset="0"/>
              </a:rPr>
              <a:t>вчився</a:t>
            </a:r>
            <a:r>
              <a:rPr lang="ru-RU" sz="1800" dirty="0">
                <a:effectLst>
                  <a:outerShdw blurRad="38100" dist="38100" dir="2700000" algn="tl">
                    <a:srgbClr val="000000">
                      <a:alpha val="43137"/>
                    </a:srgbClr>
                  </a:outerShdw>
                </a:effectLst>
                <a:latin typeface="Century Gothic" panose="020B0502020202020204" pitchFamily="34" charset="0"/>
              </a:rPr>
              <a:t> </a:t>
            </a:r>
            <a:r>
              <a:rPr lang="ru-RU" sz="1800" dirty="0" err="1">
                <a:effectLst>
                  <a:outerShdw blurRad="38100" dist="38100" dir="2700000" algn="tl">
                    <a:srgbClr val="000000">
                      <a:alpha val="43137"/>
                    </a:srgbClr>
                  </a:outerShdw>
                </a:effectLst>
                <a:latin typeface="Century Gothic" panose="020B0502020202020204" pitchFamily="34" charset="0"/>
              </a:rPr>
              <a:t>розуміти</a:t>
            </a:r>
            <a:r>
              <a:rPr lang="ru-RU" sz="1800" dirty="0">
                <a:effectLst>
                  <a:outerShdw blurRad="38100" dist="38100" dir="2700000" algn="tl">
                    <a:srgbClr val="000000">
                      <a:alpha val="43137"/>
                    </a:srgbClr>
                  </a:outerShdw>
                </a:effectLst>
                <a:latin typeface="Century Gothic" panose="020B0502020202020204" pitchFamily="34" charset="0"/>
              </a:rPr>
              <a:t> добро і зло, </a:t>
            </a:r>
            <a:r>
              <a:rPr lang="ru-RU" sz="1800" dirty="0" err="1">
                <a:effectLst>
                  <a:outerShdw blurRad="38100" dist="38100" dir="2700000" algn="tl">
                    <a:srgbClr val="000000">
                      <a:alpha val="43137"/>
                    </a:srgbClr>
                  </a:outerShdw>
                </a:effectLst>
                <a:latin typeface="Century Gothic" panose="020B0502020202020204" pitchFamily="34" charset="0"/>
              </a:rPr>
              <a:t>поважати</a:t>
            </a:r>
            <a:r>
              <a:rPr lang="ru-RU" sz="1800" dirty="0">
                <a:effectLst>
                  <a:outerShdw blurRad="38100" dist="38100" dir="2700000" algn="tl">
                    <a:srgbClr val="000000">
                      <a:alpha val="43137"/>
                    </a:srgbClr>
                  </a:outerShdw>
                </a:effectLst>
                <a:latin typeface="Century Gothic" panose="020B0502020202020204" pitchFamily="34" charset="0"/>
              </a:rPr>
              <a:t> </a:t>
            </a:r>
            <a:r>
              <a:rPr lang="ru-RU" sz="1800" dirty="0" err="1">
                <a:effectLst>
                  <a:outerShdw blurRad="38100" dist="38100" dir="2700000" algn="tl">
                    <a:srgbClr val="000000">
                      <a:alpha val="43137"/>
                    </a:srgbClr>
                  </a:outerShdw>
                </a:effectLst>
                <a:latin typeface="Century Gothic" panose="020B0502020202020204" pitchFamily="34" charset="0"/>
              </a:rPr>
              <a:t>людину</a:t>
            </a:r>
            <a:r>
              <a:rPr lang="ru-RU" sz="1800" dirty="0">
                <a:effectLst>
                  <a:outerShdw blurRad="38100" dist="38100" dir="2700000" algn="tl">
                    <a:srgbClr val="000000">
                      <a:alpha val="43137"/>
                    </a:srgbClr>
                  </a:outerShdw>
                </a:effectLst>
                <a:latin typeface="Century Gothic" panose="020B0502020202020204" pitchFamily="34" charset="0"/>
              </a:rPr>
              <a:t> </a:t>
            </a:r>
            <a:r>
              <a:rPr lang="ru-RU" sz="1800" dirty="0" err="1">
                <a:effectLst>
                  <a:outerShdw blurRad="38100" dist="38100" dir="2700000" algn="tl">
                    <a:srgbClr val="000000">
                      <a:alpha val="43137"/>
                    </a:srgbClr>
                  </a:outerShdw>
                </a:effectLst>
                <a:latin typeface="Century Gothic" panose="020B0502020202020204" pitchFamily="34" charset="0"/>
              </a:rPr>
              <a:t>праці</a:t>
            </a:r>
            <a:r>
              <a:rPr lang="ru-RU" sz="1800" dirty="0">
                <a:effectLst>
                  <a:outerShdw blurRad="38100" dist="38100" dir="2700000" algn="tl">
                    <a:srgbClr val="000000">
                      <a:alpha val="43137"/>
                    </a:srgbClr>
                  </a:outerShdw>
                </a:effectLst>
                <a:latin typeface="Century Gothic" panose="020B0502020202020204" pitchFamily="34" charset="0"/>
              </a:rPr>
              <a:t>. </a:t>
            </a:r>
            <a:r>
              <a:rPr lang="ru-RU" sz="1800" dirty="0"/>
              <a:t/>
            </a:r>
            <a:br>
              <a:rPr lang="ru-RU" sz="1800" dirty="0"/>
            </a:br>
            <a:endParaRPr lang="ru-RU" sz="18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60648"/>
            <a:ext cx="4036549" cy="30274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2924944"/>
            <a:ext cx="2884115" cy="3327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111334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88024" y="932722"/>
            <a:ext cx="4104456" cy="4752528"/>
          </a:xfrm>
        </p:spPr>
        <p:style>
          <a:lnRef idx="3">
            <a:schemeClr val="lt1"/>
          </a:lnRef>
          <a:fillRef idx="1">
            <a:schemeClr val="dk1"/>
          </a:fillRef>
          <a:effectRef idx="1">
            <a:schemeClr val="dk1"/>
          </a:effectRef>
          <a:fontRef idx="minor">
            <a:schemeClr val="lt1"/>
          </a:fontRef>
        </p:style>
        <p:txBody>
          <a:bodyPr>
            <a:normAutofit/>
          </a:bodyPr>
          <a:lstStyle/>
          <a:p>
            <a:r>
              <a:rPr lang="ru-RU" sz="1800" dirty="0" err="1">
                <a:latin typeface="Comic Sans MS" panose="030F0702030302020204" pitchFamily="66" charset="0"/>
              </a:rPr>
              <a:t>Виховувався</a:t>
            </a:r>
            <a:r>
              <a:rPr lang="ru-RU" sz="1800" dirty="0">
                <a:latin typeface="Comic Sans MS" panose="030F0702030302020204" pitchFamily="66" charset="0"/>
              </a:rPr>
              <a:t> без батька. </a:t>
            </a:r>
            <a:r>
              <a:rPr lang="ru-RU" sz="1800" dirty="0" err="1">
                <a:latin typeface="Comic Sans MS" panose="030F0702030302020204" pitchFamily="66" charset="0"/>
              </a:rPr>
              <a:t>Дитинство</a:t>
            </a:r>
            <a:r>
              <a:rPr lang="ru-RU" sz="1800" dirty="0">
                <a:latin typeface="Comic Sans MS" panose="030F0702030302020204" pitchFamily="66" charset="0"/>
              </a:rPr>
              <a:t> і </a:t>
            </a:r>
            <a:r>
              <a:rPr lang="ru-RU" sz="1800" dirty="0" err="1">
                <a:latin typeface="Comic Sans MS" panose="030F0702030302020204" pitchFamily="66" charset="0"/>
              </a:rPr>
              <a:t>юність</a:t>
            </a:r>
            <a:r>
              <a:rPr lang="ru-RU" sz="1800" dirty="0">
                <a:latin typeface="Comic Sans MS" panose="030F0702030302020204" pitchFamily="66" charset="0"/>
              </a:rPr>
              <a:t> припали на </a:t>
            </a:r>
            <a:r>
              <a:rPr lang="ru-RU" sz="1800" dirty="0" err="1">
                <a:latin typeface="Comic Sans MS" panose="030F0702030302020204" pitchFamily="66" charset="0"/>
              </a:rPr>
              <a:t>воєнні</a:t>
            </a:r>
            <a:r>
              <a:rPr lang="ru-RU" sz="1800" dirty="0">
                <a:latin typeface="Comic Sans MS" panose="030F0702030302020204" pitchFamily="66" charset="0"/>
              </a:rPr>
              <a:t> та </a:t>
            </a:r>
            <a:r>
              <a:rPr lang="ru-RU" sz="1800" dirty="0" err="1">
                <a:latin typeface="Comic Sans MS" panose="030F0702030302020204" pitchFamily="66" charset="0"/>
              </a:rPr>
              <a:t>післявоєнні</a:t>
            </a:r>
            <a:r>
              <a:rPr lang="ru-RU" sz="1800" dirty="0">
                <a:latin typeface="Comic Sans MS" panose="030F0702030302020204" pitchFamily="66" charset="0"/>
              </a:rPr>
              <a:t> роки. </a:t>
            </a:r>
            <a:r>
              <a:rPr lang="ru-RU" sz="1800" dirty="0" err="1">
                <a:latin typeface="Comic Sans MS" panose="030F0702030302020204" pitchFamily="66" charset="0"/>
              </a:rPr>
              <a:t>Ще</a:t>
            </a:r>
            <a:r>
              <a:rPr lang="ru-RU" sz="1800" dirty="0">
                <a:latin typeface="Comic Sans MS" panose="030F0702030302020204" pitchFamily="66" charset="0"/>
              </a:rPr>
              <a:t> у </a:t>
            </a:r>
            <a:r>
              <a:rPr lang="ru-RU" sz="1800" dirty="0" err="1">
                <a:latin typeface="Comic Sans MS" panose="030F0702030302020204" pitchFamily="66" charset="0"/>
              </a:rPr>
              <a:t>школі</a:t>
            </a:r>
            <a:r>
              <a:rPr lang="ru-RU" sz="1800" dirty="0">
                <a:latin typeface="Comic Sans MS" panose="030F0702030302020204" pitchFamily="66" charset="0"/>
              </a:rPr>
              <a:t> Василь почав </a:t>
            </a:r>
            <a:r>
              <a:rPr lang="ru-RU" sz="1800" dirty="0" err="1">
                <a:latin typeface="Comic Sans MS" panose="030F0702030302020204" pitchFamily="66" charset="0"/>
              </a:rPr>
              <a:t>складати</a:t>
            </a:r>
            <a:r>
              <a:rPr lang="ru-RU" sz="1800" dirty="0">
                <a:latin typeface="Comic Sans MS" panose="030F0702030302020204" pitchFamily="66" charset="0"/>
              </a:rPr>
              <a:t> </a:t>
            </a:r>
            <a:r>
              <a:rPr lang="ru-RU" sz="1800" dirty="0" err="1">
                <a:latin typeface="Comic Sans MS" panose="030F0702030302020204" pitchFamily="66" charset="0"/>
              </a:rPr>
              <a:t>вірші</a:t>
            </a:r>
            <a:r>
              <a:rPr lang="ru-RU" sz="1800" dirty="0">
                <a:latin typeface="Comic Sans MS" panose="030F0702030302020204" pitchFamily="66" charset="0"/>
              </a:rPr>
              <a:t>, і </a:t>
            </a:r>
            <a:r>
              <a:rPr lang="ru-RU" sz="1800" dirty="0" err="1">
                <a:latin typeface="Comic Sans MS" panose="030F0702030302020204" pitchFamily="66" charset="0"/>
              </a:rPr>
              <a:t>школярі</a:t>
            </a:r>
            <a:r>
              <a:rPr lang="ru-RU" sz="1800" dirty="0">
                <a:latin typeface="Comic Sans MS" panose="030F0702030302020204" pitchFamily="66" charset="0"/>
              </a:rPr>
              <a:t> </a:t>
            </a:r>
            <a:r>
              <a:rPr lang="ru-RU" sz="1800" dirty="0" err="1">
                <a:latin typeface="Comic Sans MS" panose="030F0702030302020204" pitchFamily="66" charset="0"/>
              </a:rPr>
              <a:t>називали</a:t>
            </a:r>
            <a:r>
              <a:rPr lang="ru-RU" sz="1800" dirty="0">
                <a:latin typeface="Comic Sans MS" panose="030F0702030302020204" pitchFamily="66" charset="0"/>
              </a:rPr>
              <a:t> </a:t>
            </a:r>
            <a:r>
              <a:rPr lang="ru-RU" sz="1800" dirty="0" err="1">
                <a:latin typeface="Comic Sans MS" panose="030F0702030302020204" pitchFamily="66" charset="0"/>
              </a:rPr>
              <a:t>його</a:t>
            </a:r>
            <a:r>
              <a:rPr lang="ru-RU" sz="1800" dirty="0">
                <a:latin typeface="Comic Sans MS" panose="030F0702030302020204" pitchFamily="66" charset="0"/>
              </a:rPr>
              <a:t> </a:t>
            </a:r>
            <a:r>
              <a:rPr lang="ru-RU" sz="1800" dirty="0" err="1">
                <a:latin typeface="Comic Sans MS" panose="030F0702030302020204" pitchFamily="66" charset="0"/>
              </a:rPr>
              <a:t>гучним</a:t>
            </a:r>
            <a:r>
              <a:rPr lang="ru-RU" sz="1800" dirty="0">
                <a:latin typeface="Comic Sans MS" panose="030F0702030302020204" pitchFamily="66" charset="0"/>
              </a:rPr>
              <a:t> словом «поет». </a:t>
            </a:r>
            <a:r>
              <a:rPr lang="ru-RU" sz="1800" dirty="0" err="1">
                <a:latin typeface="Comic Sans MS" panose="030F0702030302020204" pitchFamily="66" charset="0"/>
              </a:rPr>
              <a:t>Після</a:t>
            </a:r>
            <a:r>
              <a:rPr lang="ru-RU" sz="1800" dirty="0">
                <a:latin typeface="Comic Sans MS" panose="030F0702030302020204" pitchFamily="66" charset="0"/>
              </a:rPr>
              <a:t> </a:t>
            </a:r>
            <a:r>
              <a:rPr lang="ru-RU" sz="1800" dirty="0" err="1">
                <a:latin typeface="Comic Sans MS" panose="030F0702030302020204" pitchFamily="66" charset="0"/>
              </a:rPr>
              <a:t>закінчення</a:t>
            </a:r>
            <a:r>
              <a:rPr lang="ru-RU" sz="1800" dirty="0">
                <a:latin typeface="Comic Sans MS" panose="030F0702030302020204" pitchFamily="66" charset="0"/>
              </a:rPr>
              <a:t> </a:t>
            </a:r>
            <a:r>
              <a:rPr lang="ru-RU" sz="1800" dirty="0" err="1">
                <a:latin typeface="Comic Sans MS" panose="030F0702030302020204" pitchFamily="66" charset="0"/>
              </a:rPr>
              <a:t>сільської</a:t>
            </a:r>
            <a:r>
              <a:rPr lang="ru-RU" sz="1800" dirty="0">
                <a:latin typeface="Comic Sans MS" panose="030F0702030302020204" pitchFamily="66" charset="0"/>
              </a:rPr>
              <a:t> </a:t>
            </a:r>
            <a:r>
              <a:rPr lang="ru-RU" sz="1800" dirty="0" err="1">
                <a:latin typeface="Comic Sans MS" panose="030F0702030302020204" pitchFamily="66" charset="0"/>
              </a:rPr>
              <a:t>середньої</a:t>
            </a:r>
            <a:r>
              <a:rPr lang="ru-RU" sz="1800" dirty="0">
                <a:latin typeface="Comic Sans MS" panose="030F0702030302020204" pitchFamily="66" charset="0"/>
              </a:rPr>
              <a:t> </a:t>
            </a:r>
            <a:r>
              <a:rPr lang="ru-RU" sz="1800" dirty="0" err="1">
                <a:latin typeface="Comic Sans MS" panose="030F0702030302020204" pitchFamily="66" charset="0"/>
              </a:rPr>
              <a:t>школи</a:t>
            </a:r>
            <a:r>
              <a:rPr lang="ru-RU" sz="1800" dirty="0">
                <a:latin typeface="Comic Sans MS" panose="030F0702030302020204" pitchFamily="66" charset="0"/>
              </a:rPr>
              <a:t> (</a:t>
            </a:r>
            <a:r>
              <a:rPr lang="ru-RU" sz="1800" dirty="0" err="1">
                <a:latin typeface="Comic Sans MS" panose="030F0702030302020204" pitchFamily="66" charset="0"/>
              </a:rPr>
              <a:t>із</a:t>
            </a:r>
            <a:r>
              <a:rPr lang="ru-RU" sz="1800" dirty="0">
                <a:latin typeface="Comic Sans MS" panose="030F0702030302020204" pitchFamily="66" charset="0"/>
              </a:rPr>
              <a:t> золотою </a:t>
            </a:r>
            <a:r>
              <a:rPr lang="ru-RU" sz="1800" dirty="0" err="1">
                <a:latin typeface="Comic Sans MS" panose="030F0702030302020204" pitchFamily="66" charset="0"/>
              </a:rPr>
              <a:t>медаллю</a:t>
            </a:r>
            <a:r>
              <a:rPr lang="ru-RU" sz="1800" dirty="0">
                <a:latin typeface="Comic Sans MS" panose="030F0702030302020204" pitchFamily="66" charset="0"/>
              </a:rPr>
              <a:t>) у 1952-1957 </a:t>
            </a:r>
            <a:r>
              <a:rPr lang="ru-RU" sz="1800" dirty="0" err="1">
                <a:latin typeface="Comic Sans MS" panose="030F0702030302020204" pitchFamily="66" charset="0"/>
              </a:rPr>
              <a:t>навчався</a:t>
            </a:r>
            <a:r>
              <a:rPr lang="ru-RU" sz="1800" dirty="0">
                <a:latin typeface="Comic Sans MS" panose="030F0702030302020204" pitchFamily="66" charset="0"/>
              </a:rPr>
              <a:t> на </a:t>
            </a:r>
            <a:r>
              <a:rPr lang="ru-RU" sz="1800" dirty="0" err="1">
                <a:latin typeface="Comic Sans MS" panose="030F0702030302020204" pitchFamily="66" charset="0"/>
              </a:rPr>
              <a:t>факультеті</a:t>
            </a:r>
            <a:r>
              <a:rPr lang="ru-RU" sz="1800" dirty="0">
                <a:latin typeface="Comic Sans MS" panose="030F0702030302020204" pitchFamily="66" charset="0"/>
              </a:rPr>
              <a:t> </a:t>
            </a:r>
            <a:r>
              <a:rPr lang="ru-RU" sz="1800" dirty="0" err="1">
                <a:latin typeface="Comic Sans MS" panose="030F0702030302020204" pitchFamily="66" charset="0"/>
              </a:rPr>
              <a:t>журналістики</a:t>
            </a:r>
            <a:r>
              <a:rPr lang="ru-RU" sz="1800" dirty="0">
                <a:latin typeface="Comic Sans MS" panose="030F0702030302020204" pitchFamily="66" charset="0"/>
              </a:rPr>
              <a:t> </a:t>
            </a:r>
            <a:r>
              <a:rPr lang="ru-RU" sz="1800" dirty="0" err="1">
                <a:latin typeface="Comic Sans MS" panose="030F0702030302020204" pitchFamily="66" charset="0"/>
              </a:rPr>
              <a:t>Київського</a:t>
            </a:r>
            <a:r>
              <a:rPr lang="ru-RU" sz="1800" dirty="0">
                <a:latin typeface="Comic Sans MS" panose="030F0702030302020204" pitchFamily="66" charset="0"/>
              </a:rPr>
              <a:t> </a:t>
            </a:r>
            <a:r>
              <a:rPr lang="ru-RU" sz="1800" dirty="0" err="1">
                <a:latin typeface="Comic Sans MS" panose="030F0702030302020204" pitchFamily="66" charset="0"/>
              </a:rPr>
              <a:t>інституту</a:t>
            </a:r>
            <a:r>
              <a:rPr lang="ru-RU" sz="1800" dirty="0">
                <a:latin typeface="Comic Sans MS" panose="030F0702030302020204" pitchFamily="66" charset="0"/>
              </a:rPr>
              <a:t>. </a:t>
            </a:r>
            <a:r>
              <a:rPr lang="ru-RU" sz="1800" dirty="0" err="1">
                <a:latin typeface="Comic Sans MS" panose="030F0702030302020204" pitchFamily="66" charset="0"/>
              </a:rPr>
              <a:t>Працював</a:t>
            </a:r>
            <a:r>
              <a:rPr lang="ru-RU" sz="1800" dirty="0">
                <a:latin typeface="Comic Sans MS" panose="030F0702030302020204" pitchFamily="66" charset="0"/>
              </a:rPr>
              <a:t> секретарем в </a:t>
            </a:r>
            <a:r>
              <a:rPr lang="ru-RU" sz="1800" dirty="0" err="1">
                <a:latin typeface="Comic Sans MS" panose="030F0702030302020204" pitchFamily="66" charset="0"/>
              </a:rPr>
              <a:t>університетській</a:t>
            </a:r>
            <a:r>
              <a:rPr lang="ru-RU" sz="1800" dirty="0">
                <a:latin typeface="Comic Sans MS" panose="030F0702030302020204" pitchFamily="66" charset="0"/>
              </a:rPr>
              <a:t> </a:t>
            </a:r>
            <a:r>
              <a:rPr lang="ru-RU" sz="1800" dirty="0" err="1">
                <a:latin typeface="Comic Sans MS" panose="030F0702030302020204" pitchFamily="66" charset="0"/>
              </a:rPr>
              <a:t>багатотиражці</a:t>
            </a:r>
            <a:r>
              <a:rPr lang="ru-RU" sz="1800" dirty="0">
                <a:latin typeface="Comic Sans MS" panose="030F0702030302020204" pitchFamily="66" charset="0"/>
              </a:rPr>
              <a:t>, </a:t>
            </a:r>
            <a:r>
              <a:rPr lang="ru-RU" sz="1800" dirty="0" err="1">
                <a:latin typeface="Comic Sans MS" panose="030F0702030302020204" pitchFamily="66" charset="0"/>
              </a:rPr>
              <a:t>був</a:t>
            </a:r>
            <a:r>
              <a:rPr lang="ru-RU" sz="1800" dirty="0">
                <a:latin typeface="Comic Sans MS" panose="030F0702030302020204" pitchFamily="66" charset="0"/>
              </a:rPr>
              <a:t> </a:t>
            </a:r>
            <a:r>
              <a:rPr lang="ru-RU" sz="1800" dirty="0" err="1">
                <a:latin typeface="Comic Sans MS" panose="030F0702030302020204" pitchFamily="66" charset="0"/>
              </a:rPr>
              <a:t>учасником</a:t>
            </a:r>
            <a:r>
              <a:rPr lang="ru-RU" sz="1800" dirty="0">
                <a:latin typeface="Comic Sans MS" panose="030F0702030302020204" pitchFamily="66" charset="0"/>
              </a:rPr>
              <a:t> </a:t>
            </a:r>
            <a:r>
              <a:rPr lang="ru-RU" sz="1800" dirty="0" err="1">
                <a:latin typeface="Comic Sans MS" panose="030F0702030302020204" pitchFamily="66" charset="0"/>
              </a:rPr>
              <a:t>вузівської</a:t>
            </a:r>
            <a:r>
              <a:rPr lang="ru-RU" sz="1800" dirty="0">
                <a:latin typeface="Comic Sans MS" panose="030F0702030302020204" pitchFamily="66" charset="0"/>
              </a:rPr>
              <a:t> </a:t>
            </a:r>
            <a:r>
              <a:rPr lang="ru-RU" sz="1800" dirty="0" err="1">
                <a:latin typeface="Comic Sans MS" panose="030F0702030302020204" pitchFamily="66" charset="0"/>
              </a:rPr>
              <a:t>літстудії</a:t>
            </a:r>
            <a:r>
              <a:rPr lang="ru-RU" sz="1800" dirty="0">
                <a:latin typeface="Comic Sans MS" panose="030F0702030302020204" pitchFamily="66" charset="0"/>
              </a:rPr>
              <a:t>.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76672"/>
            <a:ext cx="4248472" cy="56646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4970857"/>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95536" y="260648"/>
            <a:ext cx="8507288" cy="2722314"/>
          </a:xfrm>
        </p:spPr>
        <p:style>
          <a:lnRef idx="3">
            <a:schemeClr val="lt1"/>
          </a:lnRef>
          <a:fillRef idx="1">
            <a:schemeClr val="accent4"/>
          </a:fillRef>
          <a:effectRef idx="1">
            <a:schemeClr val="accent4"/>
          </a:effectRef>
          <a:fontRef idx="minor">
            <a:schemeClr val="lt1"/>
          </a:fontRef>
        </p:style>
        <p:txBody>
          <a:bodyPr>
            <a:normAutofit/>
          </a:bodyPr>
          <a:lstStyle/>
          <a:p>
            <a:r>
              <a:rPr lang="ru-RU" sz="1600" dirty="0">
                <a:effectLst>
                  <a:outerShdw blurRad="38100" dist="38100" dir="2700000" algn="tl">
                    <a:srgbClr val="000000">
                      <a:alpha val="43137"/>
                    </a:srgbClr>
                  </a:outerShdw>
                </a:effectLst>
                <a:latin typeface="Century Gothic" panose="020B0502020202020204" pitchFamily="34" charset="0"/>
              </a:rPr>
              <a:t>Симоненко почав </a:t>
            </a:r>
            <a:r>
              <a:rPr lang="ru-RU" sz="1600" dirty="0" err="1">
                <a:effectLst>
                  <a:outerShdw blurRad="38100" dist="38100" dir="2700000" algn="tl">
                    <a:srgbClr val="000000">
                      <a:alpha val="43137"/>
                    </a:srgbClr>
                  </a:outerShdw>
                </a:effectLst>
                <a:latin typeface="Century Gothic" panose="020B0502020202020204" pitchFamily="34" charset="0"/>
              </a:rPr>
              <a:t>писати</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навчаючись</a:t>
            </a:r>
            <a:r>
              <a:rPr lang="ru-RU" sz="1600" dirty="0">
                <a:effectLst>
                  <a:outerShdw blurRad="38100" dist="38100" dir="2700000" algn="tl">
                    <a:srgbClr val="000000">
                      <a:alpha val="43137"/>
                    </a:srgbClr>
                  </a:outerShdw>
                </a:effectLst>
                <a:latin typeface="Century Gothic" panose="020B0502020202020204" pitchFamily="34" charset="0"/>
              </a:rPr>
              <a:t> в </a:t>
            </a:r>
            <a:r>
              <a:rPr lang="ru-RU" sz="1600" dirty="0" err="1">
                <a:effectLst>
                  <a:outerShdw blurRad="38100" dist="38100" dir="2700000" algn="tl">
                    <a:srgbClr val="000000">
                      <a:alpha val="43137"/>
                    </a:srgbClr>
                  </a:outerShdw>
                </a:effectLst>
                <a:latin typeface="Century Gothic" panose="020B0502020202020204" pitchFamily="34" charset="0"/>
              </a:rPr>
              <a:t>університеті</a:t>
            </a:r>
            <a:r>
              <a:rPr lang="ru-RU" sz="1600" dirty="0">
                <a:effectLst>
                  <a:outerShdw blurRad="38100" dist="38100" dir="2700000" algn="tl">
                    <a:srgbClr val="000000">
                      <a:alpha val="43137"/>
                    </a:srgbClr>
                  </a:outerShdw>
                </a:effectLst>
                <a:latin typeface="Century Gothic" panose="020B0502020202020204" pitchFamily="34" charset="0"/>
              </a:rPr>
              <a:t>. З 1957 </a:t>
            </a:r>
            <a:r>
              <a:rPr lang="ru-RU" sz="1600" dirty="0" err="1">
                <a:effectLst>
                  <a:outerShdw blurRad="38100" dist="38100" dir="2700000" algn="tl">
                    <a:srgbClr val="000000">
                      <a:alpha val="43137"/>
                    </a:srgbClr>
                  </a:outerShdw>
                </a:effectLst>
                <a:latin typeface="Century Gothic" panose="020B0502020202020204" pitchFamily="34" charset="0"/>
              </a:rPr>
              <a:t>він</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був</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співробітником</a:t>
            </a:r>
            <a:r>
              <a:rPr lang="ru-RU" sz="1600" dirty="0">
                <a:effectLst>
                  <a:outerShdw blurRad="38100" dist="38100" dir="2700000" algn="tl">
                    <a:srgbClr val="000000">
                      <a:alpha val="43137"/>
                    </a:srgbClr>
                  </a:outerShdw>
                </a:effectLst>
                <a:latin typeface="Century Gothic" panose="020B0502020202020204" pitchFamily="34" charset="0"/>
              </a:rPr>
              <a:t> газет «Молодь </a:t>
            </a:r>
            <a:r>
              <a:rPr lang="ru-RU" sz="1600" dirty="0" err="1">
                <a:effectLst>
                  <a:outerShdw blurRad="38100" dist="38100" dir="2700000" algn="tl">
                    <a:srgbClr val="000000">
                      <a:alpha val="43137"/>
                    </a:srgbClr>
                  </a:outerShdw>
                </a:effectLst>
                <a:latin typeface="Century Gothic" panose="020B0502020202020204" pitchFamily="34" charset="0"/>
              </a:rPr>
              <a:t>Черкащини</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Черкаська</a:t>
            </a:r>
            <a:r>
              <a:rPr lang="ru-RU" sz="1600" dirty="0">
                <a:effectLst>
                  <a:outerShdw blurRad="38100" dist="38100" dir="2700000" algn="tl">
                    <a:srgbClr val="000000">
                      <a:alpha val="43137"/>
                    </a:srgbClr>
                  </a:outerShdw>
                </a:effectLst>
                <a:latin typeface="Century Gothic" panose="020B0502020202020204" pitchFamily="34" charset="0"/>
              </a:rPr>
              <a:t> правда», </a:t>
            </a:r>
            <a:r>
              <a:rPr lang="ru-RU" sz="1600" dirty="0" err="1">
                <a:effectLst>
                  <a:outerShdw blurRad="38100" dist="38100" dir="2700000" algn="tl">
                    <a:srgbClr val="000000">
                      <a:alpha val="43137"/>
                    </a:srgbClr>
                  </a:outerShdw>
                </a:effectLst>
                <a:latin typeface="Century Gothic" panose="020B0502020202020204" pitchFamily="34" charset="0"/>
              </a:rPr>
              <a:t>власкором</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Робітничої</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газети</a:t>
            </a:r>
            <a:r>
              <a:rPr lang="ru-RU" sz="1600" dirty="0">
                <a:effectLst>
                  <a:outerShdw blurRad="38100" dist="38100" dir="2700000" algn="tl">
                    <a:srgbClr val="000000">
                      <a:alpha val="43137"/>
                    </a:srgbClr>
                  </a:outerShdw>
                </a:effectLst>
                <a:latin typeface="Century Gothic" panose="020B0502020202020204" pitchFamily="34" charset="0"/>
              </a:rPr>
              <a:t>». Як </a:t>
            </a:r>
            <a:r>
              <a:rPr lang="ru-RU" sz="1600" dirty="0" err="1">
                <a:effectLst>
                  <a:outerShdw blurRad="38100" dist="38100" dir="2700000" algn="tl">
                    <a:srgbClr val="000000">
                      <a:alpha val="43137"/>
                    </a:srgbClr>
                  </a:outerShdw>
                </a:effectLst>
                <a:latin typeface="Century Gothic" panose="020B0502020202020204" pitchFamily="34" charset="0"/>
              </a:rPr>
              <a:t>журналіст</a:t>
            </a:r>
            <a:r>
              <a:rPr lang="ru-RU" sz="1600" dirty="0">
                <a:effectLst>
                  <a:outerShdw blurRad="38100" dist="38100" dir="2700000" algn="tl">
                    <a:srgbClr val="000000">
                      <a:alpha val="43137"/>
                    </a:srgbClr>
                  </a:outerShdw>
                </a:effectLst>
                <a:latin typeface="Century Gothic" panose="020B0502020202020204" pitchFamily="34" charset="0"/>
              </a:rPr>
              <a:t>, у </a:t>
            </a:r>
            <a:r>
              <a:rPr lang="ru-RU" sz="1600" dirty="0" err="1">
                <a:effectLst>
                  <a:outerShdw blurRad="38100" dist="38100" dir="2700000" algn="tl">
                    <a:srgbClr val="000000">
                      <a:alpha val="43137"/>
                    </a:srgbClr>
                  </a:outerShdw>
                </a:effectLst>
                <a:latin typeface="Century Gothic" panose="020B0502020202020204" pitchFamily="34" charset="0"/>
              </a:rPr>
              <a:t>своїх</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статтях</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показував</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хиби</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партійно</a:t>
            </a:r>
            <a:r>
              <a:rPr lang="ru-RU" sz="1600" dirty="0">
                <a:effectLst>
                  <a:outerShdw blurRad="38100" dist="38100" dir="2700000" algn="tl">
                    <a:srgbClr val="000000">
                      <a:alpha val="43137"/>
                    </a:srgbClr>
                  </a:outerShdw>
                </a:effectLst>
                <a:latin typeface="Century Gothic" panose="020B0502020202020204" pitchFamily="34" charset="0"/>
              </a:rPr>
              <a:t>-бюрократичного </a:t>
            </a:r>
            <a:r>
              <a:rPr lang="ru-RU" sz="1600" dirty="0" err="1">
                <a:effectLst>
                  <a:outerShdw blurRad="38100" dist="38100" dir="2700000" algn="tl">
                    <a:srgbClr val="000000">
                      <a:alpha val="43137"/>
                    </a:srgbClr>
                  </a:outerShdw>
                </a:effectLst>
                <a:latin typeface="Century Gothic" panose="020B0502020202020204" pitchFamily="34" charset="0"/>
              </a:rPr>
              <a:t>апарату</a:t>
            </a:r>
            <a:r>
              <a:rPr lang="ru-RU" sz="1600" dirty="0">
                <a:effectLst>
                  <a:outerShdw blurRad="38100" dist="38100" dir="2700000" algn="tl">
                    <a:srgbClr val="000000">
                      <a:alpha val="43137"/>
                    </a:srgbClr>
                  </a:outerShdw>
                </a:effectLst>
                <a:latin typeface="Century Gothic" panose="020B0502020202020204" pitchFamily="34" charset="0"/>
              </a:rPr>
              <a:t>, через </a:t>
            </a:r>
            <a:r>
              <a:rPr lang="ru-RU" sz="1600" dirty="0" err="1">
                <a:effectLst>
                  <a:outerShdw blurRad="38100" dist="38100" dir="2700000" algn="tl">
                    <a:srgbClr val="000000">
                      <a:alpha val="43137"/>
                    </a:srgbClr>
                  </a:outerShdw>
                </a:effectLst>
                <a:latin typeface="Century Gothic" panose="020B0502020202020204" pitchFamily="34" charset="0"/>
              </a:rPr>
              <a:t>що</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зазнавав</a:t>
            </a:r>
            <a:r>
              <a:rPr lang="ru-RU" sz="1600" dirty="0">
                <a:effectLst>
                  <a:outerShdw blurRad="38100" dist="38100" dir="2700000" algn="tl">
                    <a:srgbClr val="000000">
                      <a:alpha val="43137"/>
                    </a:srgbClr>
                  </a:outerShdw>
                </a:effectLst>
                <a:latin typeface="Century Gothic" panose="020B0502020202020204" pitchFamily="34" charset="0"/>
              </a:rPr>
              <a:t> систематичного </a:t>
            </a:r>
            <a:r>
              <a:rPr lang="ru-RU" sz="1600" dirty="0" err="1">
                <a:effectLst>
                  <a:outerShdw blurRad="38100" dist="38100" dir="2700000" algn="tl">
                    <a:srgbClr val="000000">
                      <a:alpha val="43137"/>
                    </a:srgbClr>
                  </a:outerShdw>
                </a:effectLst>
                <a:latin typeface="Century Gothic" panose="020B0502020202020204" pitchFamily="34" charset="0"/>
              </a:rPr>
              <a:t>цькування</a:t>
            </a:r>
            <a:r>
              <a:rPr lang="ru-RU" sz="1600" dirty="0">
                <a:effectLst>
                  <a:outerShdw blurRad="38100" dist="38100" dir="2700000" algn="tl">
                    <a:srgbClr val="000000">
                      <a:alpha val="43137"/>
                    </a:srgbClr>
                  </a:outerShdw>
                </a:effectLst>
                <a:latin typeface="Century Gothic" panose="020B0502020202020204" pitchFamily="34" charset="0"/>
              </a:rPr>
              <a:t> з боку </a:t>
            </a:r>
            <a:r>
              <a:rPr lang="ru-RU" sz="1600" dirty="0" err="1">
                <a:effectLst>
                  <a:outerShdw blurRad="38100" dist="38100" dir="2700000" algn="tl">
                    <a:srgbClr val="000000">
                      <a:alpha val="43137"/>
                    </a:srgbClr>
                  </a:outerShdw>
                </a:effectLst>
                <a:latin typeface="Century Gothic" panose="020B0502020202020204" pitchFamily="34" charset="0"/>
              </a:rPr>
              <a:t>офіційних</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владних</a:t>
            </a:r>
            <a:r>
              <a:rPr lang="ru-RU" sz="1600" dirty="0">
                <a:effectLst>
                  <a:outerShdw blurRad="38100" dist="38100" dir="2700000" algn="tl">
                    <a:srgbClr val="000000">
                      <a:alpha val="43137"/>
                    </a:srgbClr>
                  </a:outerShdw>
                </a:effectLst>
                <a:latin typeface="Century Gothic" panose="020B0502020202020204" pitchFamily="34" charset="0"/>
              </a:rPr>
              <a:t> структур. </a:t>
            </a:r>
            <a:br>
              <a:rPr lang="ru-RU" sz="1600" dirty="0">
                <a:effectLst>
                  <a:outerShdw blurRad="38100" dist="38100" dir="2700000" algn="tl">
                    <a:srgbClr val="000000">
                      <a:alpha val="43137"/>
                    </a:srgbClr>
                  </a:outerShdw>
                </a:effectLst>
                <a:latin typeface="Century Gothic" panose="020B0502020202020204" pitchFamily="34" charset="0"/>
              </a:rPr>
            </a:br>
            <a:r>
              <a:rPr lang="ru-RU" sz="1600" dirty="0">
                <a:effectLst>
                  <a:outerShdw blurRad="38100" dist="38100" dir="2700000" algn="tl">
                    <a:srgbClr val="000000">
                      <a:alpha val="43137"/>
                    </a:srgbClr>
                  </a:outerShdw>
                </a:effectLst>
                <a:latin typeface="Century Gothic" panose="020B0502020202020204" pitchFamily="34" charset="0"/>
              </a:rPr>
              <a:t/>
            </a:r>
            <a:br>
              <a:rPr lang="ru-RU" sz="1600" dirty="0">
                <a:effectLst>
                  <a:outerShdw blurRad="38100" dist="38100" dir="2700000" algn="tl">
                    <a:srgbClr val="000000">
                      <a:alpha val="43137"/>
                    </a:srgbClr>
                  </a:outerShdw>
                </a:effectLst>
                <a:latin typeface="Century Gothic" panose="020B0502020202020204" pitchFamily="34" charset="0"/>
              </a:rPr>
            </a:br>
            <a:r>
              <a:rPr lang="ru-RU" sz="1600" dirty="0">
                <a:effectLst>
                  <a:outerShdw blurRad="38100" dist="38100" dir="2700000" algn="tl">
                    <a:srgbClr val="000000">
                      <a:alpha val="43137"/>
                    </a:srgbClr>
                  </a:outerShdw>
                </a:effectLst>
                <a:latin typeface="Century Gothic" panose="020B0502020202020204" pitchFamily="34" charset="0"/>
              </a:rPr>
              <a:t>Перша </a:t>
            </a:r>
            <a:r>
              <a:rPr lang="ru-RU" sz="1600" dirty="0" err="1">
                <a:effectLst>
                  <a:outerShdw blurRad="38100" dist="38100" dir="2700000" algn="tl">
                    <a:srgbClr val="000000">
                      <a:alpha val="43137"/>
                    </a:srgbClr>
                  </a:outerShdw>
                </a:effectLst>
                <a:latin typeface="Century Gothic" panose="020B0502020202020204" pitchFamily="34" charset="0"/>
              </a:rPr>
              <a:t>збірка</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поезій</a:t>
            </a:r>
            <a:r>
              <a:rPr lang="ru-RU" sz="1600" dirty="0">
                <a:effectLst>
                  <a:outerShdw blurRad="38100" dist="38100" dir="2700000" algn="tl">
                    <a:srgbClr val="000000">
                      <a:alpha val="43137"/>
                    </a:srgbClr>
                  </a:outerShdw>
                </a:effectLst>
                <a:latin typeface="Century Gothic" panose="020B0502020202020204" pitchFamily="34" charset="0"/>
              </a:rPr>
              <a:t> «Тиша і </a:t>
            </a:r>
            <a:r>
              <a:rPr lang="ru-RU" sz="1600" dirty="0" err="1">
                <a:effectLst>
                  <a:outerShdw blurRad="38100" dist="38100" dir="2700000" algn="tl">
                    <a:srgbClr val="000000">
                      <a:alpha val="43137"/>
                    </a:srgbClr>
                  </a:outerShdw>
                </a:effectLst>
                <a:latin typeface="Century Gothic" panose="020B0502020202020204" pitchFamily="34" charset="0"/>
              </a:rPr>
              <a:t>грім</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з'явилася</a:t>
            </a:r>
            <a:r>
              <a:rPr lang="ru-RU" sz="1600" dirty="0">
                <a:effectLst>
                  <a:outerShdw blurRad="38100" dist="38100" dir="2700000" algn="tl">
                    <a:srgbClr val="000000">
                      <a:alpha val="43137"/>
                    </a:srgbClr>
                  </a:outerShdw>
                </a:effectLst>
                <a:latin typeface="Century Gothic" panose="020B0502020202020204" pitchFamily="34" charset="0"/>
              </a:rPr>
              <a:t> у 1962 </a:t>
            </a:r>
            <a:r>
              <a:rPr lang="ru-RU" sz="1600" dirty="0" err="1">
                <a:effectLst>
                  <a:outerShdw blurRad="38100" dist="38100" dir="2700000" algn="tl">
                    <a:srgbClr val="000000">
                      <a:alpha val="43137"/>
                    </a:srgbClr>
                  </a:outerShdw>
                </a:effectLst>
                <a:latin typeface="Century Gothic" panose="020B0502020202020204" pitchFamily="34" charset="0"/>
              </a:rPr>
              <a:t>році</a:t>
            </a:r>
            <a:r>
              <a:rPr lang="ru-RU" sz="1600" dirty="0">
                <a:effectLst>
                  <a:outerShdw blurRad="38100" dist="38100" dir="2700000" algn="tl">
                    <a:srgbClr val="000000">
                      <a:alpha val="43137"/>
                    </a:srgbClr>
                  </a:outerShdw>
                </a:effectLst>
                <a:latin typeface="Century Gothic" panose="020B0502020202020204" pitchFamily="34" charset="0"/>
              </a:rPr>
              <a:t> й </a:t>
            </a:r>
            <a:r>
              <a:rPr lang="ru-RU" sz="1600" dirty="0" err="1">
                <a:effectLst>
                  <a:outerShdw blurRad="38100" dist="38100" dir="2700000" algn="tl">
                    <a:srgbClr val="000000">
                      <a:alpha val="43137"/>
                    </a:srgbClr>
                  </a:outerShdw>
                </a:effectLst>
                <a:latin typeface="Century Gothic" panose="020B0502020202020204" pitchFamily="34" charset="0"/>
              </a:rPr>
              <a:t>одразу</a:t>
            </a:r>
            <a:r>
              <a:rPr lang="ru-RU" sz="1600" dirty="0">
                <a:effectLst>
                  <a:outerShdw blurRad="38100" dist="38100" dir="2700000" algn="tl">
                    <a:srgbClr val="000000">
                      <a:alpha val="43137"/>
                    </a:srgbClr>
                  </a:outerShdw>
                </a:effectLst>
                <a:latin typeface="Century Gothic" panose="020B0502020202020204" pitchFamily="34" charset="0"/>
              </a:rPr>
              <a:t> стала </a:t>
            </a:r>
            <a:r>
              <a:rPr lang="ru-RU" sz="1600" dirty="0" err="1">
                <a:effectLst>
                  <a:outerShdw blurRad="38100" dist="38100" dir="2700000" algn="tl">
                    <a:srgbClr val="000000">
                      <a:alpha val="43137"/>
                    </a:srgbClr>
                  </a:outerShdw>
                </a:effectLst>
                <a:latin typeface="Century Gothic" panose="020B0502020202020204" pitchFamily="34" charset="0"/>
              </a:rPr>
              <a:t>подією</a:t>
            </a:r>
            <a:r>
              <a:rPr lang="ru-RU" sz="1600" dirty="0">
                <a:effectLst>
                  <a:outerShdw blurRad="38100" dist="38100" dir="2700000" algn="tl">
                    <a:srgbClr val="000000">
                      <a:alpha val="43137"/>
                    </a:srgbClr>
                  </a:outerShdw>
                </a:effectLst>
                <a:latin typeface="Century Gothic" panose="020B0502020202020204" pitchFamily="34" charset="0"/>
              </a:rPr>
              <a:t> у </a:t>
            </a:r>
            <a:r>
              <a:rPr lang="ru-RU" sz="1600" dirty="0" err="1">
                <a:effectLst>
                  <a:outerShdw blurRad="38100" dist="38100" dir="2700000" algn="tl">
                    <a:srgbClr val="000000">
                      <a:alpha val="43137"/>
                    </a:srgbClr>
                  </a:outerShdw>
                </a:effectLst>
                <a:latin typeface="Century Gothic" panose="020B0502020202020204" pitchFamily="34" charset="0"/>
              </a:rPr>
              <a:t>літературно</a:t>
            </a:r>
            <a:r>
              <a:rPr lang="ru-RU" sz="1600" dirty="0">
                <a:effectLst>
                  <a:outerShdw blurRad="38100" dist="38100" dir="2700000" algn="tl">
                    <a:srgbClr val="000000">
                      <a:alpha val="43137"/>
                    </a:srgbClr>
                  </a:outerShdw>
                </a:effectLst>
                <a:latin typeface="Century Gothic" panose="020B0502020202020204" pitchFamily="34" charset="0"/>
              </a:rPr>
              <a:t> — </a:t>
            </a:r>
            <a:r>
              <a:rPr lang="ru-RU" sz="1600" dirty="0" err="1">
                <a:effectLst>
                  <a:outerShdw blurRad="38100" dist="38100" dir="2700000" algn="tl">
                    <a:srgbClr val="000000">
                      <a:alpha val="43137"/>
                    </a:srgbClr>
                  </a:outerShdw>
                </a:effectLst>
                <a:latin typeface="Century Gothic" panose="020B0502020202020204" pitchFamily="34" charset="0"/>
              </a:rPr>
              <a:t>мистецькому</a:t>
            </a:r>
            <a:r>
              <a:rPr lang="ru-RU" sz="1600" dirty="0">
                <a:effectLst>
                  <a:outerShdw blurRad="38100" dist="38100" dir="2700000" algn="tl">
                    <a:srgbClr val="000000">
                      <a:alpha val="43137"/>
                    </a:srgbClr>
                  </a:outerShdw>
                </a:effectLst>
                <a:latin typeface="Century Gothic" panose="020B0502020202020204" pitchFamily="34" charset="0"/>
              </a:rPr>
              <a:t> </a:t>
            </a:r>
            <a:r>
              <a:rPr lang="ru-RU" sz="1600" dirty="0" err="1">
                <a:effectLst>
                  <a:outerShdw blurRad="38100" dist="38100" dir="2700000" algn="tl">
                    <a:srgbClr val="000000">
                      <a:alpha val="43137"/>
                    </a:srgbClr>
                  </a:outerShdw>
                </a:effectLst>
                <a:latin typeface="Century Gothic" panose="020B0502020202020204" pitchFamily="34" charset="0"/>
              </a:rPr>
              <a:t>житті</a:t>
            </a:r>
            <a:r>
              <a:rPr lang="ru-RU" sz="1600" dirty="0">
                <a:effectLst>
                  <a:outerShdw blurRad="38100" dist="38100" dir="2700000" algn="tl">
                    <a:srgbClr val="000000">
                      <a:alpha val="43137"/>
                    </a:srgbClr>
                  </a:outerShdw>
                </a:effectLst>
                <a:latin typeface="Century Gothic" panose="020B0502020202020204" pitchFamily="34" charset="0"/>
              </a:rPr>
              <a:t> України.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125" y="3176394"/>
            <a:ext cx="3240360" cy="35147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5118" y="3176394"/>
            <a:ext cx="2473266" cy="35147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431312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88640"/>
            <a:ext cx="5832648" cy="4018046"/>
          </a:xfrm>
          <a:prstGeom prst="rect">
            <a:avLst/>
          </a:prstGeom>
          <a:ln>
            <a:noFill/>
          </a:ln>
          <a:effectLst>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457200" y="274638"/>
            <a:ext cx="3682752" cy="3802434"/>
          </a:xfrm>
        </p:spPr>
        <p:style>
          <a:lnRef idx="3">
            <a:schemeClr val="lt1"/>
          </a:lnRef>
          <a:fillRef idx="1">
            <a:schemeClr val="accent4"/>
          </a:fillRef>
          <a:effectRef idx="1">
            <a:schemeClr val="accent4"/>
          </a:effectRef>
          <a:fontRef idx="minor">
            <a:schemeClr val="lt1"/>
          </a:fontRef>
        </p:style>
        <p:txBody>
          <a:bodyPr>
            <a:noAutofit/>
          </a:bodyPr>
          <a:lstStyle/>
          <a:p>
            <a:r>
              <a:rPr lang="ru-RU" sz="1800" dirty="0" err="1">
                <a:effectLst>
                  <a:outerShdw blurRad="38100" dist="38100" dir="2700000" algn="tl">
                    <a:srgbClr val="000000">
                      <a:alpha val="43137"/>
                    </a:srgbClr>
                  </a:outerShdw>
                </a:effectLst>
                <a:latin typeface="Monotype Corsiva" panose="03010101010201010101" pitchFamily="66" charset="0"/>
              </a:rPr>
              <a:t>Навесні</a:t>
            </a:r>
            <a:r>
              <a:rPr lang="ru-RU" sz="1800" dirty="0">
                <a:effectLst>
                  <a:outerShdw blurRad="38100" dist="38100" dir="2700000" algn="tl">
                    <a:srgbClr val="000000">
                      <a:alpha val="43137"/>
                    </a:srgbClr>
                  </a:outerShdw>
                </a:effectLst>
                <a:latin typeface="Monotype Corsiva" panose="03010101010201010101" pitchFamily="66" charset="0"/>
              </a:rPr>
              <a:t> 1960 року в </a:t>
            </a:r>
            <a:r>
              <a:rPr lang="ru-RU" sz="1800" dirty="0" err="1">
                <a:effectLst>
                  <a:outerShdw blurRad="38100" dist="38100" dir="2700000" algn="tl">
                    <a:srgbClr val="000000">
                      <a:alpha val="43137"/>
                    </a:srgbClr>
                  </a:outerShdw>
                </a:effectLst>
                <a:latin typeface="Monotype Corsiva" panose="03010101010201010101" pitchFamily="66" charset="0"/>
              </a:rPr>
              <a:t>Києві</a:t>
            </a:r>
            <a:r>
              <a:rPr lang="ru-RU" sz="1800" dirty="0">
                <a:effectLst>
                  <a:outerShdw blurRad="38100" dist="38100" dir="2700000" algn="tl">
                    <a:srgbClr val="000000">
                      <a:alpha val="43137"/>
                    </a:srgbClr>
                  </a:outerShdw>
                </a:effectLst>
                <a:latin typeface="Monotype Corsiva" panose="03010101010201010101" pitchFamily="66" charset="0"/>
              </a:rPr>
              <a:t> </a:t>
            </a:r>
            <a:r>
              <a:rPr lang="ru-RU" sz="1800" dirty="0" err="1">
                <a:effectLst>
                  <a:outerShdw blurRad="38100" dist="38100" dir="2700000" algn="tl">
                    <a:srgbClr val="000000">
                      <a:alpha val="43137"/>
                    </a:srgbClr>
                  </a:outerShdw>
                </a:effectLst>
                <a:latin typeface="Monotype Corsiva" panose="03010101010201010101" pitchFamily="66" charset="0"/>
              </a:rPr>
              <a:t>було</a:t>
            </a:r>
            <a:r>
              <a:rPr lang="ru-RU" sz="1800" dirty="0">
                <a:effectLst>
                  <a:outerShdw blurRad="38100" dist="38100" dir="2700000" algn="tl">
                    <a:srgbClr val="000000">
                      <a:alpha val="43137"/>
                    </a:srgbClr>
                  </a:outerShdw>
                </a:effectLst>
                <a:latin typeface="Monotype Corsiva" panose="03010101010201010101" pitchFamily="66" charset="0"/>
              </a:rPr>
              <a:t> засновано Клуб </a:t>
            </a:r>
            <a:r>
              <a:rPr lang="ru-RU" sz="1800" dirty="0" err="1">
                <a:effectLst>
                  <a:outerShdw blurRad="38100" dist="38100" dir="2700000" algn="tl">
                    <a:srgbClr val="000000">
                      <a:alpha val="43137"/>
                    </a:srgbClr>
                  </a:outerShdw>
                </a:effectLst>
                <a:latin typeface="Monotype Corsiva" panose="03010101010201010101" pitchFamily="66" charset="0"/>
              </a:rPr>
              <a:t>творчої</a:t>
            </a:r>
            <a:r>
              <a:rPr lang="ru-RU" sz="1800" dirty="0">
                <a:effectLst>
                  <a:outerShdw blurRad="38100" dist="38100" dir="2700000" algn="tl">
                    <a:srgbClr val="000000">
                      <a:alpha val="43137"/>
                    </a:srgbClr>
                  </a:outerShdw>
                </a:effectLst>
                <a:latin typeface="Monotype Corsiva" panose="03010101010201010101" pitchFamily="66" charset="0"/>
              </a:rPr>
              <a:t> </a:t>
            </a:r>
            <a:r>
              <a:rPr lang="ru-RU" sz="1800" dirty="0" err="1">
                <a:effectLst>
                  <a:outerShdw blurRad="38100" dist="38100" dir="2700000" algn="tl">
                    <a:srgbClr val="000000">
                      <a:alpha val="43137"/>
                    </a:srgbClr>
                  </a:outerShdw>
                </a:effectLst>
                <a:latin typeface="Monotype Corsiva" panose="03010101010201010101" pitchFamily="66" charset="0"/>
              </a:rPr>
              <a:t>молоді</a:t>
            </a:r>
            <a:r>
              <a:rPr lang="ru-RU" sz="1800" dirty="0">
                <a:effectLst>
                  <a:outerShdw blurRad="38100" dist="38100" dir="2700000" algn="tl">
                    <a:srgbClr val="000000">
                      <a:alpha val="43137"/>
                    </a:srgbClr>
                  </a:outerShdw>
                </a:effectLst>
                <a:latin typeface="Monotype Corsiva" panose="03010101010201010101" pitchFamily="66" charset="0"/>
              </a:rPr>
              <a:t>. </a:t>
            </a:r>
            <a:r>
              <a:rPr lang="ru-RU" sz="1800" dirty="0" err="1">
                <a:effectLst>
                  <a:outerShdw blurRad="38100" dist="38100" dir="2700000" algn="tl">
                    <a:srgbClr val="000000">
                      <a:alpha val="43137"/>
                    </a:srgbClr>
                  </a:outerShdw>
                </a:effectLst>
                <a:latin typeface="Monotype Corsiva" panose="03010101010201010101" pitchFamily="66" charset="0"/>
              </a:rPr>
              <a:t>Учасниками</a:t>
            </a:r>
            <a:r>
              <a:rPr lang="ru-RU" sz="1800" dirty="0">
                <a:effectLst>
                  <a:outerShdw blurRad="38100" dist="38100" dir="2700000" algn="tl">
                    <a:srgbClr val="000000">
                      <a:alpha val="43137"/>
                    </a:srgbClr>
                  </a:outerShdw>
                </a:effectLst>
                <a:latin typeface="Monotype Corsiva" panose="03010101010201010101" pitchFamily="66" charset="0"/>
              </a:rPr>
              <a:t> </a:t>
            </a:r>
            <a:r>
              <a:rPr lang="ru-RU" sz="1800" dirty="0" err="1">
                <a:effectLst>
                  <a:outerShdw blurRad="38100" dist="38100" dir="2700000" algn="tl">
                    <a:srgbClr val="000000">
                      <a:alpha val="43137"/>
                    </a:srgbClr>
                  </a:outerShdw>
                </a:effectLst>
                <a:latin typeface="Monotype Corsiva" panose="03010101010201010101" pitchFamily="66" charset="0"/>
              </a:rPr>
              <a:t>цього</a:t>
            </a:r>
            <a:r>
              <a:rPr lang="ru-RU" sz="1800" dirty="0">
                <a:effectLst>
                  <a:outerShdw blurRad="38100" dist="38100" dir="2700000" algn="tl">
                    <a:srgbClr val="000000">
                      <a:alpha val="43137"/>
                    </a:srgbClr>
                  </a:outerShdw>
                </a:effectLst>
                <a:latin typeface="Monotype Corsiva" panose="03010101010201010101" pitchFamily="66" charset="0"/>
              </a:rPr>
              <a:t> </a:t>
            </a:r>
            <a:r>
              <a:rPr lang="ru-RU" sz="1800" dirty="0" err="1">
                <a:effectLst>
                  <a:outerShdw blurRad="38100" dist="38100" dir="2700000" algn="tl">
                    <a:srgbClr val="000000">
                      <a:alpha val="43137"/>
                    </a:srgbClr>
                  </a:outerShdw>
                </a:effectLst>
                <a:latin typeface="Monotype Corsiva" panose="03010101010201010101" pitchFamily="66" charset="0"/>
              </a:rPr>
              <a:t>мистецького</a:t>
            </a:r>
            <a:r>
              <a:rPr lang="ru-RU" sz="1800" dirty="0">
                <a:effectLst>
                  <a:outerShdw blurRad="38100" dist="38100" dir="2700000" algn="tl">
                    <a:srgbClr val="000000">
                      <a:alpha val="43137"/>
                    </a:srgbClr>
                  </a:outerShdw>
                </a:effectLst>
                <a:latin typeface="Monotype Corsiva" panose="03010101010201010101" pitchFamily="66" charset="0"/>
              </a:rPr>
              <a:t> </a:t>
            </a:r>
            <a:r>
              <a:rPr lang="ru-RU" sz="1800" dirty="0" err="1">
                <a:effectLst>
                  <a:outerShdw blurRad="38100" dist="38100" dir="2700000" algn="tl">
                    <a:srgbClr val="000000">
                      <a:alpha val="43137"/>
                    </a:srgbClr>
                  </a:outerShdw>
                </a:effectLst>
                <a:latin typeface="Monotype Corsiva" panose="03010101010201010101" pitchFamily="66" charset="0"/>
              </a:rPr>
              <a:t>утворення</a:t>
            </a:r>
            <a:r>
              <a:rPr lang="ru-RU" sz="1800" dirty="0">
                <a:effectLst>
                  <a:outerShdw blurRad="38100" dist="38100" dir="2700000" algn="tl">
                    <a:srgbClr val="000000">
                      <a:alpha val="43137"/>
                    </a:srgbClr>
                  </a:outerShdw>
                </a:effectLst>
                <a:latin typeface="Monotype Corsiva" panose="03010101010201010101" pitchFamily="66" charset="0"/>
              </a:rPr>
              <a:t> стали Алла </a:t>
            </a:r>
            <a:r>
              <a:rPr lang="ru-RU" sz="1800" dirty="0" err="1">
                <a:effectLst>
                  <a:outerShdw blurRad="38100" dist="38100" dir="2700000" algn="tl">
                    <a:srgbClr val="000000">
                      <a:alpha val="43137"/>
                    </a:srgbClr>
                  </a:outerShdw>
                </a:effectLst>
                <a:latin typeface="Monotype Corsiva" panose="03010101010201010101" pitchFamily="66" charset="0"/>
              </a:rPr>
              <a:t>Горська</a:t>
            </a:r>
            <a:r>
              <a:rPr lang="ru-RU" sz="1800" dirty="0">
                <a:effectLst>
                  <a:outerShdw blurRad="38100" dist="38100" dir="2700000" algn="tl">
                    <a:srgbClr val="000000">
                      <a:alpha val="43137"/>
                    </a:srgbClr>
                  </a:outerShdw>
                </a:effectLst>
                <a:latin typeface="Monotype Corsiva" panose="03010101010201010101" pitchFamily="66" charset="0"/>
              </a:rPr>
              <a:t>, </a:t>
            </a:r>
            <a:r>
              <a:rPr lang="ru-RU" sz="1800" dirty="0" err="1">
                <a:effectLst>
                  <a:outerShdw blurRad="38100" dist="38100" dir="2700000" algn="tl">
                    <a:srgbClr val="000000">
                      <a:alpha val="43137"/>
                    </a:srgbClr>
                  </a:outerShdw>
                </a:effectLst>
                <a:latin typeface="Monotype Corsiva" panose="03010101010201010101" pitchFamily="66" charset="0"/>
              </a:rPr>
              <a:t>Ліна</a:t>
            </a:r>
            <a:r>
              <a:rPr lang="ru-RU" sz="1800" dirty="0">
                <a:effectLst>
                  <a:outerShdw blurRad="38100" dist="38100" dir="2700000" algn="tl">
                    <a:srgbClr val="000000">
                      <a:alpha val="43137"/>
                    </a:srgbClr>
                  </a:outerShdw>
                </a:effectLst>
                <a:latin typeface="Monotype Corsiva" panose="03010101010201010101" pitchFamily="66" charset="0"/>
              </a:rPr>
              <a:t> Костенко, </a:t>
            </a:r>
            <a:r>
              <a:rPr lang="ru-RU" sz="1800" dirty="0" err="1">
                <a:effectLst>
                  <a:outerShdw blurRad="38100" dist="38100" dir="2700000" algn="tl">
                    <a:srgbClr val="000000">
                      <a:alpha val="43137"/>
                    </a:srgbClr>
                  </a:outerShdw>
                </a:effectLst>
                <a:latin typeface="Monotype Corsiva" panose="03010101010201010101" pitchFamily="66" charset="0"/>
              </a:rPr>
              <a:t>Іван</a:t>
            </a:r>
            <a:r>
              <a:rPr lang="ru-RU" sz="1800" dirty="0">
                <a:effectLst>
                  <a:outerShdw blurRad="38100" dist="38100" dir="2700000" algn="tl">
                    <a:srgbClr val="000000">
                      <a:alpha val="43137"/>
                    </a:srgbClr>
                  </a:outerShdw>
                </a:effectLst>
                <a:latin typeface="Monotype Corsiva" panose="03010101010201010101" pitchFamily="66" charset="0"/>
              </a:rPr>
              <a:t> Драч, </a:t>
            </a:r>
            <a:r>
              <a:rPr lang="ru-RU" sz="1800" dirty="0" err="1">
                <a:effectLst>
                  <a:outerShdw blurRad="38100" dist="38100" dir="2700000" algn="tl">
                    <a:srgbClr val="000000">
                      <a:alpha val="43137"/>
                    </a:srgbClr>
                  </a:outerShdw>
                </a:effectLst>
                <a:latin typeface="Monotype Corsiva" panose="03010101010201010101" pitchFamily="66" charset="0"/>
              </a:rPr>
              <a:t>Іван</a:t>
            </a:r>
            <a:r>
              <a:rPr lang="ru-RU" sz="1800" dirty="0">
                <a:effectLst>
                  <a:outerShdw blurRad="38100" dist="38100" dir="2700000" algn="tl">
                    <a:srgbClr val="000000">
                      <a:alpha val="43137"/>
                    </a:srgbClr>
                  </a:outerShdw>
                </a:effectLst>
                <a:latin typeface="Monotype Corsiva" panose="03010101010201010101" pitchFamily="66" charset="0"/>
              </a:rPr>
              <a:t> </a:t>
            </a:r>
            <a:r>
              <a:rPr lang="ru-RU" sz="1800" dirty="0" err="1">
                <a:effectLst>
                  <a:outerShdw blurRad="38100" dist="38100" dir="2700000" algn="tl">
                    <a:srgbClr val="000000">
                      <a:alpha val="43137"/>
                    </a:srgbClr>
                  </a:outerShdw>
                </a:effectLst>
                <a:latin typeface="Monotype Corsiva" panose="03010101010201010101" pitchFamily="66" charset="0"/>
              </a:rPr>
              <a:t>Світличний</a:t>
            </a:r>
            <a:r>
              <a:rPr lang="ru-RU" sz="1800" dirty="0">
                <a:effectLst>
                  <a:outerShdw blurRad="38100" dist="38100" dir="2700000" algn="tl">
                    <a:srgbClr val="000000">
                      <a:alpha val="43137"/>
                    </a:srgbClr>
                  </a:outerShdw>
                </a:effectLst>
                <a:latin typeface="Monotype Corsiva" panose="03010101010201010101" pitchFamily="66" charset="0"/>
              </a:rPr>
              <a:t>, Василь </a:t>
            </a:r>
            <a:r>
              <a:rPr lang="ru-RU" sz="1800" dirty="0" err="1">
                <a:effectLst>
                  <a:outerShdw blurRad="38100" dist="38100" dir="2700000" algn="tl">
                    <a:srgbClr val="000000">
                      <a:alpha val="43137"/>
                    </a:srgbClr>
                  </a:outerShdw>
                </a:effectLst>
                <a:latin typeface="Monotype Corsiva" panose="03010101010201010101" pitchFamily="66" charset="0"/>
              </a:rPr>
              <a:t>Стус</a:t>
            </a:r>
            <a:r>
              <a:rPr lang="ru-RU" sz="1800" dirty="0">
                <a:effectLst>
                  <a:outerShdw blurRad="38100" dist="38100" dir="2700000" algn="tl">
                    <a:srgbClr val="000000">
                      <a:alpha val="43137"/>
                    </a:srgbClr>
                  </a:outerShdw>
                </a:effectLst>
                <a:latin typeface="Monotype Corsiva" panose="03010101010201010101" pitchFamily="66" charset="0"/>
              </a:rPr>
              <a:t>, </a:t>
            </a:r>
            <a:r>
              <a:rPr lang="ru-RU" sz="1800" dirty="0" err="1">
                <a:effectLst>
                  <a:outerShdw blurRad="38100" dist="38100" dir="2700000" algn="tl">
                    <a:srgbClr val="000000">
                      <a:alpha val="43137"/>
                    </a:srgbClr>
                  </a:outerShdw>
                </a:effectLst>
                <a:latin typeface="Monotype Corsiva" panose="03010101010201010101" pitchFamily="66" charset="0"/>
              </a:rPr>
              <a:t>Микола</a:t>
            </a:r>
            <a:r>
              <a:rPr lang="ru-RU" sz="1800" dirty="0">
                <a:effectLst>
                  <a:outerShdw blurRad="38100" dist="38100" dir="2700000" algn="tl">
                    <a:srgbClr val="000000">
                      <a:alpha val="43137"/>
                    </a:srgbClr>
                  </a:outerShdw>
                </a:effectLst>
                <a:latin typeface="Monotype Corsiva" panose="03010101010201010101" pitchFamily="66" charset="0"/>
              </a:rPr>
              <a:t> </a:t>
            </a:r>
            <a:r>
              <a:rPr lang="ru-RU" sz="1800" dirty="0" err="1">
                <a:effectLst>
                  <a:outerShdw blurRad="38100" dist="38100" dir="2700000" algn="tl">
                    <a:srgbClr val="000000">
                      <a:alpha val="43137"/>
                    </a:srgbClr>
                  </a:outerShdw>
                </a:effectLst>
                <a:latin typeface="Monotype Corsiva" panose="03010101010201010101" pitchFamily="66" charset="0"/>
              </a:rPr>
              <a:t>Вінграновський</a:t>
            </a:r>
            <a:r>
              <a:rPr lang="ru-RU" sz="1800" dirty="0">
                <a:effectLst>
                  <a:outerShdw blurRad="38100" dist="38100" dir="2700000" algn="tl">
                    <a:srgbClr val="000000">
                      <a:alpha val="43137"/>
                    </a:srgbClr>
                  </a:outerShdw>
                </a:effectLst>
                <a:latin typeface="Monotype Corsiva" panose="03010101010201010101" pitchFamily="66" charset="0"/>
              </a:rPr>
              <a:t>, </a:t>
            </a:r>
            <a:r>
              <a:rPr lang="ru-RU" sz="1800" dirty="0" err="1">
                <a:effectLst>
                  <a:outerShdw blurRad="38100" dist="38100" dir="2700000" algn="tl">
                    <a:srgbClr val="000000">
                      <a:alpha val="43137"/>
                    </a:srgbClr>
                  </a:outerShdw>
                </a:effectLst>
                <a:latin typeface="Monotype Corsiva" panose="03010101010201010101" pitchFamily="66" charset="0"/>
              </a:rPr>
              <a:t>Євген</a:t>
            </a:r>
            <a:r>
              <a:rPr lang="ru-RU" sz="1800" dirty="0">
                <a:effectLst>
                  <a:outerShdw blurRad="38100" dist="38100" dir="2700000" algn="tl">
                    <a:srgbClr val="000000">
                      <a:alpha val="43137"/>
                    </a:srgbClr>
                  </a:outerShdw>
                </a:effectLst>
                <a:latin typeface="Monotype Corsiva" panose="03010101010201010101" pitchFamily="66" charset="0"/>
              </a:rPr>
              <a:t> </a:t>
            </a:r>
            <a:r>
              <a:rPr lang="ru-RU" sz="1800" dirty="0" err="1">
                <a:effectLst>
                  <a:outerShdw blurRad="38100" dist="38100" dir="2700000" algn="tl">
                    <a:srgbClr val="000000">
                      <a:alpha val="43137"/>
                    </a:srgbClr>
                  </a:outerShdw>
                </a:effectLst>
                <a:latin typeface="Monotype Corsiva" panose="03010101010201010101" pitchFamily="66" charset="0"/>
              </a:rPr>
              <a:t>Сверстюк</a:t>
            </a:r>
            <a:r>
              <a:rPr lang="ru-RU" sz="1800" dirty="0">
                <a:effectLst>
                  <a:outerShdw blurRad="38100" dist="38100" dir="2700000" algn="tl">
                    <a:srgbClr val="000000">
                      <a:alpha val="43137"/>
                    </a:srgbClr>
                  </a:outerShdw>
                </a:effectLst>
                <a:latin typeface="Monotype Corsiva" panose="03010101010201010101" pitchFamily="66" charset="0"/>
              </a:rPr>
              <a:t> та </a:t>
            </a:r>
            <a:r>
              <a:rPr lang="ru-RU" sz="1800" dirty="0" err="1">
                <a:effectLst>
                  <a:outerShdw blurRad="38100" dist="38100" dir="2700000" algn="tl">
                    <a:srgbClr val="000000">
                      <a:alpha val="43137"/>
                    </a:srgbClr>
                  </a:outerShdw>
                </a:effectLst>
                <a:latin typeface="Monotype Corsiva" panose="03010101010201010101" pitchFamily="66" charset="0"/>
              </a:rPr>
              <a:t>інші</a:t>
            </a:r>
            <a:r>
              <a:rPr lang="ru-RU" sz="1800" dirty="0">
                <a:effectLst>
                  <a:outerShdw blurRad="38100" dist="38100" dir="2700000" algn="tl">
                    <a:srgbClr val="000000">
                      <a:alpha val="43137"/>
                    </a:srgbClr>
                  </a:outerShdw>
                </a:effectLst>
                <a:latin typeface="Monotype Corsiva" panose="03010101010201010101" pitchFamily="66" charset="0"/>
              </a:rPr>
              <a:t>. Василь Симоненко брав </a:t>
            </a:r>
            <a:r>
              <a:rPr lang="ru-RU" sz="1800" dirty="0" err="1">
                <a:effectLst>
                  <a:outerShdw blurRad="38100" dist="38100" dir="2700000" algn="tl">
                    <a:srgbClr val="000000">
                      <a:alpha val="43137"/>
                    </a:srgbClr>
                  </a:outerShdw>
                </a:effectLst>
                <a:latin typeface="Monotype Corsiva" panose="03010101010201010101" pitchFamily="66" charset="0"/>
              </a:rPr>
              <a:t>активну</a:t>
            </a:r>
            <a:r>
              <a:rPr lang="ru-RU" sz="1800" dirty="0">
                <a:effectLst>
                  <a:outerShdw blurRad="38100" dist="38100" dir="2700000" algn="tl">
                    <a:srgbClr val="000000">
                      <a:alpha val="43137"/>
                    </a:srgbClr>
                  </a:outerShdw>
                </a:effectLst>
                <a:latin typeface="Monotype Corsiva" panose="03010101010201010101" pitchFamily="66" charset="0"/>
              </a:rPr>
              <a:t> участь у </a:t>
            </a:r>
            <a:r>
              <a:rPr lang="ru-RU" sz="1800" dirty="0" err="1">
                <a:effectLst>
                  <a:outerShdw blurRad="38100" dist="38100" dir="2700000" algn="tl">
                    <a:srgbClr val="000000">
                      <a:alpha val="43137"/>
                    </a:srgbClr>
                  </a:outerShdw>
                </a:effectLst>
                <a:latin typeface="Monotype Corsiva" panose="03010101010201010101" pitchFamily="66" charset="0"/>
              </a:rPr>
              <a:t>роботі</a:t>
            </a:r>
            <a:r>
              <a:rPr lang="ru-RU" sz="1800" dirty="0">
                <a:effectLst>
                  <a:outerShdw blurRad="38100" dist="38100" dir="2700000" algn="tl">
                    <a:srgbClr val="000000">
                      <a:alpha val="43137"/>
                    </a:srgbClr>
                  </a:outerShdw>
                </a:effectLst>
                <a:latin typeface="Monotype Corsiva" panose="03010101010201010101" pitchFamily="66" charset="0"/>
              </a:rPr>
              <a:t> клубу, </a:t>
            </a:r>
            <a:r>
              <a:rPr lang="ru-RU" sz="1800" dirty="0" err="1">
                <a:effectLst>
                  <a:outerShdw blurRad="38100" dist="38100" dir="2700000" algn="tl">
                    <a:srgbClr val="000000">
                      <a:alpha val="43137"/>
                    </a:srgbClr>
                  </a:outerShdw>
                </a:effectLst>
                <a:latin typeface="Monotype Corsiva" panose="03010101010201010101" pitchFamily="66" charset="0"/>
              </a:rPr>
              <a:t>багато</a:t>
            </a:r>
            <a:r>
              <a:rPr lang="ru-RU" sz="1800" dirty="0">
                <a:effectLst>
                  <a:outerShdw blurRad="38100" dist="38100" dir="2700000" algn="tl">
                    <a:srgbClr val="000000">
                      <a:alpha val="43137"/>
                    </a:srgbClr>
                  </a:outerShdw>
                </a:effectLst>
                <a:latin typeface="Monotype Corsiva" panose="03010101010201010101" pitchFamily="66" charset="0"/>
              </a:rPr>
              <a:t> </a:t>
            </a:r>
            <a:r>
              <a:rPr lang="ru-RU" sz="1800" dirty="0" err="1">
                <a:effectLst>
                  <a:outerShdw blurRad="38100" dist="38100" dir="2700000" algn="tl">
                    <a:srgbClr val="000000">
                      <a:alpha val="43137"/>
                    </a:srgbClr>
                  </a:outerShdw>
                </a:effectLst>
                <a:latin typeface="Monotype Corsiva" panose="03010101010201010101" pitchFamily="66" charset="0"/>
              </a:rPr>
              <a:t>їздив</a:t>
            </a:r>
            <a:r>
              <a:rPr lang="ru-RU" sz="1800" dirty="0">
                <a:effectLst>
                  <a:outerShdw blurRad="38100" dist="38100" dir="2700000" algn="tl">
                    <a:srgbClr val="000000">
                      <a:alpha val="43137"/>
                    </a:srgbClr>
                  </a:outerShdw>
                </a:effectLst>
                <a:latin typeface="Monotype Corsiva" panose="03010101010201010101" pitchFamily="66" charset="0"/>
              </a:rPr>
              <a:t> по </a:t>
            </a:r>
            <a:r>
              <a:rPr lang="ru-RU" sz="1800" dirty="0" err="1">
                <a:effectLst>
                  <a:outerShdw blurRad="38100" dist="38100" dir="2700000" algn="tl">
                    <a:srgbClr val="000000">
                      <a:alpha val="43137"/>
                    </a:srgbClr>
                  </a:outerShdw>
                </a:effectLst>
                <a:latin typeface="Monotype Corsiva" panose="03010101010201010101" pitchFamily="66" charset="0"/>
              </a:rPr>
              <a:t>Україні</a:t>
            </a:r>
            <a:r>
              <a:rPr lang="ru-RU" sz="1800" dirty="0">
                <a:effectLst>
                  <a:outerShdw blurRad="38100" dist="38100" dir="2700000" algn="tl">
                    <a:srgbClr val="000000">
                      <a:alpha val="43137"/>
                    </a:srgbClr>
                  </a:outerShdw>
                </a:effectLst>
                <a:latin typeface="Monotype Corsiva" panose="03010101010201010101" pitchFamily="66" charset="0"/>
              </a:rPr>
              <a:t>, </a:t>
            </a:r>
            <a:r>
              <a:rPr lang="ru-RU" sz="1800" dirty="0" err="1">
                <a:effectLst>
                  <a:outerShdw blurRad="38100" dist="38100" dir="2700000" algn="tl">
                    <a:srgbClr val="000000">
                      <a:alpha val="43137"/>
                    </a:srgbClr>
                  </a:outerShdw>
                </a:effectLst>
                <a:latin typeface="Monotype Corsiva" panose="03010101010201010101" pitchFamily="66" charset="0"/>
              </a:rPr>
              <a:t>залучався</a:t>
            </a:r>
            <a:r>
              <a:rPr lang="ru-RU" sz="1800" dirty="0">
                <a:effectLst>
                  <a:outerShdw blurRad="38100" dist="38100" dir="2700000" algn="tl">
                    <a:srgbClr val="000000">
                      <a:alpha val="43137"/>
                    </a:srgbClr>
                  </a:outerShdw>
                </a:effectLst>
                <a:latin typeface="Monotype Corsiva" panose="03010101010201010101" pitchFamily="66" charset="0"/>
              </a:rPr>
              <a:t> до </a:t>
            </a:r>
            <a:r>
              <a:rPr lang="ru-RU" sz="1800" dirty="0" err="1">
                <a:effectLst>
                  <a:outerShdw blurRad="38100" dist="38100" dir="2700000" algn="tl">
                    <a:srgbClr val="000000">
                      <a:alpha val="43137"/>
                    </a:srgbClr>
                  </a:outerShdw>
                </a:effectLst>
                <a:latin typeface="Monotype Corsiva" panose="03010101010201010101" pitchFamily="66" charset="0"/>
              </a:rPr>
              <a:t>літературних</a:t>
            </a:r>
            <a:r>
              <a:rPr lang="ru-RU" sz="1800" dirty="0">
                <a:effectLst>
                  <a:outerShdw blurRad="38100" dist="38100" dir="2700000" algn="tl">
                    <a:srgbClr val="000000">
                      <a:alpha val="43137"/>
                    </a:srgbClr>
                  </a:outerShdw>
                </a:effectLst>
                <a:latin typeface="Monotype Corsiva" panose="03010101010201010101" pitchFamily="66" charset="0"/>
              </a:rPr>
              <a:t> </a:t>
            </a:r>
            <a:r>
              <a:rPr lang="ru-RU" sz="1800" dirty="0" err="1">
                <a:effectLst>
                  <a:outerShdw blurRad="38100" dist="38100" dir="2700000" algn="tl">
                    <a:srgbClr val="000000">
                      <a:alpha val="43137"/>
                    </a:srgbClr>
                  </a:outerShdw>
                </a:effectLst>
                <a:latin typeface="Monotype Corsiva" panose="03010101010201010101" pitchFamily="66" charset="0"/>
              </a:rPr>
              <a:t>вечорів</a:t>
            </a:r>
            <a:r>
              <a:rPr lang="ru-RU" sz="1800" dirty="0">
                <a:effectLst>
                  <a:outerShdw blurRad="38100" dist="38100" dir="2700000" algn="tl">
                    <a:srgbClr val="000000">
                      <a:alpha val="43137"/>
                    </a:srgbClr>
                  </a:outerShdw>
                </a:effectLst>
                <a:latin typeface="Monotype Corsiva" panose="03010101010201010101" pitchFamily="66" charset="0"/>
              </a:rPr>
              <a:t> та </a:t>
            </a:r>
            <a:r>
              <a:rPr lang="ru-RU" sz="1800" dirty="0" err="1">
                <a:effectLst>
                  <a:outerShdw blurRad="38100" dist="38100" dir="2700000" algn="tl">
                    <a:srgbClr val="000000">
                      <a:alpha val="43137"/>
                    </a:srgbClr>
                  </a:outerShdw>
                </a:effectLst>
                <a:latin typeface="Monotype Corsiva" panose="03010101010201010101" pitchFamily="66" charset="0"/>
              </a:rPr>
              <a:t>диспутів</a:t>
            </a:r>
            <a:r>
              <a:rPr lang="ru-RU" sz="1800" dirty="0">
                <a:effectLst>
                  <a:outerShdw blurRad="38100" dist="38100" dir="2700000" algn="tl">
                    <a:srgbClr val="000000">
                      <a:alpha val="43137"/>
                    </a:srgbClr>
                  </a:outerShdw>
                </a:effectLst>
                <a:latin typeface="Monotype Corsiva" panose="03010101010201010101" pitchFamily="66" charset="0"/>
              </a:rPr>
              <a:t>, </a:t>
            </a:r>
            <a:r>
              <a:rPr lang="ru-RU" sz="1800" dirty="0" err="1">
                <a:effectLst>
                  <a:outerShdw blurRad="38100" dist="38100" dir="2700000" algn="tl">
                    <a:srgbClr val="000000">
                      <a:alpha val="43137"/>
                    </a:srgbClr>
                  </a:outerShdw>
                </a:effectLst>
                <a:latin typeface="Monotype Corsiva" panose="03010101010201010101" pitchFamily="66" charset="0"/>
              </a:rPr>
              <a:t>виступав</a:t>
            </a:r>
            <a:r>
              <a:rPr lang="ru-RU" sz="1800" dirty="0">
                <a:effectLst>
                  <a:outerShdw blurRad="38100" dist="38100" dir="2700000" algn="tl">
                    <a:srgbClr val="000000">
                      <a:alpha val="43137"/>
                    </a:srgbClr>
                  </a:outerShdw>
                </a:effectLst>
                <a:latin typeface="Monotype Corsiva" panose="03010101010201010101" pitchFamily="66" charset="0"/>
              </a:rPr>
              <a:t> на </a:t>
            </a:r>
            <a:r>
              <a:rPr lang="ru-RU" sz="1800" dirty="0" err="1">
                <a:effectLst>
                  <a:outerShdw blurRad="38100" dist="38100" dir="2700000" algn="tl">
                    <a:srgbClr val="000000">
                      <a:alpha val="43137"/>
                    </a:srgbClr>
                  </a:outerShdw>
                </a:effectLst>
                <a:latin typeface="Monotype Corsiva" panose="03010101010201010101" pitchFamily="66" charset="0"/>
              </a:rPr>
              <a:t>творчих</a:t>
            </a:r>
            <a:r>
              <a:rPr lang="ru-RU" sz="1800" dirty="0">
                <a:effectLst>
                  <a:outerShdw blurRad="38100" dist="38100" dir="2700000" algn="tl">
                    <a:srgbClr val="000000">
                      <a:alpha val="43137"/>
                    </a:srgbClr>
                  </a:outerShdw>
                </a:effectLst>
                <a:latin typeface="Monotype Corsiva" panose="03010101010201010101" pitchFamily="66" charset="0"/>
              </a:rPr>
              <a:t> </a:t>
            </a:r>
            <a:r>
              <a:rPr lang="ru-RU" sz="1800" dirty="0" err="1">
                <a:effectLst>
                  <a:outerShdw blurRad="38100" dist="38100" dir="2700000" algn="tl">
                    <a:srgbClr val="000000">
                      <a:alpha val="43137"/>
                    </a:srgbClr>
                  </a:outerShdw>
                </a:effectLst>
                <a:latin typeface="Monotype Corsiva" panose="03010101010201010101" pitchFamily="66" charset="0"/>
              </a:rPr>
              <a:t>вечорах</a:t>
            </a:r>
            <a:r>
              <a:rPr lang="ru-RU" sz="1800" dirty="0">
                <a:effectLst>
                  <a:outerShdw blurRad="38100" dist="38100" dir="2700000" algn="tl">
                    <a:srgbClr val="000000">
                      <a:alpha val="43137"/>
                    </a:srgbClr>
                  </a:outerShdw>
                </a:effectLst>
                <a:latin typeface="Monotype Corsiva" panose="03010101010201010101" pitchFamily="66" charset="0"/>
              </a:rPr>
              <a:t>... </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4314841"/>
            <a:ext cx="7128792" cy="23646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9847355"/>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1436266"/>
            <a:ext cx="4186808" cy="3874442"/>
          </a:xfrm>
        </p:spPr>
        <p:style>
          <a:lnRef idx="3">
            <a:schemeClr val="lt1"/>
          </a:lnRef>
          <a:fillRef idx="1">
            <a:schemeClr val="dk1"/>
          </a:fillRef>
          <a:effectRef idx="1">
            <a:schemeClr val="dk1"/>
          </a:effectRef>
          <a:fontRef idx="minor">
            <a:schemeClr val="lt1"/>
          </a:fontRef>
        </p:style>
        <p:txBody>
          <a:bodyPr>
            <a:normAutofit/>
          </a:bodyPr>
          <a:lstStyle/>
          <a:p>
            <a:r>
              <a:rPr lang="ru-RU" sz="1600" dirty="0">
                <a:latin typeface="Century Gothic" panose="020B0502020202020204" pitchFamily="34" charset="0"/>
              </a:rPr>
              <a:t>А </a:t>
            </a:r>
            <a:r>
              <a:rPr lang="ru-RU" sz="1600" dirty="0" err="1">
                <a:latin typeface="Century Gothic" panose="020B0502020202020204" pitchFamily="34" charset="0"/>
              </a:rPr>
              <a:t>ще</a:t>
            </a:r>
            <a:r>
              <a:rPr lang="ru-RU" sz="1600" dirty="0">
                <a:latin typeface="Century Gothic" panose="020B0502020202020204" pitchFamily="34" charset="0"/>
              </a:rPr>
              <a:t> </a:t>
            </a:r>
            <a:r>
              <a:rPr lang="ru-RU" sz="1600" dirty="0" err="1">
                <a:latin typeface="Century Gothic" panose="020B0502020202020204" pitchFamily="34" charset="0"/>
              </a:rPr>
              <a:t>займався</a:t>
            </a:r>
            <a:r>
              <a:rPr lang="ru-RU" sz="1600" dirty="0">
                <a:latin typeface="Century Gothic" panose="020B0502020202020204" pitchFamily="34" charset="0"/>
              </a:rPr>
              <a:t> </a:t>
            </a:r>
            <a:r>
              <a:rPr lang="ru-RU" sz="1600" dirty="0" err="1">
                <a:latin typeface="Century Gothic" panose="020B0502020202020204" pitchFamily="34" charset="0"/>
              </a:rPr>
              <a:t>пошуками</a:t>
            </a:r>
            <a:r>
              <a:rPr lang="ru-RU" sz="1600" dirty="0">
                <a:latin typeface="Century Gothic" panose="020B0502020202020204" pitchFamily="34" charset="0"/>
              </a:rPr>
              <a:t> </a:t>
            </a:r>
            <a:r>
              <a:rPr lang="ru-RU" sz="1600" dirty="0" err="1">
                <a:latin typeface="Century Gothic" panose="020B0502020202020204" pitchFamily="34" charset="0"/>
              </a:rPr>
              <a:t>місць</a:t>
            </a:r>
            <a:r>
              <a:rPr lang="ru-RU" sz="1600" dirty="0">
                <a:latin typeface="Century Gothic" panose="020B0502020202020204" pitchFamily="34" charset="0"/>
              </a:rPr>
              <a:t> </a:t>
            </a:r>
            <a:r>
              <a:rPr lang="ru-RU" sz="1600" dirty="0" err="1">
                <a:latin typeface="Century Gothic" panose="020B0502020202020204" pitchFamily="34" charset="0"/>
              </a:rPr>
              <a:t>масових</a:t>
            </a:r>
            <a:r>
              <a:rPr lang="ru-RU" sz="1600" dirty="0">
                <a:latin typeface="Century Gothic" panose="020B0502020202020204" pitchFamily="34" charset="0"/>
              </a:rPr>
              <a:t> </a:t>
            </a:r>
            <a:r>
              <a:rPr lang="ru-RU" sz="1600" dirty="0" err="1">
                <a:latin typeface="Century Gothic" panose="020B0502020202020204" pitchFamily="34" charset="0"/>
              </a:rPr>
              <a:t>поховань</a:t>
            </a:r>
            <a:r>
              <a:rPr lang="ru-RU" sz="1600" dirty="0">
                <a:latin typeface="Century Gothic" panose="020B0502020202020204" pitchFamily="34" charset="0"/>
              </a:rPr>
              <a:t> жертв </a:t>
            </a:r>
            <a:r>
              <a:rPr lang="ru-RU" sz="1600" dirty="0" err="1">
                <a:latin typeface="Century Gothic" panose="020B0502020202020204" pitchFamily="34" charset="0"/>
              </a:rPr>
              <a:t>сталінських</a:t>
            </a:r>
            <a:r>
              <a:rPr lang="ru-RU" sz="1600" dirty="0">
                <a:latin typeface="Century Gothic" panose="020B0502020202020204" pitchFamily="34" charset="0"/>
              </a:rPr>
              <a:t> </a:t>
            </a:r>
            <a:r>
              <a:rPr lang="ru-RU" sz="1600" dirty="0" err="1">
                <a:latin typeface="Century Gothic" panose="020B0502020202020204" pitchFamily="34" charset="0"/>
              </a:rPr>
              <a:t>репресій</a:t>
            </a:r>
            <a:r>
              <a:rPr lang="ru-RU" sz="1600" dirty="0">
                <a:latin typeface="Century Gothic" panose="020B0502020202020204" pitchFamily="34" charset="0"/>
              </a:rPr>
              <a:t>. То </a:t>
            </a:r>
            <a:r>
              <a:rPr lang="ru-RU" sz="1600" dirty="0" err="1">
                <a:latin typeface="Century Gothic" panose="020B0502020202020204" pitchFamily="34" charset="0"/>
              </a:rPr>
              <a:t>було</a:t>
            </a:r>
            <a:r>
              <a:rPr lang="ru-RU" sz="1600" dirty="0">
                <a:latin typeface="Century Gothic" panose="020B0502020202020204" pitchFamily="34" charset="0"/>
              </a:rPr>
              <a:t> </a:t>
            </a:r>
            <a:r>
              <a:rPr lang="ru-RU" sz="1600" dirty="0" err="1">
                <a:latin typeface="Century Gothic" panose="020B0502020202020204" pitchFamily="34" charset="0"/>
              </a:rPr>
              <a:t>покликання</a:t>
            </a:r>
            <a:r>
              <a:rPr lang="ru-RU" sz="1600" dirty="0">
                <a:latin typeface="Century Gothic" panose="020B0502020202020204" pitchFamily="34" charset="0"/>
              </a:rPr>
              <a:t> </a:t>
            </a:r>
            <a:r>
              <a:rPr lang="ru-RU" sz="1600" dirty="0" err="1">
                <a:latin typeface="Century Gothic" panose="020B0502020202020204" pitchFamily="34" charset="0"/>
              </a:rPr>
              <a:t>серця</a:t>
            </a:r>
            <a:r>
              <a:rPr lang="ru-RU" sz="1600" dirty="0">
                <a:latin typeface="Century Gothic" panose="020B0502020202020204" pitchFamily="34" charset="0"/>
              </a:rPr>
              <a:t>, </a:t>
            </a:r>
            <a:r>
              <a:rPr lang="ru-RU" sz="1600" dirty="0" err="1">
                <a:latin typeface="Century Gothic" panose="020B0502020202020204" pitchFamily="34" charset="0"/>
              </a:rPr>
              <a:t>внутрішня</a:t>
            </a:r>
            <a:r>
              <a:rPr lang="ru-RU" sz="1600" dirty="0">
                <a:latin typeface="Century Gothic" panose="020B0502020202020204" pitchFamily="34" charset="0"/>
              </a:rPr>
              <a:t>, потреба і </a:t>
            </a:r>
            <a:r>
              <a:rPr lang="ru-RU" sz="1600" dirty="0" err="1">
                <a:latin typeface="Century Gothic" panose="020B0502020202020204" pitchFamily="34" charset="0"/>
              </a:rPr>
              <a:t>вираз</a:t>
            </a:r>
            <a:r>
              <a:rPr lang="ru-RU" sz="1600" dirty="0">
                <a:latin typeface="Century Gothic" panose="020B0502020202020204" pitchFamily="34" charset="0"/>
              </a:rPr>
              <a:t> болю за народ, над </a:t>
            </a:r>
            <a:r>
              <a:rPr lang="ru-RU" sz="1600" dirty="0" err="1">
                <a:latin typeface="Century Gothic" panose="020B0502020202020204" pitchFamily="34" charset="0"/>
              </a:rPr>
              <a:t>яким</a:t>
            </a:r>
            <a:r>
              <a:rPr lang="ru-RU" sz="1600" dirty="0">
                <a:latin typeface="Century Gothic" panose="020B0502020202020204" pitchFamily="34" charset="0"/>
              </a:rPr>
              <a:t> </a:t>
            </a:r>
            <a:r>
              <a:rPr lang="ru-RU" sz="1600" dirty="0" err="1">
                <a:latin typeface="Century Gothic" panose="020B0502020202020204" pitchFamily="34" charset="0"/>
              </a:rPr>
              <a:t>було</a:t>
            </a:r>
            <a:r>
              <a:rPr lang="ru-RU" sz="1600" dirty="0">
                <a:latin typeface="Century Gothic" panose="020B0502020202020204" pitchFamily="34" charset="0"/>
              </a:rPr>
              <a:t> вчинено </a:t>
            </a:r>
            <a:r>
              <a:rPr lang="ru-RU" sz="1600" dirty="0" err="1">
                <a:latin typeface="Century Gothic" panose="020B0502020202020204" pitchFamily="34" charset="0"/>
              </a:rPr>
              <a:t>нелюдську</a:t>
            </a:r>
            <a:r>
              <a:rPr lang="ru-RU" sz="1600" dirty="0">
                <a:latin typeface="Century Gothic" panose="020B0502020202020204" pitchFamily="34" charset="0"/>
              </a:rPr>
              <a:t>, </a:t>
            </a:r>
            <a:r>
              <a:rPr lang="ru-RU" sz="1600" dirty="0" err="1">
                <a:latin typeface="Century Gothic" panose="020B0502020202020204" pitchFamily="34" charset="0"/>
              </a:rPr>
              <a:t>звірячу</a:t>
            </a:r>
            <a:r>
              <a:rPr lang="ru-RU" sz="1600" dirty="0">
                <a:latin typeface="Century Gothic" panose="020B0502020202020204" pitchFamily="34" charset="0"/>
              </a:rPr>
              <a:t> </a:t>
            </a:r>
            <a:r>
              <a:rPr lang="ru-RU" sz="1600" dirty="0" err="1">
                <a:latin typeface="Century Gothic" panose="020B0502020202020204" pitchFamily="34" charset="0"/>
              </a:rPr>
              <a:t>наругу</a:t>
            </a:r>
            <a:r>
              <a:rPr lang="ru-RU" sz="1600" dirty="0">
                <a:latin typeface="Century Gothic" panose="020B0502020202020204" pitchFamily="34" charset="0"/>
              </a:rPr>
              <a:t>. У той час за </a:t>
            </a:r>
            <a:r>
              <a:rPr lang="ru-RU" sz="1600" dirty="0" err="1">
                <a:latin typeface="Century Gothic" panose="020B0502020202020204" pitchFamily="34" charset="0"/>
              </a:rPr>
              <a:t>участю</a:t>
            </a:r>
            <a:r>
              <a:rPr lang="ru-RU" sz="1600" dirty="0">
                <a:latin typeface="Century Gothic" panose="020B0502020202020204" pitchFamily="34" charset="0"/>
              </a:rPr>
              <a:t> Василя </a:t>
            </a:r>
            <a:r>
              <a:rPr lang="ru-RU" sz="1600" dirty="0" err="1">
                <a:latin typeface="Century Gothic" panose="020B0502020202020204" pitchFamily="34" charset="0"/>
              </a:rPr>
              <a:t>Симоненка</a:t>
            </a:r>
            <a:r>
              <a:rPr lang="ru-RU" sz="1600" dirty="0">
                <a:latin typeface="Century Gothic" panose="020B0502020202020204" pitchFamily="34" charset="0"/>
              </a:rPr>
              <a:t> </a:t>
            </a:r>
            <a:r>
              <a:rPr lang="ru-RU" sz="1600" dirty="0" err="1">
                <a:latin typeface="Century Gothic" panose="020B0502020202020204" pitchFamily="34" charset="0"/>
              </a:rPr>
              <a:t>було</a:t>
            </a:r>
            <a:r>
              <a:rPr lang="ru-RU" sz="1600" dirty="0">
                <a:latin typeface="Century Gothic" panose="020B0502020202020204" pitchFamily="34" charset="0"/>
              </a:rPr>
              <a:t> </a:t>
            </a:r>
            <a:r>
              <a:rPr lang="ru-RU" sz="1600" dirty="0" err="1">
                <a:latin typeface="Century Gothic" panose="020B0502020202020204" pitchFamily="34" charset="0"/>
              </a:rPr>
              <a:t>складено</a:t>
            </a:r>
            <a:r>
              <a:rPr lang="ru-RU" sz="1600" dirty="0">
                <a:latin typeface="Century Gothic" panose="020B0502020202020204" pitchFamily="34" charset="0"/>
              </a:rPr>
              <a:t> і </a:t>
            </a:r>
            <a:r>
              <a:rPr lang="ru-RU" sz="1600" dirty="0" err="1">
                <a:latin typeface="Century Gothic" panose="020B0502020202020204" pitchFamily="34" charset="0"/>
              </a:rPr>
              <a:t>надіслано</a:t>
            </a:r>
            <a:r>
              <a:rPr lang="ru-RU" sz="1600" dirty="0">
                <a:latin typeface="Century Gothic" panose="020B0502020202020204" pitchFamily="34" charset="0"/>
              </a:rPr>
              <a:t> до </a:t>
            </a:r>
            <a:r>
              <a:rPr lang="ru-RU" sz="1600" dirty="0" err="1">
                <a:latin typeface="Century Gothic" panose="020B0502020202020204" pitchFamily="34" charset="0"/>
              </a:rPr>
              <a:t>Київської</a:t>
            </a:r>
            <a:r>
              <a:rPr lang="ru-RU" sz="1600" dirty="0">
                <a:latin typeface="Century Gothic" panose="020B0502020202020204" pitchFamily="34" charset="0"/>
              </a:rPr>
              <a:t> </a:t>
            </a:r>
            <a:r>
              <a:rPr lang="ru-RU" sz="1600" dirty="0" err="1">
                <a:latin typeface="Century Gothic" panose="020B0502020202020204" pitchFamily="34" charset="0"/>
              </a:rPr>
              <a:t>міської</a:t>
            </a:r>
            <a:r>
              <a:rPr lang="ru-RU" sz="1600" dirty="0">
                <a:latin typeface="Century Gothic" panose="020B0502020202020204" pitchFamily="34" charset="0"/>
              </a:rPr>
              <a:t> ради Меморандум з </a:t>
            </a:r>
            <a:r>
              <a:rPr lang="ru-RU" sz="1600" dirty="0" err="1">
                <a:latin typeface="Century Gothic" panose="020B0502020202020204" pitchFamily="34" charset="0"/>
              </a:rPr>
              <a:t>вимогою</a:t>
            </a:r>
            <a:r>
              <a:rPr lang="ru-RU" sz="1600" dirty="0">
                <a:latin typeface="Century Gothic" panose="020B0502020202020204" pitchFamily="34" charset="0"/>
              </a:rPr>
              <a:t> </a:t>
            </a:r>
            <a:r>
              <a:rPr lang="ru-RU" sz="1600" dirty="0" err="1">
                <a:latin typeface="Century Gothic" panose="020B0502020202020204" pitchFamily="34" charset="0"/>
              </a:rPr>
              <a:t>оприлюднити</a:t>
            </a:r>
            <a:r>
              <a:rPr lang="ru-RU" sz="1600" dirty="0">
                <a:latin typeface="Century Gothic" panose="020B0502020202020204" pitchFamily="34" charset="0"/>
              </a:rPr>
              <a:t> </a:t>
            </a:r>
            <a:r>
              <a:rPr lang="ru-RU" sz="1600" dirty="0" err="1">
                <a:latin typeface="Century Gothic" panose="020B0502020202020204" pitchFamily="34" charset="0"/>
              </a:rPr>
              <a:t>місцезнаходження</a:t>
            </a:r>
            <a:r>
              <a:rPr lang="ru-RU" sz="1600" dirty="0">
                <a:latin typeface="Century Gothic" panose="020B0502020202020204" pitchFamily="34" charset="0"/>
              </a:rPr>
              <a:t> </a:t>
            </a:r>
            <a:r>
              <a:rPr lang="ru-RU" sz="1600" dirty="0" err="1">
                <a:latin typeface="Century Gothic" panose="020B0502020202020204" pitchFamily="34" charset="0"/>
              </a:rPr>
              <a:t>масових</a:t>
            </a:r>
            <a:r>
              <a:rPr lang="ru-RU" sz="1600" dirty="0">
                <a:latin typeface="Century Gothic" panose="020B0502020202020204" pitchFamily="34" charset="0"/>
              </a:rPr>
              <a:t> </a:t>
            </a:r>
            <a:r>
              <a:rPr lang="ru-RU" sz="1600" dirty="0" err="1">
                <a:latin typeface="Century Gothic" panose="020B0502020202020204" pitchFamily="34" charset="0"/>
              </a:rPr>
              <a:t>поховань</a:t>
            </a:r>
            <a:r>
              <a:rPr lang="ru-RU" sz="1600" dirty="0">
                <a:latin typeface="Century Gothic" panose="020B0502020202020204" pitchFamily="34" charset="0"/>
              </a:rPr>
              <a:t> і </a:t>
            </a:r>
            <a:r>
              <a:rPr lang="ru-RU" sz="1600" dirty="0" err="1">
                <a:latin typeface="Century Gothic" panose="020B0502020202020204" pitchFamily="34" charset="0"/>
              </a:rPr>
              <a:t>перетворити</a:t>
            </a:r>
            <a:r>
              <a:rPr lang="ru-RU" sz="1600" dirty="0">
                <a:latin typeface="Century Gothic" panose="020B0502020202020204" pitchFamily="34" charset="0"/>
              </a:rPr>
              <a:t> </a:t>
            </a:r>
            <a:r>
              <a:rPr lang="ru-RU" sz="1600" dirty="0" err="1">
                <a:latin typeface="Century Gothic" panose="020B0502020202020204" pitchFamily="34" charset="0"/>
              </a:rPr>
              <a:t>їх</a:t>
            </a:r>
            <a:r>
              <a:rPr lang="ru-RU" sz="1600" dirty="0">
                <a:latin typeface="Century Gothic" panose="020B0502020202020204" pitchFamily="34" charset="0"/>
              </a:rPr>
              <a:t> на </a:t>
            </a:r>
            <a:r>
              <a:rPr lang="ru-RU" sz="1600" dirty="0" err="1">
                <a:latin typeface="Century Gothic" panose="020B0502020202020204" pitchFamily="34" charset="0"/>
              </a:rPr>
              <a:t>національні</a:t>
            </a:r>
            <a:r>
              <a:rPr lang="ru-RU" sz="1600" dirty="0">
                <a:latin typeface="Century Gothic" panose="020B0502020202020204" pitchFamily="34" charset="0"/>
              </a:rPr>
              <a:t> </a:t>
            </a:r>
            <a:r>
              <a:rPr lang="ru-RU" sz="1600" dirty="0" err="1">
                <a:latin typeface="Century Gothic" panose="020B0502020202020204" pitchFamily="34" charset="0"/>
              </a:rPr>
              <a:t>місця</a:t>
            </a:r>
            <a:r>
              <a:rPr lang="ru-RU" sz="1600" dirty="0">
                <a:latin typeface="Century Gothic" panose="020B0502020202020204" pitchFamily="34" charset="0"/>
              </a:rPr>
              <a:t> </a:t>
            </a:r>
            <a:r>
              <a:rPr lang="ru-RU" sz="1600" dirty="0" err="1">
                <a:latin typeface="Century Gothic" panose="020B0502020202020204" pitchFamily="34" charset="0"/>
              </a:rPr>
              <a:t>скорботи</a:t>
            </a:r>
            <a:r>
              <a:rPr lang="ru-RU" sz="1600" dirty="0">
                <a:latin typeface="Century Gothic" panose="020B0502020202020204" pitchFamily="34" charset="0"/>
              </a:rPr>
              <a:t> та </a:t>
            </a:r>
            <a:r>
              <a:rPr lang="ru-RU" sz="1600" dirty="0" err="1">
                <a:latin typeface="Century Gothic" panose="020B0502020202020204" pitchFamily="34" charset="0"/>
              </a:rPr>
              <a:t>пам'яті</a:t>
            </a:r>
            <a:r>
              <a:rPr lang="ru-RU" sz="1600" dirty="0">
                <a:latin typeface="Century Gothic" panose="020B0502020202020204" pitchFamily="34" charset="0"/>
              </a:rPr>
              <a:t>.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48680"/>
            <a:ext cx="4239921" cy="56496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0841460"/>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578298"/>
          </a:xfrm>
        </p:spPr>
        <p:style>
          <a:lnRef idx="3">
            <a:schemeClr val="lt1"/>
          </a:lnRef>
          <a:fillRef idx="1">
            <a:schemeClr val="dk1"/>
          </a:fillRef>
          <a:effectRef idx="1">
            <a:schemeClr val="dk1"/>
          </a:effectRef>
          <a:fontRef idx="minor">
            <a:schemeClr val="lt1"/>
          </a:fontRef>
        </p:style>
        <p:txBody>
          <a:bodyPr>
            <a:noAutofit/>
          </a:bodyPr>
          <a:lstStyle/>
          <a:p>
            <a:r>
              <a:rPr lang="ru-RU" sz="1800" dirty="0">
                <a:latin typeface="Monotype Corsiva" panose="03010101010201010101" pitchFamily="66" charset="0"/>
              </a:rPr>
              <a:t>Точкою </a:t>
            </a:r>
            <a:r>
              <a:rPr lang="ru-RU" sz="1800" dirty="0" err="1">
                <a:latin typeface="Monotype Corsiva" panose="03010101010201010101" pitchFamily="66" charset="0"/>
              </a:rPr>
              <a:t>останнього</a:t>
            </a:r>
            <a:r>
              <a:rPr lang="ru-RU" sz="1800" dirty="0">
                <a:latin typeface="Monotype Corsiva" panose="03010101010201010101" pitchFamily="66" charset="0"/>
              </a:rPr>
              <a:t> </a:t>
            </a:r>
            <a:r>
              <a:rPr lang="ru-RU" sz="1800" dirty="0" err="1">
                <a:latin typeface="Monotype Corsiva" panose="03010101010201010101" pitchFamily="66" charset="0"/>
              </a:rPr>
              <a:t>відліку</a:t>
            </a:r>
            <a:r>
              <a:rPr lang="ru-RU" sz="1800" dirty="0">
                <a:latin typeface="Monotype Corsiva" panose="03010101010201010101" pitchFamily="66" charset="0"/>
              </a:rPr>
              <a:t> для Василя </a:t>
            </a:r>
            <a:r>
              <a:rPr lang="ru-RU" sz="1800" dirty="0" err="1">
                <a:latin typeface="Monotype Corsiva" panose="03010101010201010101" pitchFamily="66" charset="0"/>
              </a:rPr>
              <a:t>Симоненка</a:t>
            </a:r>
            <a:r>
              <a:rPr lang="ru-RU" sz="1800" dirty="0">
                <a:latin typeface="Monotype Corsiva" panose="03010101010201010101" pitchFamily="66" charset="0"/>
              </a:rPr>
              <a:t> </a:t>
            </a:r>
            <a:r>
              <a:rPr lang="ru-RU" sz="1800" dirty="0" err="1">
                <a:latin typeface="Monotype Corsiva" panose="03010101010201010101" pitchFamily="66" charset="0"/>
              </a:rPr>
              <a:t>була</a:t>
            </a:r>
            <a:r>
              <a:rPr lang="ru-RU" sz="1800" dirty="0">
                <a:latin typeface="Monotype Corsiva" panose="03010101010201010101" pitchFamily="66" charset="0"/>
              </a:rPr>
              <a:t> </a:t>
            </a:r>
            <a:r>
              <a:rPr lang="ru-RU" sz="1800" dirty="0" err="1">
                <a:latin typeface="Monotype Corsiva" panose="03010101010201010101" pitchFamily="66" charset="0"/>
              </a:rPr>
              <a:t>подія</a:t>
            </a:r>
            <a:r>
              <a:rPr lang="ru-RU" sz="1800" dirty="0">
                <a:latin typeface="Monotype Corsiva" panose="03010101010201010101" pitchFamily="66" charset="0"/>
              </a:rPr>
              <a:t>, </a:t>
            </a:r>
            <a:r>
              <a:rPr lang="ru-RU" sz="1800" dirty="0" err="1">
                <a:latin typeface="Monotype Corsiva" panose="03010101010201010101" pitchFamily="66" charset="0"/>
              </a:rPr>
              <a:t>що</a:t>
            </a:r>
            <a:r>
              <a:rPr lang="ru-RU" sz="1800" dirty="0">
                <a:latin typeface="Monotype Corsiva" panose="03010101010201010101" pitchFamily="66" charset="0"/>
              </a:rPr>
              <a:t> </a:t>
            </a:r>
            <a:r>
              <a:rPr lang="ru-RU" sz="1800" dirty="0" err="1">
                <a:latin typeface="Monotype Corsiva" panose="03010101010201010101" pitchFamily="66" charset="0"/>
              </a:rPr>
              <a:t>сталася</a:t>
            </a:r>
            <a:r>
              <a:rPr lang="ru-RU" sz="1800" dirty="0">
                <a:latin typeface="Monotype Corsiva" panose="03010101010201010101" pitchFamily="66" charset="0"/>
              </a:rPr>
              <a:t> </a:t>
            </a:r>
            <a:r>
              <a:rPr lang="ru-RU" sz="1800" dirty="0" err="1">
                <a:latin typeface="Monotype Corsiva" panose="03010101010201010101" pitchFamily="66" charset="0"/>
              </a:rPr>
              <a:t>влітку</a:t>
            </a:r>
            <a:r>
              <a:rPr lang="ru-RU" sz="1800" dirty="0">
                <a:latin typeface="Monotype Corsiva" panose="03010101010201010101" pitchFamily="66" charset="0"/>
              </a:rPr>
              <a:t> 1962 року на </a:t>
            </a:r>
            <a:r>
              <a:rPr lang="ru-RU" sz="1800" dirty="0" err="1">
                <a:latin typeface="Monotype Corsiva" panose="03010101010201010101" pitchFamily="66" charset="0"/>
              </a:rPr>
              <a:t>залізничному</a:t>
            </a:r>
            <a:r>
              <a:rPr lang="ru-RU" sz="1800" dirty="0">
                <a:latin typeface="Monotype Corsiva" panose="03010101010201010101" pitchFamily="66" charset="0"/>
              </a:rPr>
              <a:t> </a:t>
            </a:r>
            <a:r>
              <a:rPr lang="ru-RU" sz="1800" dirty="0" err="1">
                <a:latin typeface="Monotype Corsiva" panose="03010101010201010101" pitchFamily="66" charset="0"/>
              </a:rPr>
              <a:t>вокзалі</a:t>
            </a:r>
            <a:r>
              <a:rPr lang="ru-RU" sz="1800" dirty="0">
                <a:latin typeface="Monotype Corsiva" panose="03010101010201010101" pitchFamily="66" charset="0"/>
              </a:rPr>
              <a:t> в </a:t>
            </a:r>
            <a:r>
              <a:rPr lang="ru-RU" sz="1800" dirty="0" err="1">
                <a:latin typeface="Monotype Corsiva" panose="03010101010201010101" pitchFamily="66" charset="0"/>
              </a:rPr>
              <a:t>Черкасах</a:t>
            </a:r>
            <a:r>
              <a:rPr lang="ru-RU" sz="1800" dirty="0">
                <a:latin typeface="Monotype Corsiva" panose="03010101010201010101" pitchFamily="66" charset="0"/>
              </a:rPr>
              <a:t>. </a:t>
            </a:r>
            <a:r>
              <a:rPr lang="ru-RU" sz="1800" dirty="0" err="1">
                <a:latin typeface="Monotype Corsiva" panose="03010101010201010101" pitchFamily="66" charset="0"/>
              </a:rPr>
              <a:t>Між</a:t>
            </a:r>
            <a:r>
              <a:rPr lang="ru-RU" sz="1800" dirty="0">
                <a:latin typeface="Monotype Corsiva" panose="03010101010201010101" pitchFamily="66" charset="0"/>
              </a:rPr>
              <a:t> </a:t>
            </a:r>
            <a:r>
              <a:rPr lang="ru-RU" sz="1800" dirty="0" err="1">
                <a:latin typeface="Monotype Corsiva" panose="03010101010201010101" pitchFamily="66" charset="0"/>
              </a:rPr>
              <a:t>буфетницею</a:t>
            </a:r>
            <a:r>
              <a:rPr lang="ru-RU" sz="1800" dirty="0">
                <a:latin typeface="Monotype Corsiva" panose="03010101010201010101" pitchFamily="66" charset="0"/>
              </a:rPr>
              <a:t> </a:t>
            </a:r>
            <a:r>
              <a:rPr lang="ru-RU" sz="1800" dirty="0" err="1">
                <a:latin typeface="Monotype Corsiva" panose="03010101010201010101" pitchFamily="66" charset="0"/>
              </a:rPr>
              <a:t>тамтешнього</a:t>
            </a:r>
            <a:r>
              <a:rPr lang="ru-RU" sz="1800" dirty="0">
                <a:latin typeface="Monotype Corsiva" panose="03010101010201010101" pitchFamily="66" charset="0"/>
              </a:rPr>
              <a:t> ресторану і </a:t>
            </a:r>
            <a:r>
              <a:rPr lang="ru-RU" sz="1800" dirty="0" err="1">
                <a:latin typeface="Monotype Corsiva" panose="03010101010201010101" pitchFamily="66" charset="0"/>
              </a:rPr>
              <a:t>Симоненком</a:t>
            </a:r>
            <a:r>
              <a:rPr lang="ru-RU" sz="1800" dirty="0">
                <a:latin typeface="Monotype Corsiva" panose="03010101010201010101" pitchFamily="66" charset="0"/>
              </a:rPr>
              <a:t> </a:t>
            </a:r>
            <a:r>
              <a:rPr lang="ru-RU" sz="1800" dirty="0" err="1">
                <a:latin typeface="Monotype Corsiva" panose="03010101010201010101" pitchFamily="66" charset="0"/>
              </a:rPr>
              <a:t>випадково</a:t>
            </a:r>
            <a:r>
              <a:rPr lang="ru-RU" sz="1800" dirty="0">
                <a:latin typeface="Monotype Corsiva" panose="03010101010201010101" pitchFamily="66" charset="0"/>
              </a:rPr>
              <a:t> </a:t>
            </a:r>
            <a:r>
              <a:rPr lang="ru-RU" sz="1800" dirty="0" err="1">
                <a:latin typeface="Monotype Corsiva" panose="03010101010201010101" pitchFamily="66" charset="0"/>
              </a:rPr>
              <a:t>спалахнула</a:t>
            </a:r>
            <a:r>
              <a:rPr lang="ru-RU" sz="1800" dirty="0">
                <a:latin typeface="Monotype Corsiva" panose="03010101010201010101" pitchFamily="66" charset="0"/>
              </a:rPr>
              <a:t> </a:t>
            </a:r>
            <a:r>
              <a:rPr lang="ru-RU" sz="1800" dirty="0" err="1">
                <a:latin typeface="Monotype Corsiva" panose="03010101010201010101" pitchFamily="66" charset="0"/>
              </a:rPr>
              <a:t>щонайбанальніша</a:t>
            </a:r>
            <a:r>
              <a:rPr lang="ru-RU" sz="1800" dirty="0">
                <a:latin typeface="Monotype Corsiva" panose="03010101010201010101" pitchFamily="66" charset="0"/>
              </a:rPr>
              <a:t> </a:t>
            </a:r>
            <a:r>
              <a:rPr lang="ru-RU" sz="1800" dirty="0" err="1">
                <a:latin typeface="Monotype Corsiva" panose="03010101010201010101" pitchFamily="66" charset="0"/>
              </a:rPr>
              <a:t>суперечка</a:t>
            </a:r>
            <a:r>
              <a:rPr lang="ru-RU" sz="1800" dirty="0">
                <a:latin typeface="Monotype Corsiva" panose="03010101010201010101" pitchFamily="66" charset="0"/>
              </a:rPr>
              <a:t>: за </a:t>
            </a:r>
            <a:r>
              <a:rPr lang="ru-RU" sz="1800" dirty="0" err="1">
                <a:latin typeface="Monotype Corsiva" panose="03010101010201010101" pitchFamily="66" charset="0"/>
              </a:rPr>
              <a:t>кільканадцять</a:t>
            </a:r>
            <a:r>
              <a:rPr lang="ru-RU" sz="1800" dirty="0">
                <a:latin typeface="Monotype Corsiva" panose="03010101010201010101" pitchFamily="66" charset="0"/>
              </a:rPr>
              <a:t> </a:t>
            </a:r>
            <a:r>
              <a:rPr lang="ru-RU" sz="1800" dirty="0" err="1">
                <a:latin typeface="Monotype Corsiva" panose="03010101010201010101" pitchFamily="66" charset="0"/>
              </a:rPr>
              <a:t>хвилин</a:t>
            </a:r>
            <a:r>
              <a:rPr lang="ru-RU" sz="1800" dirty="0">
                <a:latin typeface="Monotype Corsiva" panose="03010101010201010101" pitchFamily="66" charset="0"/>
              </a:rPr>
              <a:t> до </a:t>
            </a:r>
            <a:r>
              <a:rPr lang="ru-RU" sz="1800" dirty="0" err="1">
                <a:latin typeface="Monotype Corsiva" panose="03010101010201010101" pitchFamily="66" charset="0"/>
              </a:rPr>
              <a:t>обідньої</a:t>
            </a:r>
            <a:r>
              <a:rPr lang="ru-RU" sz="1800" dirty="0">
                <a:latin typeface="Monotype Corsiva" panose="03010101010201010101" pitchFamily="66" charset="0"/>
              </a:rPr>
              <a:t> перерви </a:t>
            </a:r>
            <a:r>
              <a:rPr lang="ru-RU" sz="1800" dirty="0" err="1">
                <a:latin typeface="Monotype Corsiva" panose="03010101010201010101" pitchFamily="66" charset="0"/>
              </a:rPr>
              <a:t>самоправна</a:t>
            </a:r>
            <a:r>
              <a:rPr lang="ru-RU" sz="1800" dirty="0">
                <a:latin typeface="Monotype Corsiva" panose="03010101010201010101" pitchFamily="66" charset="0"/>
              </a:rPr>
              <a:t> </a:t>
            </a:r>
            <a:r>
              <a:rPr lang="ru-RU" sz="1800" dirty="0" err="1">
                <a:latin typeface="Monotype Corsiva" panose="03010101010201010101" pitchFamily="66" charset="0"/>
              </a:rPr>
              <a:t>господиня</a:t>
            </a:r>
            <a:r>
              <a:rPr lang="ru-RU" sz="1800" dirty="0">
                <a:latin typeface="Monotype Corsiva" panose="03010101010201010101" pitchFamily="66" charset="0"/>
              </a:rPr>
              <a:t> </a:t>
            </a:r>
            <a:r>
              <a:rPr lang="ru-RU" sz="1800" dirty="0" err="1">
                <a:latin typeface="Monotype Corsiva" panose="03010101010201010101" pitchFamily="66" charset="0"/>
              </a:rPr>
              <a:t>відмовилась</a:t>
            </a:r>
            <a:r>
              <a:rPr lang="ru-RU" sz="1800" dirty="0">
                <a:latin typeface="Monotype Corsiva" panose="03010101010201010101" pitchFamily="66" charset="0"/>
              </a:rPr>
              <a:t> </a:t>
            </a:r>
            <a:r>
              <a:rPr lang="ru-RU" sz="1800" dirty="0" err="1">
                <a:latin typeface="Monotype Corsiva" panose="03010101010201010101" pitchFamily="66" charset="0"/>
              </a:rPr>
              <a:t>продати</a:t>
            </a:r>
            <a:r>
              <a:rPr lang="ru-RU" sz="1800" dirty="0">
                <a:latin typeface="Monotype Corsiva" panose="03010101010201010101" pitchFamily="66" charset="0"/>
              </a:rPr>
              <a:t> </a:t>
            </a:r>
            <a:r>
              <a:rPr lang="ru-RU" sz="1800" dirty="0" err="1">
                <a:latin typeface="Monotype Corsiva" panose="03010101010201010101" pitchFamily="66" charset="0"/>
              </a:rPr>
              <a:t>Василеві</a:t>
            </a:r>
            <a:r>
              <a:rPr lang="ru-RU" sz="1800" dirty="0">
                <a:latin typeface="Monotype Corsiva" panose="03010101010201010101" pitchFamily="66" charset="0"/>
              </a:rPr>
              <a:t> пачку цигарок. Той, </a:t>
            </a:r>
            <a:r>
              <a:rPr lang="ru-RU" sz="1800" dirty="0" err="1">
                <a:latin typeface="Monotype Corsiva" panose="03010101010201010101" pitchFamily="66" charset="0"/>
              </a:rPr>
              <a:t>звичайно</a:t>
            </a:r>
            <a:r>
              <a:rPr lang="ru-RU" sz="1800" dirty="0">
                <a:latin typeface="Monotype Corsiva" panose="03010101010201010101" pitchFamily="66" charset="0"/>
              </a:rPr>
              <a:t>, </a:t>
            </a:r>
            <a:r>
              <a:rPr lang="ru-RU" sz="1800" dirty="0" err="1">
                <a:latin typeface="Monotype Corsiva" panose="03010101010201010101" pitchFamily="66" charset="0"/>
              </a:rPr>
              <a:t>обурився</a:t>
            </a:r>
            <a:r>
              <a:rPr lang="ru-RU" sz="1800" dirty="0">
                <a:latin typeface="Monotype Corsiva" panose="03010101010201010101" pitchFamily="66" charset="0"/>
              </a:rPr>
              <a:t>. На шум-гам </a:t>
            </a:r>
            <a:r>
              <a:rPr lang="ru-RU" sz="1800" dirty="0" err="1">
                <a:latin typeface="Monotype Corsiva" panose="03010101010201010101" pitchFamily="66" charset="0"/>
              </a:rPr>
              <a:t>нагодилося</a:t>
            </a:r>
            <a:r>
              <a:rPr lang="ru-RU" sz="1800" dirty="0">
                <a:latin typeface="Monotype Corsiva" panose="03010101010201010101" pitchFamily="66" charset="0"/>
              </a:rPr>
              <a:t> </a:t>
            </a:r>
            <a:r>
              <a:rPr lang="ru-RU" sz="1800" dirty="0" err="1">
                <a:latin typeface="Monotype Corsiva" panose="03010101010201010101" pitchFamily="66" charset="0"/>
              </a:rPr>
              <a:t>двоє</a:t>
            </a:r>
            <a:r>
              <a:rPr lang="ru-RU" sz="1800" dirty="0">
                <a:latin typeface="Monotype Corsiva" panose="03010101010201010101" pitchFamily="66" charset="0"/>
              </a:rPr>
              <a:t> </a:t>
            </a:r>
            <a:r>
              <a:rPr lang="ru-RU" sz="1800" dirty="0" err="1">
                <a:latin typeface="Monotype Corsiva" panose="03010101010201010101" pitchFamily="66" charset="0"/>
              </a:rPr>
              <a:t>чергових</a:t>
            </a:r>
            <a:r>
              <a:rPr lang="ru-RU" sz="1800" dirty="0">
                <a:latin typeface="Monotype Corsiva" panose="03010101010201010101" pitchFamily="66" charset="0"/>
              </a:rPr>
              <a:t> </a:t>
            </a:r>
            <a:r>
              <a:rPr lang="ru-RU" sz="1800" dirty="0" err="1">
                <a:latin typeface="Monotype Corsiva" panose="03010101010201010101" pitchFamily="66" charset="0"/>
              </a:rPr>
              <a:t>міліціонерів</a:t>
            </a:r>
            <a:r>
              <a:rPr lang="ru-RU" sz="1800" dirty="0">
                <a:latin typeface="Monotype Corsiva" panose="03010101010201010101" pitchFamily="66" charset="0"/>
              </a:rPr>
              <a:t> і, ясна </a:t>
            </a:r>
            <a:r>
              <a:rPr lang="ru-RU" sz="1800" dirty="0" err="1">
                <a:latin typeface="Monotype Corsiva" panose="03010101010201010101" pitchFamily="66" charset="0"/>
              </a:rPr>
              <a:t>річ</a:t>
            </a:r>
            <a:r>
              <a:rPr lang="ru-RU" sz="1800" dirty="0">
                <a:latin typeface="Monotype Corsiva" panose="03010101010201010101" pitchFamily="66" charset="0"/>
              </a:rPr>
              <a:t>, </a:t>
            </a:r>
            <a:r>
              <a:rPr lang="ru-RU" sz="1800" dirty="0" err="1">
                <a:latin typeface="Monotype Corsiva" panose="03010101010201010101" pitchFamily="66" charset="0"/>
              </a:rPr>
              <a:t>зажадали</a:t>
            </a:r>
            <a:r>
              <a:rPr lang="ru-RU" sz="1800" dirty="0">
                <a:latin typeface="Monotype Corsiva" panose="03010101010201010101" pitchFamily="66" charset="0"/>
              </a:rPr>
              <a:t> в </a:t>
            </a:r>
            <a:r>
              <a:rPr lang="ru-RU" sz="1800" dirty="0" err="1">
                <a:latin typeface="Monotype Corsiva" panose="03010101010201010101" pitchFamily="66" charset="0"/>
              </a:rPr>
              <a:t>Симоненка</a:t>
            </a:r>
            <a:r>
              <a:rPr lang="ru-RU" sz="1800" dirty="0">
                <a:latin typeface="Monotype Corsiva" panose="03010101010201010101" pitchFamily="66" charset="0"/>
              </a:rPr>
              <a:t> </a:t>
            </a:r>
            <a:r>
              <a:rPr lang="ru-RU" sz="1800" dirty="0" err="1">
                <a:latin typeface="Monotype Corsiva" panose="03010101010201010101" pitchFamily="66" charset="0"/>
              </a:rPr>
              <a:t>документи</a:t>
            </a:r>
            <a:r>
              <a:rPr lang="ru-RU" sz="1800" dirty="0">
                <a:latin typeface="Monotype Corsiva" panose="03010101010201010101" pitchFamily="66" charset="0"/>
              </a:rPr>
              <a:t>. Не </a:t>
            </a:r>
            <a:r>
              <a:rPr lang="ru-RU" sz="1800" dirty="0" err="1">
                <a:latin typeface="Monotype Corsiva" panose="03010101010201010101" pitchFamily="66" charset="0"/>
              </a:rPr>
              <a:t>передбачаючи</a:t>
            </a:r>
            <a:r>
              <a:rPr lang="ru-RU" sz="1800" dirty="0">
                <a:latin typeface="Monotype Corsiva" panose="03010101010201010101" pitchFamily="66" charset="0"/>
              </a:rPr>
              <a:t> </a:t>
            </a:r>
            <a:r>
              <a:rPr lang="ru-RU" sz="1800" dirty="0" err="1">
                <a:latin typeface="Monotype Corsiva" panose="03010101010201010101" pitchFamily="66" charset="0"/>
              </a:rPr>
              <a:t>нічого</a:t>
            </a:r>
            <a:r>
              <a:rPr lang="ru-RU" sz="1800" dirty="0">
                <a:latin typeface="Monotype Corsiva" panose="03010101010201010101" pitchFamily="66" charset="0"/>
              </a:rPr>
              <a:t>, Симоненко </a:t>
            </a:r>
            <a:r>
              <a:rPr lang="ru-RU" sz="1800" dirty="0" err="1">
                <a:latin typeface="Monotype Corsiva" panose="03010101010201010101" pitchFamily="66" charset="0"/>
              </a:rPr>
              <a:t>пред'явив</a:t>
            </a:r>
            <a:r>
              <a:rPr lang="ru-RU" sz="1800" dirty="0">
                <a:latin typeface="Monotype Corsiva" panose="03010101010201010101" pitchFamily="66" charset="0"/>
              </a:rPr>
              <a:t> </a:t>
            </a:r>
            <a:r>
              <a:rPr lang="ru-RU" sz="1800" dirty="0" err="1">
                <a:latin typeface="Monotype Corsiva" panose="03010101010201010101" pitchFamily="66" charset="0"/>
              </a:rPr>
              <a:t>редакційне</a:t>
            </a:r>
            <a:r>
              <a:rPr lang="ru-RU" sz="1800" dirty="0">
                <a:latin typeface="Monotype Corsiva" panose="03010101010201010101" pitchFamily="66" charset="0"/>
              </a:rPr>
              <a:t> </a:t>
            </a:r>
            <a:r>
              <a:rPr lang="ru-RU" sz="1800" dirty="0" err="1">
                <a:latin typeface="Monotype Corsiva" panose="03010101010201010101" pitchFamily="66" charset="0"/>
              </a:rPr>
              <a:t>посвідчення</a:t>
            </a:r>
            <a:r>
              <a:rPr lang="ru-RU" sz="1800" dirty="0">
                <a:latin typeface="Monotype Corsiva" panose="03010101010201010101" pitchFamily="66" charset="0"/>
              </a:rPr>
              <a:t>. А </a:t>
            </a:r>
            <a:r>
              <a:rPr lang="ru-RU" sz="1800" dirty="0" err="1">
                <a:latin typeface="Monotype Corsiva" panose="03010101010201010101" pitchFamily="66" charset="0"/>
              </a:rPr>
              <a:t>далі</a:t>
            </a:r>
            <a:r>
              <a:rPr lang="ru-RU" sz="1800" dirty="0">
                <a:latin typeface="Monotype Corsiva" panose="03010101010201010101" pitchFamily="66" charset="0"/>
              </a:rPr>
              <a:t>... </a:t>
            </a:r>
            <a:r>
              <a:rPr lang="ru-RU" sz="1800" dirty="0" err="1">
                <a:latin typeface="Monotype Corsiva" panose="03010101010201010101" pitchFamily="66" charset="0"/>
              </a:rPr>
              <a:t>Далі</a:t>
            </a:r>
            <a:r>
              <a:rPr lang="ru-RU" sz="1800" dirty="0">
                <a:latin typeface="Monotype Corsiva" panose="03010101010201010101" pitchFamily="66" charset="0"/>
              </a:rPr>
              <a:t> </a:t>
            </a:r>
            <a:r>
              <a:rPr lang="ru-RU" sz="1800" dirty="0" err="1">
                <a:latin typeface="Monotype Corsiva" panose="03010101010201010101" pitchFamily="66" charset="0"/>
              </a:rPr>
              <a:t>були</a:t>
            </a:r>
            <a:r>
              <a:rPr lang="ru-RU" sz="1800" dirty="0">
                <a:latin typeface="Monotype Corsiva" panose="03010101010201010101" pitchFamily="66" charset="0"/>
              </a:rPr>
              <a:t> </a:t>
            </a:r>
            <a:r>
              <a:rPr lang="ru-RU" sz="1800" dirty="0" err="1">
                <a:latin typeface="Monotype Corsiva" panose="03010101010201010101" pitchFamily="66" charset="0"/>
              </a:rPr>
              <a:t>побої</a:t>
            </a:r>
            <a:r>
              <a:rPr lang="ru-RU" sz="1800" dirty="0">
                <a:latin typeface="Monotype Corsiva" panose="03010101010201010101" pitchFamily="66" charset="0"/>
              </a:rPr>
              <a:t> в районному </a:t>
            </a:r>
            <a:r>
              <a:rPr lang="ru-RU" sz="1800" dirty="0" err="1">
                <a:latin typeface="Monotype Corsiva" panose="03010101010201010101" pitchFamily="66" charset="0"/>
              </a:rPr>
              <a:t>відділку</a:t>
            </a:r>
            <a:r>
              <a:rPr lang="ru-RU" sz="1800" dirty="0">
                <a:latin typeface="Monotype Corsiva" panose="03010101010201010101" pitchFamily="66" charset="0"/>
              </a:rPr>
              <a:t> </a:t>
            </a:r>
            <a:r>
              <a:rPr lang="ru-RU" sz="1800" dirty="0" err="1">
                <a:latin typeface="Monotype Corsiva" panose="03010101010201010101" pitchFamily="66" charset="0"/>
              </a:rPr>
              <a:t>міліції</a:t>
            </a:r>
            <a:r>
              <a:rPr lang="ru-RU" sz="1800" dirty="0">
                <a:latin typeface="Monotype Corsiva" panose="03010101010201010101" pitchFamily="66" charset="0"/>
              </a:rPr>
              <a:t>. </a:t>
            </a:r>
            <a:r>
              <a:rPr lang="ru-RU" sz="1800" dirty="0" err="1">
                <a:latin typeface="Monotype Corsiva" panose="03010101010201010101" pitchFamily="66" charset="0"/>
              </a:rPr>
              <a:t>Побої</a:t>
            </a:r>
            <a:r>
              <a:rPr lang="ru-RU" sz="1800" dirty="0">
                <a:latin typeface="Monotype Corsiva" panose="03010101010201010101" pitchFamily="66" charset="0"/>
              </a:rPr>
              <a:t> особливо </a:t>
            </a:r>
            <a:r>
              <a:rPr lang="ru-RU" sz="1800" dirty="0" err="1">
                <a:latin typeface="Monotype Corsiva" panose="03010101010201010101" pitchFamily="66" charset="0"/>
              </a:rPr>
              <a:t>жорстокі</a:t>
            </a:r>
            <a:r>
              <a:rPr lang="ru-RU" sz="1800" dirty="0">
                <a:latin typeface="Monotype Corsiva" panose="03010101010201010101" pitchFamily="66" charset="0"/>
              </a:rPr>
              <a:t>, </a:t>
            </a:r>
            <a:r>
              <a:rPr lang="ru-RU" sz="1800" dirty="0" err="1">
                <a:latin typeface="Monotype Corsiva" panose="03010101010201010101" pitchFamily="66" charset="0"/>
              </a:rPr>
              <a:t>біль</a:t>
            </a:r>
            <a:r>
              <a:rPr lang="ru-RU" sz="1800" dirty="0">
                <a:latin typeface="Monotype Corsiva" panose="03010101010201010101" pitchFamily="66" charset="0"/>
              </a:rPr>
              <a:t> </a:t>
            </a:r>
            <a:r>
              <a:rPr lang="ru-RU" sz="1800" dirty="0" err="1">
                <a:latin typeface="Monotype Corsiva" panose="03010101010201010101" pitchFamily="66" charset="0"/>
              </a:rPr>
              <a:t>яких</a:t>
            </a:r>
            <a:r>
              <a:rPr lang="ru-RU" sz="1800" dirty="0">
                <a:latin typeface="Monotype Corsiva" panose="03010101010201010101" pitchFamily="66" charset="0"/>
              </a:rPr>
              <a:t> </a:t>
            </a:r>
            <a:r>
              <a:rPr lang="ru-RU" sz="1800" dirty="0" err="1">
                <a:latin typeface="Monotype Corsiva" panose="03010101010201010101" pitchFamily="66" charset="0"/>
              </a:rPr>
              <a:t>невгамовно</a:t>
            </a:r>
            <a:r>
              <a:rPr lang="ru-RU" sz="1800" dirty="0">
                <a:latin typeface="Monotype Corsiva" panose="03010101010201010101" pitchFamily="66" charset="0"/>
              </a:rPr>
              <a:t> мучив </a:t>
            </a:r>
            <a:r>
              <a:rPr lang="ru-RU" sz="1800" dirty="0" err="1">
                <a:latin typeface="Monotype Corsiva" panose="03010101010201010101" pitchFamily="66" charset="0"/>
              </a:rPr>
              <a:t>Симоненка</a:t>
            </a:r>
            <a:r>
              <a:rPr lang="ru-RU" sz="1800" dirty="0">
                <a:latin typeface="Monotype Corsiva" panose="03010101010201010101" pitchFamily="66" charset="0"/>
              </a:rPr>
              <a:t> до </a:t>
            </a:r>
            <a:r>
              <a:rPr lang="ru-RU" sz="1800" dirty="0" err="1">
                <a:latin typeface="Monotype Corsiva" panose="03010101010201010101" pitchFamily="66" charset="0"/>
              </a:rPr>
              <a:t>самої</a:t>
            </a:r>
            <a:r>
              <a:rPr lang="ru-RU" sz="1800" dirty="0">
                <a:latin typeface="Monotype Corsiva" panose="03010101010201010101" pitchFamily="66" charset="0"/>
              </a:rPr>
              <a:t> </a:t>
            </a:r>
            <a:r>
              <a:rPr lang="ru-RU" sz="1800" dirty="0" err="1">
                <a:latin typeface="Monotype Corsiva" panose="03010101010201010101" pitchFamily="66" charset="0"/>
              </a:rPr>
              <a:t>смерті</a:t>
            </a:r>
            <a:r>
              <a:rPr lang="ru-RU" sz="1800" dirty="0">
                <a:latin typeface="Monotype Corsiva" panose="03010101010201010101" pitchFamily="66" charset="0"/>
              </a:rPr>
              <a:t>. </a:t>
            </a:r>
            <a:r>
              <a:rPr lang="ru-RU" sz="1800" dirty="0" err="1">
                <a:latin typeface="Monotype Corsiva" panose="03010101010201010101" pitchFamily="66" charset="0"/>
              </a:rPr>
              <a:t>Трохи</a:t>
            </a:r>
            <a:r>
              <a:rPr lang="ru-RU" sz="1800" dirty="0">
                <a:latin typeface="Monotype Corsiva" panose="03010101010201010101" pitchFamily="66" charset="0"/>
              </a:rPr>
              <a:t> </a:t>
            </a:r>
            <a:r>
              <a:rPr lang="ru-RU" sz="1800" dirty="0" err="1">
                <a:latin typeface="Monotype Corsiva" panose="03010101010201010101" pitchFamily="66" charset="0"/>
              </a:rPr>
              <a:t>більше</a:t>
            </a:r>
            <a:r>
              <a:rPr lang="ru-RU" sz="1800" dirty="0">
                <a:latin typeface="Monotype Corsiva" panose="03010101010201010101" pitchFamily="66" charset="0"/>
              </a:rPr>
              <a:t> як через </a:t>
            </a:r>
            <a:r>
              <a:rPr lang="ru-RU" sz="1800" dirty="0" err="1">
                <a:latin typeface="Monotype Corsiva" panose="03010101010201010101" pitchFamily="66" charset="0"/>
              </a:rPr>
              <a:t>рік</a:t>
            </a:r>
            <a:r>
              <a:rPr lang="ru-RU" sz="1800" dirty="0">
                <a:latin typeface="Monotype Corsiva" panose="03010101010201010101" pitchFamily="66" charset="0"/>
              </a:rPr>
              <a:t> </a:t>
            </a:r>
            <a:r>
              <a:rPr lang="ru-RU" sz="1800" dirty="0" err="1">
                <a:latin typeface="Monotype Corsiva" panose="03010101010201010101" pitchFamily="66" charset="0"/>
              </a:rPr>
              <a:t>після</a:t>
            </a:r>
            <a:r>
              <a:rPr lang="ru-RU" sz="1800" dirty="0">
                <a:latin typeface="Monotype Corsiva" panose="03010101010201010101" pitchFamily="66" charset="0"/>
              </a:rPr>
              <a:t> </a:t>
            </a:r>
            <a:r>
              <a:rPr lang="ru-RU" sz="1800" dirty="0" err="1">
                <a:latin typeface="Monotype Corsiva" panose="03010101010201010101" pitchFamily="66" charset="0"/>
              </a:rPr>
              <a:t>цього</a:t>
            </a:r>
            <a:r>
              <a:rPr lang="ru-RU" sz="1800" dirty="0">
                <a:latin typeface="Monotype Corsiva" panose="03010101010201010101" pitchFamily="66" charset="0"/>
              </a:rPr>
              <a:t> — 14 </a:t>
            </a:r>
            <a:r>
              <a:rPr lang="ru-RU" sz="1800" dirty="0" err="1">
                <a:latin typeface="Monotype Corsiva" panose="03010101010201010101" pitchFamily="66" charset="0"/>
              </a:rPr>
              <a:t>грудня</a:t>
            </a:r>
            <a:r>
              <a:rPr lang="ru-RU" sz="1800" dirty="0">
                <a:latin typeface="Monotype Corsiva" panose="03010101010201010101" pitchFamily="66" charset="0"/>
              </a:rPr>
              <a:t> 1963 року — </a:t>
            </a:r>
            <a:r>
              <a:rPr lang="ru-RU" sz="1800" dirty="0" err="1">
                <a:latin typeface="Monotype Corsiva" panose="03010101010201010101" pitchFamily="66" charset="0"/>
              </a:rPr>
              <a:t>він</a:t>
            </a:r>
            <a:r>
              <a:rPr lang="ru-RU" sz="1800" dirty="0">
                <a:latin typeface="Monotype Corsiva" panose="03010101010201010101" pitchFamily="66" charset="0"/>
              </a:rPr>
              <a:t> </a:t>
            </a:r>
            <a:r>
              <a:rPr lang="ru-RU" sz="1800" dirty="0" err="1">
                <a:latin typeface="Monotype Corsiva" panose="03010101010201010101" pitchFamily="66" charset="0"/>
              </a:rPr>
              <a:t>помирає</a:t>
            </a:r>
            <a:r>
              <a:rPr lang="ru-RU" sz="1800" dirty="0">
                <a:latin typeface="Monotype Corsiva" panose="03010101010201010101" pitchFamily="66" charset="0"/>
              </a:rPr>
              <a:t>.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943645"/>
            <a:ext cx="2592288" cy="3914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2943645"/>
            <a:ext cx="2776634" cy="3857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549317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4536504" cy="4320480"/>
          </a:xfrm>
        </p:spPr>
        <p:style>
          <a:lnRef idx="3">
            <a:schemeClr val="lt1"/>
          </a:lnRef>
          <a:fillRef idx="1">
            <a:schemeClr val="accent4"/>
          </a:fillRef>
          <a:effectRef idx="1">
            <a:schemeClr val="accent4"/>
          </a:effectRef>
          <a:fontRef idx="minor">
            <a:schemeClr val="lt1"/>
          </a:fontRef>
        </p:style>
        <p:txBody>
          <a:bodyPr>
            <a:noAutofit/>
          </a:bodyPr>
          <a:lstStyle/>
          <a:p>
            <a:r>
              <a:rPr lang="ru-RU" sz="2000" dirty="0" err="1">
                <a:effectLst>
                  <a:outerShdw blurRad="38100" dist="38100" dir="2700000" algn="tl">
                    <a:srgbClr val="000000">
                      <a:alpha val="43137"/>
                    </a:srgbClr>
                  </a:outerShdw>
                </a:effectLst>
                <a:latin typeface="Gabriola" panose="04040605051002020D02" pitchFamily="82" charset="0"/>
              </a:rPr>
              <a:t>Після</a:t>
            </a:r>
            <a:r>
              <a:rPr lang="ru-RU" sz="2000" dirty="0">
                <a:effectLst>
                  <a:outerShdw blurRad="38100" dist="38100" dir="2700000" algn="tl">
                    <a:srgbClr val="000000">
                      <a:alpha val="43137"/>
                    </a:srgbClr>
                  </a:outerShdw>
                </a:effectLst>
                <a:latin typeface="Gabriola" panose="04040605051002020D02" pitchFamily="82" charset="0"/>
              </a:rPr>
              <a:t> </a:t>
            </a:r>
            <a:r>
              <a:rPr lang="ru-RU" sz="2000" dirty="0" err="1">
                <a:effectLst>
                  <a:outerShdw blurRad="38100" dist="38100" dir="2700000" algn="tl">
                    <a:srgbClr val="000000">
                      <a:alpha val="43137"/>
                    </a:srgbClr>
                  </a:outerShdw>
                </a:effectLst>
                <a:latin typeface="Gabriola" panose="04040605051002020D02" pitchFamily="82" charset="0"/>
              </a:rPr>
              <a:t>смерті</a:t>
            </a:r>
            <a:r>
              <a:rPr lang="ru-RU" sz="2000" dirty="0">
                <a:effectLst>
                  <a:outerShdw blurRad="38100" dist="38100" dir="2700000" algn="tl">
                    <a:srgbClr val="000000">
                      <a:alpha val="43137"/>
                    </a:srgbClr>
                  </a:outerShdw>
                </a:effectLst>
                <a:latin typeface="Gabriola" panose="04040605051002020D02" pitchFamily="82" charset="0"/>
              </a:rPr>
              <a:t> </a:t>
            </a:r>
            <a:r>
              <a:rPr lang="ru-RU" sz="2000" dirty="0" err="1">
                <a:effectLst>
                  <a:outerShdw blurRad="38100" dist="38100" dir="2700000" algn="tl">
                    <a:srgbClr val="000000">
                      <a:alpha val="43137"/>
                    </a:srgbClr>
                  </a:outerShdw>
                </a:effectLst>
                <a:latin typeface="Gabriola" panose="04040605051002020D02" pitchFamily="82" charset="0"/>
              </a:rPr>
              <a:t>поета</a:t>
            </a:r>
            <a:r>
              <a:rPr lang="ru-RU" sz="2000" dirty="0">
                <a:effectLst>
                  <a:outerShdw blurRad="38100" dist="38100" dir="2700000" algn="tl">
                    <a:srgbClr val="000000">
                      <a:alpha val="43137"/>
                    </a:srgbClr>
                  </a:outerShdw>
                </a:effectLst>
                <a:latin typeface="Gabriola" panose="04040605051002020D02" pitchFamily="82" charset="0"/>
              </a:rPr>
              <a:t> видано </a:t>
            </a:r>
            <a:r>
              <a:rPr lang="ru-RU" sz="2000" dirty="0" err="1">
                <a:effectLst>
                  <a:outerShdw blurRad="38100" dist="38100" dir="2700000" algn="tl">
                    <a:srgbClr val="000000">
                      <a:alpha val="43137"/>
                    </a:srgbClr>
                  </a:outerShdw>
                </a:effectLst>
                <a:latin typeface="Gabriola" panose="04040605051002020D02" pitchFamily="82" charset="0"/>
              </a:rPr>
              <a:t>такі</a:t>
            </a:r>
            <a:r>
              <a:rPr lang="ru-RU" sz="2000" dirty="0">
                <a:effectLst>
                  <a:outerShdw blurRad="38100" dist="38100" dir="2700000" algn="tl">
                    <a:srgbClr val="000000">
                      <a:alpha val="43137"/>
                    </a:srgbClr>
                  </a:outerShdw>
                </a:effectLst>
                <a:latin typeface="Gabriola" panose="04040605051002020D02" pitchFamily="82" charset="0"/>
              </a:rPr>
              <a:t> </a:t>
            </a:r>
            <a:r>
              <a:rPr lang="ru-RU" sz="2000" dirty="0" err="1">
                <a:effectLst>
                  <a:outerShdw blurRad="38100" dist="38100" dir="2700000" algn="tl">
                    <a:srgbClr val="000000">
                      <a:alpha val="43137"/>
                    </a:srgbClr>
                  </a:outerShdw>
                </a:effectLst>
                <a:latin typeface="Gabriola" panose="04040605051002020D02" pitchFamily="82" charset="0"/>
              </a:rPr>
              <a:t>збірки</a:t>
            </a:r>
            <a:r>
              <a:rPr lang="ru-RU" sz="2000" dirty="0">
                <a:effectLst>
                  <a:outerShdw blurRad="38100" dist="38100" dir="2700000" algn="tl">
                    <a:srgbClr val="000000">
                      <a:alpha val="43137"/>
                    </a:srgbClr>
                  </a:outerShdw>
                </a:effectLst>
                <a:latin typeface="Gabriola" panose="04040605051002020D02" pitchFamily="82" charset="0"/>
              </a:rPr>
              <a:t>: «</a:t>
            </a:r>
            <a:r>
              <a:rPr lang="ru-RU" sz="2000" dirty="0" err="1">
                <a:effectLst>
                  <a:outerShdw blurRad="38100" dist="38100" dir="2700000" algn="tl">
                    <a:srgbClr val="000000">
                      <a:alpha val="43137"/>
                    </a:srgbClr>
                  </a:outerShdw>
                </a:effectLst>
                <a:latin typeface="Gabriola" panose="04040605051002020D02" pitchFamily="82" charset="0"/>
              </a:rPr>
              <a:t>Земне</a:t>
            </a:r>
            <a:r>
              <a:rPr lang="ru-RU" sz="2000" dirty="0">
                <a:effectLst>
                  <a:outerShdw blurRad="38100" dist="38100" dir="2700000" algn="tl">
                    <a:srgbClr val="000000">
                      <a:alpha val="43137"/>
                    </a:srgbClr>
                  </a:outerShdw>
                </a:effectLst>
                <a:latin typeface="Gabriola" panose="04040605051002020D02" pitchFamily="82" charset="0"/>
              </a:rPr>
              <a:t> </a:t>
            </a:r>
            <a:r>
              <a:rPr lang="ru-RU" sz="2000" dirty="0" err="1">
                <a:effectLst>
                  <a:outerShdw blurRad="38100" dist="38100" dir="2700000" algn="tl">
                    <a:srgbClr val="000000">
                      <a:alpha val="43137"/>
                    </a:srgbClr>
                  </a:outerShdw>
                </a:effectLst>
                <a:latin typeface="Gabriola" panose="04040605051002020D02" pitchFamily="82" charset="0"/>
              </a:rPr>
              <a:t>тяжіння</a:t>
            </a:r>
            <a:r>
              <a:rPr lang="ru-RU" sz="2000" dirty="0">
                <a:effectLst>
                  <a:outerShdw blurRad="38100" dist="38100" dir="2700000" algn="tl">
                    <a:srgbClr val="000000">
                      <a:alpha val="43137"/>
                    </a:srgbClr>
                  </a:outerShdw>
                </a:effectLst>
                <a:latin typeface="Gabriola" panose="04040605051002020D02" pitchFamily="82" charset="0"/>
              </a:rPr>
              <a:t>» (1964) (</a:t>
            </a:r>
            <a:r>
              <a:rPr lang="ru-RU" sz="2000" dirty="0" err="1">
                <a:effectLst>
                  <a:outerShdw blurRad="38100" dist="38100" dir="2700000" algn="tl">
                    <a:srgbClr val="000000">
                      <a:alpha val="43137"/>
                    </a:srgbClr>
                  </a:outerShdw>
                </a:effectLst>
                <a:latin typeface="Gabriola" panose="04040605051002020D02" pitchFamily="82" charset="0"/>
              </a:rPr>
              <a:t>висунута</a:t>
            </a:r>
            <a:r>
              <a:rPr lang="ru-RU" sz="2000" dirty="0">
                <a:effectLst>
                  <a:outerShdw blurRad="38100" dist="38100" dir="2700000" algn="tl">
                    <a:srgbClr val="000000">
                      <a:alpha val="43137"/>
                    </a:srgbClr>
                  </a:outerShdw>
                </a:effectLst>
                <a:latin typeface="Gabriola" panose="04040605051002020D02" pitchFamily="82" charset="0"/>
              </a:rPr>
              <a:t> на </a:t>
            </a:r>
            <a:r>
              <a:rPr lang="ru-RU" sz="2000" dirty="0" err="1">
                <a:effectLst>
                  <a:outerShdw blurRad="38100" dist="38100" dir="2700000" algn="tl">
                    <a:srgbClr val="000000">
                      <a:alpha val="43137"/>
                    </a:srgbClr>
                  </a:outerShdw>
                </a:effectLst>
                <a:latin typeface="Gabriola" panose="04040605051002020D02" pitchFamily="82" charset="0"/>
              </a:rPr>
              <a:t>здобуття</a:t>
            </a:r>
            <a:r>
              <a:rPr lang="ru-RU" sz="2000" dirty="0">
                <a:effectLst>
                  <a:outerShdw blurRad="38100" dist="38100" dir="2700000" algn="tl">
                    <a:srgbClr val="000000">
                      <a:alpha val="43137"/>
                    </a:srgbClr>
                  </a:outerShdw>
                </a:effectLst>
                <a:latin typeface="Gabriola" panose="04040605051002020D02" pitchFamily="82" charset="0"/>
              </a:rPr>
              <a:t> </a:t>
            </a:r>
            <a:r>
              <a:rPr lang="ru-RU" sz="2000" dirty="0" err="1">
                <a:effectLst>
                  <a:outerShdw blurRad="38100" dist="38100" dir="2700000" algn="tl">
                    <a:srgbClr val="000000">
                      <a:alpha val="43137"/>
                    </a:srgbClr>
                  </a:outerShdw>
                </a:effectLst>
                <a:latin typeface="Gabriola" panose="04040605051002020D02" pitchFamily="82" charset="0"/>
              </a:rPr>
              <a:t>премії</a:t>
            </a:r>
            <a:r>
              <a:rPr lang="ru-RU" sz="2000" dirty="0">
                <a:effectLst>
                  <a:outerShdw blurRad="38100" dist="38100" dir="2700000" algn="tl">
                    <a:srgbClr val="000000">
                      <a:alpha val="43137"/>
                    </a:srgbClr>
                  </a:outerShdw>
                </a:effectLst>
                <a:latin typeface="Gabriola" panose="04040605051002020D02" pitchFamily="82" charset="0"/>
              </a:rPr>
              <a:t> </a:t>
            </a:r>
            <a:r>
              <a:rPr lang="ru-RU" sz="2000" dirty="0" err="1">
                <a:effectLst>
                  <a:outerShdw blurRad="38100" dist="38100" dir="2700000" algn="tl">
                    <a:srgbClr val="000000">
                      <a:alpha val="43137"/>
                    </a:srgbClr>
                  </a:outerShdw>
                </a:effectLst>
                <a:latin typeface="Gabriola" panose="04040605051002020D02" pitchFamily="82" charset="0"/>
              </a:rPr>
              <a:t>ім</a:t>
            </a:r>
            <a:r>
              <a:rPr lang="ru-RU" sz="2000" dirty="0">
                <a:effectLst>
                  <a:outerShdw blurRad="38100" dist="38100" dir="2700000" algn="tl">
                    <a:srgbClr val="000000">
                      <a:alpha val="43137"/>
                    </a:srgbClr>
                  </a:outerShdw>
                </a:effectLst>
                <a:latin typeface="Gabriola" panose="04040605051002020D02" pitchFamily="82" charset="0"/>
              </a:rPr>
              <a:t>. Т. </a:t>
            </a:r>
            <a:r>
              <a:rPr lang="ru-RU" sz="2000" dirty="0" err="1">
                <a:effectLst>
                  <a:outerShdw blurRad="38100" dist="38100" dir="2700000" algn="tl">
                    <a:srgbClr val="000000">
                      <a:alpha val="43137"/>
                    </a:srgbClr>
                  </a:outerShdw>
                </a:effectLst>
                <a:latin typeface="Gabriola" panose="04040605051002020D02" pitchFamily="82" charset="0"/>
              </a:rPr>
              <a:t>Шевченка</a:t>
            </a:r>
            <a:r>
              <a:rPr lang="ru-RU" sz="2000" dirty="0">
                <a:effectLst>
                  <a:outerShdw blurRad="38100" dist="38100" dir="2700000" algn="tl">
                    <a:srgbClr val="000000">
                      <a:alpha val="43137"/>
                    </a:srgbClr>
                  </a:outerShdw>
                </a:effectLst>
                <a:latin typeface="Gabriola" panose="04040605051002020D02" pitchFamily="82" charset="0"/>
              </a:rPr>
              <a:t> за 1965), «</a:t>
            </a:r>
            <a:r>
              <a:rPr lang="ru-RU" sz="2000" dirty="0" err="1">
                <a:effectLst>
                  <a:outerShdw blurRad="38100" dist="38100" dir="2700000" algn="tl">
                    <a:srgbClr val="000000">
                      <a:alpha val="43137"/>
                    </a:srgbClr>
                  </a:outerShdw>
                </a:effectLst>
                <a:latin typeface="Gabriola" panose="04040605051002020D02" pitchFamily="82" charset="0"/>
              </a:rPr>
              <a:t>Поезії</a:t>
            </a:r>
            <a:r>
              <a:rPr lang="ru-RU" sz="2000" dirty="0">
                <a:effectLst>
                  <a:outerShdw blurRad="38100" dist="38100" dir="2700000" algn="tl">
                    <a:srgbClr val="000000">
                      <a:alpha val="43137"/>
                    </a:srgbClr>
                  </a:outerShdw>
                </a:effectLst>
                <a:latin typeface="Gabriola" panose="04040605051002020D02" pitchFamily="82" charset="0"/>
              </a:rPr>
              <a:t>» (1966), «</a:t>
            </a:r>
            <a:r>
              <a:rPr lang="ru-RU" sz="2000" dirty="0" err="1">
                <a:effectLst>
                  <a:outerShdw blurRad="38100" dist="38100" dir="2700000" algn="tl">
                    <a:srgbClr val="000000">
                      <a:alpha val="43137"/>
                    </a:srgbClr>
                  </a:outerShdw>
                </a:effectLst>
                <a:latin typeface="Gabriola" panose="04040605051002020D02" pitchFamily="82" charset="0"/>
              </a:rPr>
              <a:t>Лебеді</a:t>
            </a:r>
            <a:r>
              <a:rPr lang="ru-RU" sz="2000" dirty="0">
                <a:effectLst>
                  <a:outerShdw blurRad="38100" dist="38100" dir="2700000" algn="tl">
                    <a:srgbClr val="000000">
                      <a:alpha val="43137"/>
                    </a:srgbClr>
                  </a:outerShdw>
                </a:effectLst>
                <a:latin typeface="Gabriola" panose="04040605051002020D02" pitchFamily="82" charset="0"/>
              </a:rPr>
              <a:t> материнства» (1981), «</a:t>
            </a:r>
            <a:r>
              <a:rPr lang="ru-RU" sz="2000" dirty="0" err="1">
                <a:effectLst>
                  <a:outerShdw blurRad="38100" dist="38100" dir="2700000" algn="tl">
                    <a:srgbClr val="000000">
                      <a:alpha val="43137"/>
                    </a:srgbClr>
                  </a:outerShdw>
                </a:effectLst>
                <a:latin typeface="Gabriola" panose="04040605051002020D02" pitchFamily="82" charset="0"/>
              </a:rPr>
              <a:t>Поезії</a:t>
            </a:r>
            <a:r>
              <a:rPr lang="ru-RU" sz="2000" dirty="0">
                <a:effectLst>
                  <a:outerShdw blurRad="38100" dist="38100" dir="2700000" algn="tl">
                    <a:srgbClr val="000000">
                      <a:alpha val="43137"/>
                    </a:srgbClr>
                  </a:outerShdw>
                </a:effectLst>
                <a:latin typeface="Gabriola" panose="04040605051002020D02" pitchFamily="82" charset="0"/>
              </a:rPr>
              <a:t>» (1985), </a:t>
            </a:r>
            <a:r>
              <a:rPr lang="ru-RU" sz="2000" dirty="0" err="1">
                <a:effectLst>
                  <a:outerShdw blurRad="38100" dist="38100" dir="2700000" algn="tl">
                    <a:srgbClr val="000000">
                      <a:alpha val="43137"/>
                    </a:srgbClr>
                  </a:outerShdw>
                </a:effectLst>
                <a:latin typeface="Gabriola" panose="04040605051002020D02" pitchFamily="82" charset="0"/>
              </a:rPr>
              <a:t>казки</a:t>
            </a:r>
            <a:r>
              <a:rPr lang="ru-RU" sz="2000" dirty="0">
                <a:effectLst>
                  <a:outerShdw blurRad="38100" dist="38100" dir="2700000" algn="tl">
                    <a:srgbClr val="000000">
                      <a:alpha val="43137"/>
                    </a:srgbClr>
                  </a:outerShdw>
                </a:effectLst>
                <a:latin typeface="Gabriola" panose="04040605051002020D02" pitchFamily="82" charset="0"/>
              </a:rPr>
              <a:t> «</a:t>
            </a:r>
            <a:r>
              <a:rPr lang="ru-RU" sz="2000" dirty="0" err="1">
                <a:effectLst>
                  <a:outerShdw blurRad="38100" dist="38100" dir="2700000" algn="tl">
                    <a:srgbClr val="000000">
                      <a:alpha val="43137"/>
                    </a:srgbClr>
                  </a:outerShdw>
                </a:effectLst>
                <a:latin typeface="Gabriola" panose="04040605051002020D02" pitchFamily="82" charset="0"/>
              </a:rPr>
              <a:t>Цар</a:t>
            </a:r>
            <a:r>
              <a:rPr lang="ru-RU" sz="2000" dirty="0">
                <a:effectLst>
                  <a:outerShdw blurRad="38100" dist="38100" dir="2700000" algn="tl">
                    <a:srgbClr val="000000">
                      <a:alpha val="43137"/>
                    </a:srgbClr>
                  </a:outerShdw>
                </a:effectLst>
                <a:latin typeface="Gabriola" panose="04040605051002020D02" pitchFamily="82" charset="0"/>
              </a:rPr>
              <a:t> </a:t>
            </a:r>
            <a:r>
              <a:rPr lang="ru-RU" sz="2000" dirty="0" err="1">
                <a:effectLst>
                  <a:outerShdw blurRad="38100" dist="38100" dir="2700000" algn="tl">
                    <a:srgbClr val="000000">
                      <a:alpha val="43137"/>
                    </a:srgbClr>
                  </a:outerShdw>
                </a:effectLst>
                <a:latin typeface="Gabriola" panose="04040605051002020D02" pitchFamily="82" charset="0"/>
              </a:rPr>
              <a:t>Плаксій</a:t>
            </a:r>
            <a:r>
              <a:rPr lang="ru-RU" sz="2000" dirty="0">
                <a:effectLst>
                  <a:outerShdw blurRad="38100" dist="38100" dir="2700000" algn="tl">
                    <a:srgbClr val="000000">
                      <a:alpha val="43137"/>
                    </a:srgbClr>
                  </a:outerShdw>
                </a:effectLst>
                <a:latin typeface="Gabriola" panose="04040605051002020D02" pitchFamily="82" charset="0"/>
              </a:rPr>
              <a:t> та </a:t>
            </a:r>
            <a:r>
              <a:rPr lang="ru-RU" sz="2000" dirty="0" err="1">
                <a:effectLst>
                  <a:outerShdw blurRad="38100" dist="38100" dir="2700000" algn="tl">
                    <a:srgbClr val="000000">
                      <a:alpha val="43137"/>
                    </a:srgbClr>
                  </a:outerShdw>
                </a:effectLst>
                <a:latin typeface="Gabriola" panose="04040605051002020D02" pitchFamily="82" charset="0"/>
              </a:rPr>
              <a:t>Лоскотон</a:t>
            </a:r>
            <a:r>
              <a:rPr lang="ru-RU" sz="2000" dirty="0">
                <a:effectLst>
                  <a:outerShdw blurRad="38100" dist="38100" dir="2700000" algn="tl">
                    <a:srgbClr val="000000">
                      <a:alpha val="43137"/>
                    </a:srgbClr>
                  </a:outerShdw>
                </a:effectLst>
                <a:latin typeface="Gabriola" panose="04040605051002020D02" pitchFamily="82" charset="0"/>
              </a:rPr>
              <a:t>» (1963), «</a:t>
            </a:r>
            <a:r>
              <a:rPr lang="ru-RU" sz="2000" dirty="0" err="1">
                <a:effectLst>
                  <a:outerShdw blurRad="38100" dist="38100" dir="2700000" algn="tl">
                    <a:srgbClr val="000000">
                      <a:alpha val="43137"/>
                    </a:srgbClr>
                  </a:outerShdw>
                </a:effectLst>
                <a:latin typeface="Gabriola" panose="04040605051002020D02" pitchFamily="82" charset="0"/>
              </a:rPr>
              <a:t>Подорож</a:t>
            </a:r>
            <a:r>
              <a:rPr lang="ru-RU" sz="2000" dirty="0">
                <a:effectLst>
                  <a:outerShdw blurRad="38100" dist="38100" dir="2700000" algn="tl">
                    <a:srgbClr val="000000">
                      <a:alpha val="43137"/>
                    </a:srgbClr>
                  </a:outerShdw>
                </a:effectLst>
                <a:latin typeface="Gabriola" panose="04040605051002020D02" pitchFamily="82" charset="0"/>
              </a:rPr>
              <a:t> у </a:t>
            </a:r>
            <a:r>
              <a:rPr lang="ru-RU" sz="2000" dirty="0" err="1">
                <a:effectLst>
                  <a:outerShdw blurRad="38100" dist="38100" dir="2700000" algn="tl">
                    <a:srgbClr val="000000">
                      <a:alpha val="43137"/>
                    </a:srgbClr>
                  </a:outerShdw>
                </a:effectLst>
                <a:latin typeface="Gabriola" panose="04040605051002020D02" pitchFamily="82" charset="0"/>
              </a:rPr>
              <a:t>країну</a:t>
            </a:r>
            <a:r>
              <a:rPr lang="ru-RU" sz="2000" dirty="0">
                <a:effectLst>
                  <a:outerShdw blurRad="38100" dist="38100" dir="2700000" algn="tl">
                    <a:srgbClr val="000000">
                      <a:alpha val="43137"/>
                    </a:srgbClr>
                  </a:outerShdw>
                </a:effectLst>
                <a:latin typeface="Gabriola" panose="04040605051002020D02" pitchFamily="82" charset="0"/>
              </a:rPr>
              <a:t> </a:t>
            </a:r>
            <a:r>
              <a:rPr lang="ru-RU" sz="2000" dirty="0" err="1">
                <a:effectLst>
                  <a:outerShdw blurRad="38100" dist="38100" dir="2700000" algn="tl">
                    <a:srgbClr val="000000">
                      <a:alpha val="43137"/>
                    </a:srgbClr>
                  </a:outerShdw>
                </a:effectLst>
                <a:latin typeface="Gabriola" panose="04040605051002020D02" pitchFamily="82" charset="0"/>
              </a:rPr>
              <a:t>Навпаки</a:t>
            </a:r>
            <a:r>
              <a:rPr lang="ru-RU" sz="2000" dirty="0">
                <a:effectLst>
                  <a:outerShdw blurRad="38100" dist="38100" dir="2700000" algn="tl">
                    <a:srgbClr val="000000">
                      <a:alpha val="43137"/>
                    </a:srgbClr>
                  </a:outerShdw>
                </a:effectLst>
                <a:latin typeface="Gabriola" panose="04040605051002020D02" pitchFamily="82" charset="0"/>
              </a:rPr>
              <a:t>» (1964), </a:t>
            </a:r>
            <a:r>
              <a:rPr lang="ru-RU" sz="2000" dirty="0" err="1">
                <a:effectLst>
                  <a:outerShdw blurRad="38100" dist="38100" dir="2700000" algn="tl">
                    <a:srgbClr val="000000">
                      <a:alpha val="43137"/>
                    </a:srgbClr>
                  </a:outerShdw>
                </a:effectLst>
                <a:latin typeface="Gabriola" panose="04040605051002020D02" pitchFamily="82" charset="0"/>
              </a:rPr>
              <a:t>збірка</a:t>
            </a:r>
            <a:r>
              <a:rPr lang="ru-RU" sz="2000" dirty="0">
                <a:effectLst>
                  <a:outerShdw blurRad="38100" dist="38100" dir="2700000" algn="tl">
                    <a:srgbClr val="000000">
                      <a:alpha val="43137"/>
                    </a:srgbClr>
                  </a:outerShdw>
                </a:effectLst>
                <a:latin typeface="Gabriola" panose="04040605051002020D02" pitchFamily="82" charset="0"/>
              </a:rPr>
              <a:t> новел «Вино з </a:t>
            </a:r>
            <a:r>
              <a:rPr lang="ru-RU" sz="2000" dirty="0" err="1">
                <a:effectLst>
                  <a:outerShdw blurRad="38100" dist="38100" dir="2700000" algn="tl">
                    <a:srgbClr val="000000">
                      <a:alpha val="43137"/>
                    </a:srgbClr>
                  </a:outerShdw>
                </a:effectLst>
                <a:latin typeface="Gabriola" panose="04040605051002020D02" pitchFamily="82" charset="0"/>
              </a:rPr>
              <a:t>троянд</a:t>
            </a:r>
            <a:r>
              <a:rPr lang="ru-RU" sz="2000" dirty="0">
                <a:effectLst>
                  <a:outerShdw blurRad="38100" dist="38100" dir="2700000" algn="tl">
                    <a:srgbClr val="000000">
                      <a:alpha val="43137"/>
                    </a:srgbClr>
                  </a:outerShdw>
                </a:effectLst>
                <a:latin typeface="Gabriola" panose="04040605051002020D02" pitchFamily="82" charset="0"/>
              </a:rPr>
              <a:t>» (1965), «</a:t>
            </a:r>
            <a:r>
              <a:rPr lang="ru-RU" sz="2000" dirty="0" err="1">
                <a:effectLst>
                  <a:outerShdw blurRad="38100" dist="38100" dir="2700000" algn="tl">
                    <a:srgbClr val="000000">
                      <a:alpha val="43137"/>
                    </a:srgbClr>
                  </a:outerShdw>
                </a:effectLst>
                <a:latin typeface="Gabriola" panose="04040605051002020D02" pitchFamily="82" charset="0"/>
              </a:rPr>
              <a:t>Півні</a:t>
            </a:r>
            <a:r>
              <a:rPr lang="ru-RU" sz="2000" dirty="0">
                <a:effectLst>
                  <a:outerShdw blurRad="38100" dist="38100" dir="2700000" algn="tl">
                    <a:srgbClr val="000000">
                      <a:alpha val="43137"/>
                    </a:srgbClr>
                  </a:outerShdw>
                </a:effectLst>
                <a:latin typeface="Gabriola" panose="04040605051002020D02" pitchFamily="82" charset="0"/>
              </a:rPr>
              <a:t> на рушниках» (1992). Колись першим </a:t>
            </a:r>
            <a:r>
              <a:rPr lang="ru-RU" sz="2000" dirty="0" err="1">
                <a:effectLst>
                  <a:outerShdw blurRad="38100" dist="38100" dir="2700000" algn="tl">
                    <a:srgbClr val="000000">
                      <a:alpha val="43137"/>
                    </a:srgbClr>
                  </a:outerShdw>
                </a:effectLst>
                <a:latin typeface="Gabriola" panose="04040605051002020D02" pitchFamily="82" charset="0"/>
              </a:rPr>
              <a:t>слухачем</a:t>
            </a:r>
            <a:r>
              <a:rPr lang="ru-RU" sz="2000" dirty="0">
                <a:effectLst>
                  <a:outerShdw blurRad="38100" dist="38100" dir="2700000" algn="tl">
                    <a:srgbClr val="000000">
                      <a:alpha val="43137"/>
                    </a:srgbClr>
                  </a:outerShdw>
                </a:effectLst>
                <a:latin typeface="Gabriola" panose="04040605051002020D02" pitchFamily="82" charset="0"/>
              </a:rPr>
              <a:t> </a:t>
            </a:r>
            <a:r>
              <a:rPr lang="ru-RU" sz="2000" dirty="0" err="1">
                <a:effectLst>
                  <a:outerShdw blurRad="38100" dist="38100" dir="2700000" algn="tl">
                    <a:srgbClr val="000000">
                      <a:alpha val="43137"/>
                    </a:srgbClr>
                  </a:outerShdw>
                </a:effectLst>
                <a:latin typeface="Gabriola" panose="04040605051002020D02" pitchFamily="82" charset="0"/>
              </a:rPr>
              <a:t>казок</a:t>
            </a:r>
            <a:r>
              <a:rPr lang="ru-RU" sz="2000" dirty="0">
                <a:effectLst>
                  <a:outerShdw blurRad="38100" dist="38100" dir="2700000" algn="tl">
                    <a:srgbClr val="000000">
                      <a:alpha val="43137"/>
                    </a:srgbClr>
                  </a:outerShdw>
                </a:effectLst>
                <a:latin typeface="Gabriola" panose="04040605051002020D02" pitchFamily="82" charset="0"/>
              </a:rPr>
              <a:t> </a:t>
            </a:r>
            <a:r>
              <a:rPr lang="ru-RU" sz="2000" dirty="0" err="1">
                <a:effectLst>
                  <a:outerShdw blurRad="38100" dist="38100" dir="2700000" algn="tl">
                    <a:srgbClr val="000000">
                      <a:alpha val="43137"/>
                    </a:srgbClr>
                  </a:outerShdw>
                </a:effectLst>
                <a:latin typeface="Gabriola" panose="04040605051002020D02" pitchFamily="82" charset="0"/>
              </a:rPr>
              <a:t>був</a:t>
            </a:r>
            <a:r>
              <a:rPr lang="ru-RU" sz="2000" dirty="0">
                <a:effectLst>
                  <a:outerShdw blurRad="38100" dist="38100" dir="2700000" algn="tl">
                    <a:srgbClr val="000000">
                      <a:alpha val="43137"/>
                    </a:srgbClr>
                  </a:outerShdw>
                </a:effectLst>
                <a:latin typeface="Gabriola" panose="04040605051002020D02" pitchFamily="82" charset="0"/>
              </a:rPr>
              <a:t> </a:t>
            </a:r>
            <a:r>
              <a:rPr lang="ru-RU" sz="2000" dirty="0" err="1">
                <a:effectLst>
                  <a:outerShdw blurRad="38100" dist="38100" dir="2700000" algn="tl">
                    <a:srgbClr val="000000">
                      <a:alpha val="43137"/>
                    </a:srgbClr>
                  </a:outerShdw>
                </a:effectLst>
                <a:latin typeface="Gabriola" panose="04040605051002020D02" pitchFamily="82" charset="0"/>
              </a:rPr>
              <a:t>син</a:t>
            </a:r>
            <a:r>
              <a:rPr lang="ru-RU" sz="2000" dirty="0">
                <a:effectLst>
                  <a:outerShdw blurRad="38100" dist="38100" dir="2700000" algn="tl">
                    <a:srgbClr val="000000">
                      <a:alpha val="43137"/>
                    </a:srgbClr>
                  </a:outerShdw>
                </a:effectLst>
                <a:latin typeface="Gabriola" panose="04040605051002020D02" pitchFamily="82" charset="0"/>
              </a:rPr>
              <a:t> </a:t>
            </a:r>
            <a:r>
              <a:rPr lang="ru-RU" sz="2000" dirty="0" err="1">
                <a:effectLst>
                  <a:outerShdw blurRad="38100" dist="38100" dir="2700000" algn="tl">
                    <a:srgbClr val="000000">
                      <a:alpha val="43137"/>
                    </a:srgbClr>
                  </a:outerShdw>
                </a:effectLst>
                <a:latin typeface="Gabriola" panose="04040605051002020D02" pitchFamily="82" charset="0"/>
              </a:rPr>
              <a:t>поета</a:t>
            </a:r>
            <a:r>
              <a:rPr lang="ru-RU" sz="2000" dirty="0">
                <a:effectLst>
                  <a:outerShdw blurRad="38100" dist="38100" dir="2700000" algn="tl">
                    <a:srgbClr val="000000">
                      <a:alpha val="43137"/>
                    </a:srgbClr>
                  </a:outerShdw>
                </a:effectLst>
                <a:latin typeface="Gabriola" panose="04040605051002020D02" pitchFamily="82" charset="0"/>
              </a:rPr>
              <a:t> Лесик. Давно </a:t>
            </a:r>
            <a:r>
              <a:rPr lang="ru-RU" sz="2000" dirty="0" err="1">
                <a:effectLst>
                  <a:outerShdw blurRad="38100" dist="38100" dir="2700000" algn="tl">
                    <a:srgbClr val="000000">
                      <a:alpha val="43137"/>
                    </a:srgbClr>
                  </a:outerShdw>
                </a:effectLst>
                <a:latin typeface="Gabriola" panose="04040605051002020D02" pitchFamily="82" charset="0"/>
              </a:rPr>
              <a:t>вже</a:t>
            </a:r>
            <a:r>
              <a:rPr lang="ru-RU" sz="2000" dirty="0">
                <a:effectLst>
                  <a:outerShdw blurRad="38100" dist="38100" dir="2700000" algn="tl">
                    <a:srgbClr val="000000">
                      <a:alpha val="43137"/>
                    </a:srgbClr>
                  </a:outerShdw>
                </a:effectLst>
                <a:latin typeface="Gabriola" panose="04040605051002020D02" pitchFamily="82" charset="0"/>
              </a:rPr>
              <a:t> </a:t>
            </a:r>
            <a:r>
              <a:rPr lang="ru-RU" sz="2000" dirty="0" err="1">
                <a:effectLst>
                  <a:outerShdw blurRad="38100" dist="38100" dir="2700000" algn="tl">
                    <a:srgbClr val="000000">
                      <a:alpha val="43137"/>
                    </a:srgbClr>
                  </a:outerShdw>
                </a:effectLst>
                <a:latin typeface="Gabriola" panose="04040605051002020D02" pitchFamily="82" charset="0"/>
              </a:rPr>
              <a:t>виріс</a:t>
            </a:r>
            <a:r>
              <a:rPr lang="ru-RU" sz="2000" dirty="0">
                <a:effectLst>
                  <a:outerShdw blurRad="38100" dist="38100" dir="2700000" algn="tl">
                    <a:srgbClr val="000000">
                      <a:alpha val="43137"/>
                    </a:srgbClr>
                  </a:outerShdw>
                </a:effectLst>
                <a:latin typeface="Gabriola" panose="04040605051002020D02" pitchFamily="82" charset="0"/>
              </a:rPr>
              <a:t> Олесь, і ось уже </a:t>
            </a:r>
            <a:r>
              <a:rPr lang="ru-RU" sz="2000" dirty="0" err="1">
                <a:effectLst>
                  <a:outerShdw blurRad="38100" dist="38100" dir="2700000" algn="tl">
                    <a:srgbClr val="000000">
                      <a:alpha val="43137"/>
                    </a:srgbClr>
                  </a:outerShdw>
                </a:effectLst>
                <a:latin typeface="Gabriola" panose="04040605051002020D02" pitchFamily="82" charset="0"/>
              </a:rPr>
              <a:t>нові</a:t>
            </a:r>
            <a:r>
              <a:rPr lang="ru-RU" sz="2000" dirty="0">
                <a:effectLst>
                  <a:outerShdw blurRad="38100" dist="38100" dir="2700000" algn="tl">
                    <a:srgbClr val="000000">
                      <a:alpha val="43137"/>
                    </a:srgbClr>
                  </a:outerShdw>
                </a:effectLst>
                <a:latin typeface="Gabriola" panose="04040605051002020D02" pitchFamily="82" charset="0"/>
              </a:rPr>
              <a:t> </a:t>
            </a:r>
            <a:r>
              <a:rPr lang="ru-RU" sz="2000" dirty="0" err="1">
                <a:effectLst>
                  <a:outerShdw blurRad="38100" dist="38100" dir="2700000" algn="tl">
                    <a:srgbClr val="000000">
                      <a:alpha val="43137"/>
                    </a:srgbClr>
                  </a:outerShdw>
                </a:effectLst>
                <a:latin typeface="Gabriola" panose="04040605051002020D02" pitchFamily="82" charset="0"/>
              </a:rPr>
              <a:t>покоління</a:t>
            </a:r>
            <a:r>
              <a:rPr lang="ru-RU" sz="2000" dirty="0">
                <a:effectLst>
                  <a:outerShdw blurRad="38100" dist="38100" dir="2700000" algn="tl">
                    <a:srgbClr val="000000">
                      <a:alpha val="43137"/>
                    </a:srgbClr>
                  </a:outerShdw>
                </a:effectLst>
                <a:latin typeface="Gabriola" panose="04040605051002020D02" pitchFamily="82" charset="0"/>
              </a:rPr>
              <a:t> </a:t>
            </a:r>
            <a:r>
              <a:rPr lang="ru-RU" sz="2000" dirty="0" err="1">
                <a:effectLst>
                  <a:outerShdw blurRad="38100" dist="38100" dir="2700000" algn="tl">
                    <a:srgbClr val="000000">
                      <a:alpha val="43137"/>
                    </a:srgbClr>
                  </a:outerShdw>
                </a:effectLst>
                <a:latin typeface="Gabriola" panose="04040605051002020D02" pitchFamily="82" charset="0"/>
              </a:rPr>
              <a:t>читачів</a:t>
            </a:r>
            <a:r>
              <a:rPr lang="ru-RU" sz="2000" dirty="0">
                <a:effectLst>
                  <a:outerShdw blurRad="38100" dist="38100" dir="2700000" algn="tl">
                    <a:srgbClr val="000000">
                      <a:alpha val="43137"/>
                    </a:srgbClr>
                  </a:outerShdw>
                </a:effectLst>
                <a:latin typeface="Gabriola" panose="04040605051002020D02" pitchFamily="82" charset="0"/>
              </a:rPr>
              <a:t> </a:t>
            </a:r>
            <a:r>
              <a:rPr lang="ru-RU" sz="2000" dirty="0" err="1">
                <a:effectLst>
                  <a:outerShdw blurRad="38100" dist="38100" dir="2700000" algn="tl">
                    <a:srgbClr val="000000">
                      <a:alpha val="43137"/>
                    </a:srgbClr>
                  </a:outerShdw>
                </a:effectLst>
                <a:latin typeface="Gabriola" panose="04040605051002020D02" pitchFamily="82" charset="0"/>
              </a:rPr>
              <a:t>читають</a:t>
            </a:r>
            <a:r>
              <a:rPr lang="ru-RU" sz="2000" dirty="0">
                <a:effectLst>
                  <a:outerShdw blurRad="38100" dist="38100" dir="2700000" algn="tl">
                    <a:srgbClr val="000000">
                      <a:alpha val="43137"/>
                    </a:srgbClr>
                  </a:outerShdw>
                </a:effectLst>
                <a:latin typeface="Gabriola" panose="04040605051002020D02" pitchFamily="82" charset="0"/>
              </a:rPr>
              <a:t> </a:t>
            </a:r>
            <a:r>
              <a:rPr lang="ru-RU" sz="2000" dirty="0" err="1">
                <a:effectLst>
                  <a:outerShdw blurRad="38100" dist="38100" dir="2700000" algn="tl">
                    <a:srgbClr val="000000">
                      <a:alpha val="43137"/>
                    </a:srgbClr>
                  </a:outerShdw>
                </a:effectLst>
                <a:latin typeface="Gabriola" panose="04040605051002020D02" pitchFamily="82" charset="0"/>
              </a:rPr>
              <a:t>казки</a:t>
            </a:r>
            <a:r>
              <a:rPr lang="ru-RU" sz="2000" dirty="0">
                <a:effectLst>
                  <a:outerShdw blurRad="38100" dist="38100" dir="2700000" algn="tl">
                    <a:srgbClr val="000000">
                      <a:alpha val="43137"/>
                    </a:srgbClr>
                  </a:outerShdw>
                </a:effectLst>
                <a:latin typeface="Gabriola" panose="04040605051002020D02" pitchFamily="82" charset="0"/>
              </a:rPr>
              <a:t> </a:t>
            </a:r>
            <a:r>
              <a:rPr lang="ru-RU" sz="2000" dirty="0" err="1">
                <a:effectLst>
                  <a:outerShdw blurRad="38100" dist="38100" dir="2700000" algn="tl">
                    <a:srgbClr val="000000">
                      <a:alpha val="43137"/>
                    </a:srgbClr>
                  </a:outerShdw>
                </a:effectLst>
                <a:latin typeface="Gabriola" panose="04040605051002020D02" pitchFamily="82" charset="0"/>
              </a:rPr>
              <a:t>Симоненка</a:t>
            </a:r>
            <a:r>
              <a:rPr lang="ru-RU" sz="2000" dirty="0">
                <a:effectLst>
                  <a:outerShdw blurRad="38100" dist="38100" dir="2700000" algn="tl">
                    <a:srgbClr val="000000">
                      <a:alpha val="43137"/>
                    </a:srgbClr>
                  </a:outerShdw>
                </a:effectLst>
                <a:latin typeface="Gabriola" panose="04040605051002020D02" pitchFamily="82" charset="0"/>
              </a:rPr>
              <a:t>. </a:t>
            </a:r>
            <a:br>
              <a:rPr lang="ru-RU" sz="2000" dirty="0">
                <a:effectLst>
                  <a:outerShdw blurRad="38100" dist="38100" dir="2700000" algn="tl">
                    <a:srgbClr val="000000">
                      <a:alpha val="43137"/>
                    </a:srgbClr>
                  </a:outerShdw>
                </a:effectLst>
                <a:latin typeface="Gabriola" panose="04040605051002020D02" pitchFamily="82" charset="0"/>
              </a:rPr>
            </a:br>
            <a:r>
              <a:rPr lang="ru-RU" sz="2000" dirty="0">
                <a:effectLst>
                  <a:outerShdw blurRad="38100" dist="38100" dir="2700000" algn="tl">
                    <a:srgbClr val="000000">
                      <a:alpha val="43137"/>
                    </a:srgbClr>
                  </a:outerShdw>
                </a:effectLst>
                <a:latin typeface="Gabriola" panose="04040605051002020D02" pitchFamily="82" charset="0"/>
              </a:rPr>
              <a:t/>
            </a:r>
            <a:br>
              <a:rPr lang="ru-RU" sz="2000" dirty="0">
                <a:effectLst>
                  <a:outerShdw blurRad="38100" dist="38100" dir="2700000" algn="tl">
                    <a:srgbClr val="000000">
                      <a:alpha val="43137"/>
                    </a:srgbClr>
                  </a:outerShdw>
                </a:effectLst>
                <a:latin typeface="Gabriola" panose="04040605051002020D02" pitchFamily="82" charset="0"/>
              </a:rPr>
            </a:br>
            <a:r>
              <a:rPr lang="ru-RU" sz="2000" dirty="0">
                <a:effectLst>
                  <a:outerShdw blurRad="38100" dist="38100" dir="2700000" algn="tl">
                    <a:srgbClr val="000000">
                      <a:alpha val="43137"/>
                    </a:srgbClr>
                  </a:outerShdw>
                </a:effectLst>
                <a:latin typeface="Gabriola" panose="04040605051002020D02" pitchFamily="82" charset="0"/>
              </a:rPr>
              <a:t>Василя </a:t>
            </a:r>
            <a:r>
              <a:rPr lang="ru-RU" sz="2000" dirty="0" err="1">
                <a:effectLst>
                  <a:outerShdw blurRad="38100" dist="38100" dir="2700000" algn="tl">
                    <a:srgbClr val="000000">
                      <a:alpha val="43137"/>
                    </a:srgbClr>
                  </a:outerShdw>
                </a:effectLst>
                <a:latin typeface="Gabriola" panose="04040605051002020D02" pitchFamily="82" charset="0"/>
              </a:rPr>
              <a:t>Симоненка</a:t>
            </a:r>
            <a:r>
              <a:rPr lang="ru-RU" sz="2000" dirty="0">
                <a:effectLst>
                  <a:outerShdw blurRad="38100" dist="38100" dir="2700000" algn="tl">
                    <a:srgbClr val="000000">
                      <a:alpha val="43137"/>
                    </a:srgbClr>
                  </a:outerShdw>
                </a:effectLst>
                <a:latin typeface="Gabriola" panose="04040605051002020D02" pitchFamily="82" charset="0"/>
              </a:rPr>
              <a:t> </a:t>
            </a:r>
            <a:r>
              <a:rPr lang="ru-RU" sz="2000" dirty="0" err="1">
                <a:effectLst>
                  <a:outerShdw blurRad="38100" dist="38100" dir="2700000" algn="tl">
                    <a:srgbClr val="000000">
                      <a:alpha val="43137"/>
                    </a:srgbClr>
                  </a:outerShdw>
                </a:effectLst>
                <a:latin typeface="Gabriola" panose="04040605051002020D02" pitchFamily="82" charset="0"/>
              </a:rPr>
              <a:t>було</a:t>
            </a:r>
            <a:r>
              <a:rPr lang="ru-RU" sz="2000" dirty="0">
                <a:effectLst>
                  <a:outerShdw blurRad="38100" dist="38100" dir="2700000" algn="tl">
                    <a:srgbClr val="000000">
                      <a:alpha val="43137"/>
                    </a:srgbClr>
                  </a:outerShdw>
                </a:effectLst>
                <a:latin typeface="Gabriola" panose="04040605051002020D02" pitchFamily="82" charset="0"/>
              </a:rPr>
              <a:t> посмертно </a:t>
            </a:r>
            <a:r>
              <a:rPr lang="ru-RU" sz="2000" dirty="0" err="1">
                <a:effectLst>
                  <a:outerShdw blurRad="38100" dist="38100" dir="2700000" algn="tl">
                    <a:srgbClr val="000000">
                      <a:alpha val="43137"/>
                    </a:srgbClr>
                  </a:outerShdw>
                </a:effectLst>
                <a:latin typeface="Gabriola" panose="04040605051002020D02" pitchFamily="82" charset="0"/>
              </a:rPr>
              <a:t>удостоєно</a:t>
            </a:r>
            <a:r>
              <a:rPr lang="ru-RU" sz="2000" dirty="0">
                <a:effectLst>
                  <a:outerShdw blurRad="38100" dist="38100" dir="2700000" algn="tl">
                    <a:srgbClr val="000000">
                      <a:alpha val="43137"/>
                    </a:srgbClr>
                  </a:outerShdw>
                </a:effectLst>
                <a:latin typeface="Gabriola" panose="04040605051002020D02" pitchFamily="82" charset="0"/>
              </a:rPr>
              <a:t> </a:t>
            </a:r>
            <a:r>
              <a:rPr lang="ru-RU" sz="2000" dirty="0" err="1">
                <a:effectLst>
                  <a:outerShdw blurRad="38100" dist="38100" dir="2700000" algn="tl">
                    <a:srgbClr val="000000">
                      <a:alpha val="43137"/>
                    </a:srgbClr>
                  </a:outerShdw>
                </a:effectLst>
                <a:latin typeface="Gabriola" panose="04040605051002020D02" pitchFamily="82" charset="0"/>
              </a:rPr>
              <a:t>Національної</a:t>
            </a:r>
            <a:r>
              <a:rPr lang="ru-RU" sz="2000" dirty="0">
                <a:effectLst>
                  <a:outerShdw blurRad="38100" dist="38100" dir="2700000" algn="tl">
                    <a:srgbClr val="000000">
                      <a:alpha val="43137"/>
                    </a:srgbClr>
                  </a:outerShdw>
                </a:effectLst>
                <a:latin typeface="Gabriola" panose="04040605051002020D02" pitchFamily="82" charset="0"/>
              </a:rPr>
              <a:t> </a:t>
            </a:r>
            <a:r>
              <a:rPr lang="ru-RU" sz="2000" dirty="0" err="1">
                <a:effectLst>
                  <a:outerShdw blurRad="38100" dist="38100" dir="2700000" algn="tl">
                    <a:srgbClr val="000000">
                      <a:alpha val="43137"/>
                    </a:srgbClr>
                  </a:outerShdw>
                </a:effectLst>
                <a:latin typeface="Gabriola" panose="04040605051002020D02" pitchFamily="82" charset="0"/>
              </a:rPr>
              <a:t>премії</a:t>
            </a:r>
            <a:r>
              <a:rPr lang="ru-RU" sz="2000" dirty="0">
                <a:effectLst>
                  <a:outerShdw blurRad="38100" dist="38100" dir="2700000" algn="tl">
                    <a:srgbClr val="000000">
                      <a:alpha val="43137"/>
                    </a:srgbClr>
                  </a:outerShdw>
                </a:effectLst>
                <a:latin typeface="Gabriola" panose="04040605051002020D02" pitchFamily="82" charset="0"/>
              </a:rPr>
              <a:t> </a:t>
            </a:r>
            <a:r>
              <a:rPr lang="ru-RU" sz="2000" dirty="0" err="1">
                <a:effectLst>
                  <a:outerShdw blurRad="38100" dist="38100" dir="2700000" algn="tl">
                    <a:srgbClr val="000000">
                      <a:alpha val="43137"/>
                    </a:srgbClr>
                  </a:outerShdw>
                </a:effectLst>
                <a:latin typeface="Gabriola" panose="04040605051002020D02" pitchFamily="82" charset="0"/>
              </a:rPr>
              <a:t>ім</a:t>
            </a:r>
            <a:r>
              <a:rPr lang="ru-RU" sz="2000" dirty="0">
                <a:effectLst>
                  <a:outerShdw blurRad="38100" dist="38100" dir="2700000" algn="tl">
                    <a:srgbClr val="000000">
                      <a:alpha val="43137"/>
                    </a:srgbClr>
                  </a:outerShdw>
                </a:effectLst>
                <a:latin typeface="Gabriola" panose="04040605051002020D02" pitchFamily="82" charset="0"/>
              </a:rPr>
              <a:t>. Тараса </a:t>
            </a:r>
            <a:r>
              <a:rPr lang="ru-RU" sz="2000" dirty="0" err="1">
                <a:effectLst>
                  <a:outerShdw blurRad="38100" dist="38100" dir="2700000" algn="tl">
                    <a:srgbClr val="000000">
                      <a:alpha val="43137"/>
                    </a:srgbClr>
                  </a:outerShdw>
                </a:effectLst>
                <a:latin typeface="Gabriola" panose="04040605051002020D02" pitchFamily="82" charset="0"/>
              </a:rPr>
              <a:t>Шевченка</a:t>
            </a:r>
            <a:r>
              <a:rPr lang="ru-RU" sz="2000" dirty="0">
                <a:effectLst>
                  <a:outerShdw blurRad="38100" dist="38100" dir="2700000" algn="tl">
                    <a:srgbClr val="000000">
                      <a:alpha val="43137"/>
                    </a:srgbClr>
                  </a:outerShdw>
                </a:effectLst>
                <a:latin typeface="Gabriola" panose="04040605051002020D02" pitchFamily="82" charset="0"/>
              </a:rPr>
              <a:t> в 1995 </a:t>
            </a:r>
            <a:r>
              <a:rPr lang="ru-RU" sz="2000" dirty="0" err="1">
                <a:effectLst>
                  <a:outerShdw blurRad="38100" dist="38100" dir="2700000" algn="tl">
                    <a:srgbClr val="000000">
                      <a:alpha val="43137"/>
                    </a:srgbClr>
                  </a:outerShdw>
                </a:effectLst>
                <a:latin typeface="Gabriola" panose="04040605051002020D02" pitchFamily="82" charset="0"/>
              </a:rPr>
              <a:t>році</a:t>
            </a:r>
            <a:r>
              <a:rPr lang="ru-RU" sz="1800" dirty="0">
                <a:effectLst>
                  <a:outerShdw blurRad="38100" dist="38100" dir="2700000" algn="tl">
                    <a:srgbClr val="000000">
                      <a:alpha val="43137"/>
                    </a:srgbClr>
                  </a:outerShdw>
                </a:effectLst>
                <a:latin typeface="Gabriola" panose="04040605051002020D02" pitchFamily="82" charset="0"/>
              </a:rPr>
              <a:t>.</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2404" y="188640"/>
            <a:ext cx="2088232" cy="31260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1734" y="2780928"/>
            <a:ext cx="1895231" cy="26970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05500" y="3637160"/>
            <a:ext cx="2304256" cy="32272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932529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539</Words>
  <Application>Microsoft Office PowerPoint</Application>
  <PresentationFormat>Экран (4:3)</PresentationFormat>
  <Paragraphs>12</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 Василь Симоненко </vt:lpstr>
      <vt:lpstr>Народився Василь Симоненко 8 січня 1935 р.у селі Біївці Лубенського району на Полтавщині в селянській родині. Цей край пов'язаний із багатьма уславленими іменами та подіями. Наприклад, М. Коцюбинський побував колись поблизу Біївців біля криниці, поруч із якою відбувалися гомінкі ярмарки. Тут малий Василько вчився розуміти добро і зло, поважати людину праці.  </vt:lpstr>
      <vt:lpstr>Виховувався без батька. Дитинство і юність припали на воєнні та післявоєнні роки. Ще у школі Василь почав складати вірші, і школярі називали його гучним словом «поет». Після закінчення сільської середньої школи (із золотою медаллю) у 1952-1957 навчався на факультеті журналістики Київського інституту. Працював секретарем в університетській багатотиражці, був учасником вузівської літстудії. </vt:lpstr>
      <vt:lpstr>Симоненко почав писати, навчаючись в університеті. З 1957 він був співробітником газет «Молодь Черкащини», «Черкаська правда», власкором «Робітничої газети». Як журналіст, у своїх статтях показував хиби партійно-бюрократичного апарату, через що зазнавав систематичного цькування з боку офіційних владних структур.   Перша збірка поезій «Тиша і грім» з'явилася у 1962 році й одразу стала подією у літературно — мистецькому житті України. </vt:lpstr>
      <vt:lpstr>Навесні 1960 року в Києві було засновано Клуб творчої молоді. Учасниками цього мистецького утворення стали Алла Горська, Ліна Костенко, Іван Драч, Іван Світличний, Василь Стус, Микола Вінграновський, Євген Сверстюк та інші. Василь Симоненко брав активну участь у роботі клубу, багато їздив по Україні, залучався до літературних вечорів та диспутів, виступав на творчих вечорах... </vt:lpstr>
      <vt:lpstr>А ще займався пошуками місць масових поховань жертв сталінських репресій. То було покликання серця, внутрішня, потреба і вираз болю за народ, над яким було вчинено нелюдську, звірячу наругу. У той час за участю Василя Симоненка було складено і надіслано до Київської міської ради Меморандум з вимогою оприлюднити місцезнаходження масових поховань і перетворити їх на національні місця скорботи та пам'яті. </vt:lpstr>
      <vt:lpstr>Точкою останнього відліку для Василя Симоненка була подія, що сталася влітку 1962 року на залізничному вокзалі в Черкасах. Між буфетницею тамтешнього ресторану і Симоненком випадково спалахнула щонайбанальніша суперечка: за кільканадцять хвилин до обідньої перерви самоправна господиня відмовилась продати Василеві пачку цигарок. Той, звичайно, обурився. На шум-гам нагодилося двоє чергових міліціонерів і, ясна річ, зажадали в Симоненка документи. Не передбачаючи нічого, Симоненко пред'явив редакційне посвідчення. А далі... Далі були побої в районному відділку міліції. Побої особливо жорстокі, біль яких невгамовно мучив Симоненка до самої смерті. Трохи більше як через рік після цього — 14 грудня 1963 року — він помирає. </vt:lpstr>
      <vt:lpstr>Після смерті поета видано такі збірки: «Земне тяжіння» (1964) (висунута на здобуття премії ім. Т. Шевченка за 1965), «Поезії» (1966), «Лебеді материнства» (1981), «Поезії» (1985), казки «Цар Плаксій та Лоскотон» (1963), «Подорож у країну Навпаки» (1964), збірка новел «Вино з троянд» (1965), «Півні на рушниках» (1992). Колись першим слухачем казок був син поета Лесик. Давно вже виріс Олесь, і ось уже нові покоління читачів читають казки Симоненка.   Василя Симоненка було посмертно удостоєно Національної премії ім. Тараса Шевченка в 1995 році.</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Василь Симоненко</dc:title>
  <dc:creator>USER</dc:creator>
  <cp:lastModifiedBy>USER</cp:lastModifiedBy>
  <cp:revision>6</cp:revision>
  <dcterms:created xsi:type="dcterms:W3CDTF">2015-02-03T16:39:13Z</dcterms:created>
  <dcterms:modified xsi:type="dcterms:W3CDTF">2015-02-03T17:24:53Z</dcterms:modified>
</cp:coreProperties>
</file>