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56" r:id="rId2"/>
    <p:sldId id="279" r:id="rId3"/>
    <p:sldId id="267" r:id="rId4"/>
    <p:sldId id="257" r:id="rId5"/>
    <p:sldId id="265" r:id="rId6"/>
    <p:sldId id="263" r:id="rId7"/>
    <p:sldId id="266" r:id="rId8"/>
    <p:sldId id="278" r:id="rId9"/>
    <p:sldId id="272" r:id="rId10"/>
    <p:sldId id="273" r:id="rId11"/>
    <p:sldId id="275" r:id="rId12"/>
    <p:sldId id="276" r:id="rId13"/>
    <p:sldId id="264" r:id="rId14"/>
    <p:sldId id="281" r:id="rId15"/>
    <p:sldId id="280" r:id="rId16"/>
    <p:sldId id="270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FFD5"/>
    <a:srgbClr val="66FF33"/>
    <a:srgbClr val="3333FF"/>
    <a:srgbClr val="0000FF"/>
    <a:srgbClr val="FFCC66"/>
    <a:srgbClr val="FF99CC"/>
    <a:srgbClr val="FF6699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0C3599-3810-4633-9A43-A730E58EBB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5365E1-6D0B-45FC-A25F-C0FE4001F2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3976D9-3C7D-4FB3-80F2-09DF0BB11E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C56A8-4FE0-4DE6-8854-61CD13532C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CBB64-9B05-4EFB-95ED-E34B94DE6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35C592F-B5BE-4DA9-B4C5-397A3647FC4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24898B-E38B-49C2-A8C1-6DCAB65C98E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30D006-9E19-4E62-9D7D-5B433E7FA94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526E5-6CF9-4CA3-9005-98B1171857E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7784E4-D40B-42F3-8ACB-986C33E774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0B4B39-7122-48F9-B901-C6C3151029F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672AD11-9751-4DEC-B6CC-74F401E725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9A45230-C4FA-45AB-8481-F9A99766F6E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F8CA65E-BAEA-491F-8731-F7DB1755E89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6" r:id="rId13"/>
  </p:sldLayoutIdLst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5" grpId="0"/>
    </p:bld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eg"/><Relationship Id="rId3" Type="http://schemas.openxmlformats.org/officeDocument/2006/relationships/hyperlink" Target="http://www.bao-book.com/assets/images/228.jpg" TargetMode="External"/><Relationship Id="rId7" Type="http://schemas.openxmlformats.org/officeDocument/2006/relationships/hyperlink" Target="http://www.hi-edu.ru/e-books/AK/images/0033-025.jpg" TargetMode="External"/><Relationship Id="rId12" Type="http://schemas.openxmlformats.org/officeDocument/2006/relationships/image" Target="../media/image33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0.jpeg"/><Relationship Id="rId11" Type="http://schemas.openxmlformats.org/officeDocument/2006/relationships/hyperlink" Target="http://www.dolonky.km.ua/dlavsih/24.jpg" TargetMode="External"/><Relationship Id="rId5" Type="http://schemas.openxmlformats.org/officeDocument/2006/relationships/hyperlink" Target="http://www.ory.com.ua/i/682_2.jpg" TargetMode="External"/><Relationship Id="rId10" Type="http://schemas.openxmlformats.org/officeDocument/2006/relationships/image" Target="../media/image32.jpeg"/><Relationship Id="rId4" Type="http://schemas.openxmlformats.org/officeDocument/2006/relationships/image" Target="../media/image29.jpeg"/><Relationship Id="rId9" Type="http://schemas.openxmlformats.org/officeDocument/2006/relationships/hyperlink" Target="http://rarete.ru/pic/book/96_2_full.jpg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v.kiev.ua/" TargetMode="External"/><Relationship Id="rId2" Type="http://schemas.openxmlformats.org/officeDocument/2006/relationships/hyperlink" Target="https://ru.wikipedia.org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taras-shevchenko.in.ua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hyperlink" Target="http://upload.wikimedia.org/wikipedia/uk/2/2e/Tsl.gi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upload.wikimedia.org/wikipedia/uk/3/39/Shevchenko_avtoportret_z_svichkoiu_1860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pload.wikimedia.org/wikipedia/uk/2/25/Shevchenko_szinochi_portret.jpg" TargetMode="External"/><Relationship Id="rId3" Type="http://schemas.openxmlformats.org/officeDocument/2006/relationships/image" Target="../media/image10.jpeg"/><Relationship Id="rId7" Type="http://schemas.openxmlformats.org/officeDocument/2006/relationships/image" Target="../media/image12.jpeg"/><Relationship Id="rId2" Type="http://schemas.openxmlformats.org/officeDocument/2006/relationships/hyperlink" Target="http://upload.wikimedia.org/wikipedia/uk/7/79/Enhelhard_by_Shevchenko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upload.wikimedia.org/wikipedia/uk/8/86/Shevchenko_portret_Lahody.jpg" TargetMode="External"/><Relationship Id="rId5" Type="http://schemas.openxmlformats.org/officeDocument/2006/relationships/image" Target="../media/image11.jpeg"/><Relationship Id="rId4" Type="http://schemas.openxmlformats.org/officeDocument/2006/relationships/hyperlink" Target="http://upload.wikimedia.org/wikipedia/uk/3/31/Shevchenko_szinochyi_portret.jpg" TargetMode="External"/><Relationship Id="rId9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064;&#1077;&#1074;&#1095;&#1077;&#1085;&#1082;&#1086;%20&#1093;&#1091;&#1076;&#1086;&#1078;&#1085;&#1080;&#1082;.ppt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загруженное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1844824"/>
            <a:ext cx="3168352" cy="417646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88024" y="2780928"/>
            <a:ext cx="36724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Презентацію оформила</a:t>
            </a:r>
          </a:p>
          <a:p>
            <a:pPr algn="ctr"/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Учениця 11-А класу</a:t>
            </a:r>
          </a:p>
          <a:p>
            <a:pPr algn="ctr"/>
            <a:r>
              <a:rPr lang="uk-UA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Великознам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’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янської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ЗОШ</a:t>
            </a:r>
          </a:p>
          <a:p>
            <a:pPr algn="ctr"/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І-ІІІ ступенів №1</a:t>
            </a:r>
          </a:p>
          <a:p>
            <a:pPr algn="ctr"/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Байдак </a:t>
            </a:r>
            <a:r>
              <a:rPr lang="uk-UA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Кристина</a:t>
            </a:r>
            <a:endParaRPr lang="uk-UA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63688" y="692696"/>
            <a:ext cx="6264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Тарас Шевченко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загруженн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395288" y="260350"/>
            <a:ext cx="842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404664"/>
            <a:ext cx="770485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У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середині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жовтня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1850р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новий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арешт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мав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фатальні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наслідки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для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поетичної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творчості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Шевченка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на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засланні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: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з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обережності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він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змушений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був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припинити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писати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вірші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і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відновив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поетичну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діяльність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Сім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років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перебування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в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Новопетровському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укріпленні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—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чи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не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найтяжчих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у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житті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поета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. </a:t>
            </a:r>
            <a:endParaRPr lang="en-US" sz="20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Segoe Print" pitchFamily="2" charset="0"/>
            </a:endParaRPr>
          </a:p>
          <a:p>
            <a:pPr algn="ctr"/>
            <a:endParaRPr lang="ru-RU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  <a:latin typeface="Segoe Print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2636912"/>
            <a:ext cx="8064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Тільки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співчуття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таких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гуманних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людей, як комендант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укріплення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А. 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Маєвський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та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його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наступник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І.Усков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,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дещо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полегшувало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становище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безправного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солдата-засланця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.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Після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смерті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Миколи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І (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лютий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1855р.)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друзі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поета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почали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клопотатися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про Тарасове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звільнення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. Та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тільки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1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травня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1857р.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було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дано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офіційний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дозвіл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звільнити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Шевченка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з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військової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служби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зі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встановленням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за ним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нагляду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і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забороною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жити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в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столицях</a:t>
            </a:r>
            <a:r>
              <a:rPr lang="ru-RU" sz="20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. 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В</a:t>
            </a:r>
            <a:r>
              <a:rPr lang="ru-RU" sz="20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Нижньому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Новгороді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йому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довелося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затриматися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на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кілька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місяців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,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поки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віце-президент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Академії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мистецтв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Ф. Толстой не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виклопотав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дозвіл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на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його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проживання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 в </a:t>
            </a:r>
            <a:r>
              <a:rPr lang="ru-RU" sz="2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Петербурзі</a:t>
            </a:r>
            <a:r>
              <a:rPr lang="ru-RU" sz="2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Segoe Print" pitchFamily="2" charset="0"/>
              </a:rPr>
              <a:t>. </a:t>
            </a:r>
            <a:endParaRPr lang="ru-RU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Segoe Print" pitchFamily="2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82804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Влітку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1859р. Шевченко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відвідав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Україну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.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Зустрівся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в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Кирилівці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з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братами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й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сестрою.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Мав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намір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оселитися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на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Україні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.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Шукав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ділянку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,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щоб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збудувати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хату. Та 13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липня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біля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с.Прохорівка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його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заарештували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.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Звільнили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через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місяць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і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запропонували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виїхати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до Петербурга. </a:t>
            </a:r>
            <a:r>
              <a:rPr lang="ru-RU" sz="2000" dirty="0">
                <a:solidFill>
                  <a:srgbClr val="003399"/>
                </a:solidFill>
              </a:rPr>
              <a:t/>
            </a:r>
            <a:br>
              <a:rPr lang="ru-RU" sz="2000" dirty="0">
                <a:solidFill>
                  <a:srgbClr val="003399"/>
                </a:solidFill>
              </a:rPr>
            </a:br>
            <a:r>
              <a:rPr lang="ru-RU" sz="2000" dirty="0">
                <a:solidFill>
                  <a:srgbClr val="003399"/>
                </a:solidFill>
              </a:rPr>
              <a:t/>
            </a:r>
            <a:br>
              <a:rPr lang="ru-RU" sz="2000" dirty="0">
                <a:solidFill>
                  <a:srgbClr val="003399"/>
                </a:solidFill>
              </a:rPr>
            </a:br>
            <a:endParaRPr lang="ru-RU" sz="2000" dirty="0">
              <a:solidFill>
                <a:srgbClr val="003399"/>
              </a:solidFill>
            </a:endParaRPr>
          </a:p>
        </p:txBody>
      </p:sp>
      <p:pic>
        <p:nvPicPr>
          <p:cNvPr id="15363" name="Picture 5" descr="Моринці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348880"/>
            <a:ext cx="2704287" cy="17995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364" name="Picture 6" descr="На Родину 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348880"/>
            <a:ext cx="2664792" cy="18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365" name="Picture 7" descr="Тарас Шевченко Т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4365104"/>
            <a:ext cx="3002420" cy="2016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611188" y="404813"/>
            <a:ext cx="8137525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 dirty="0">
                <a:solidFill>
                  <a:srgbClr val="003399"/>
                </a:solidFill>
              </a:rPr>
              <a:t>  </a:t>
            </a:r>
            <a:r>
              <a:rPr lang="ru-RU" sz="2000" dirty="0">
                <a:solidFill>
                  <a:srgbClr val="003399"/>
                </a:solidFill>
              </a:rPr>
              <a:t>     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 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Заслання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підірвало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здоров'я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Шевченка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. На початку 1861р.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він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тяжко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захворів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і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10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березня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помер.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Незадовго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до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смерті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написав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останній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вірш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— “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Чи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не покинуть нам,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небого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”. У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похороні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поета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брав участь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чи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не весь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літературно-мистецький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Петербург (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зокрема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, М. Некрасов, М. Михайлов, Ф. 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Достоєвський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,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М.Салтиков-Щедрін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, М. Лесков, М. Костомаров, В.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Білозерський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,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П.Куліш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, Г. 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Честахівський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).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Похований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був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на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Смоленському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кладовищі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. Через два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місяці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,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виконуючи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заповіт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поета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,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друзі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перевезли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його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прах на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Україну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і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поховали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на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Чернечій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(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тепер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Тарасовій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)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горі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біля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Канева. </a:t>
            </a:r>
            <a:endParaRPr lang="ru-RU" sz="2000" dirty="0">
              <a:solidFill>
                <a:srgbClr val="003399"/>
              </a:solidFill>
              <a:latin typeface="Segoe Print" pitchFamily="2" charset="0"/>
            </a:endParaRPr>
          </a:p>
        </p:txBody>
      </p:sp>
      <p:pic>
        <p:nvPicPr>
          <p:cNvPr id="16387" name="Picture 5" descr="надпи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4149725"/>
            <a:ext cx="1809750" cy="1800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388" name="Picture 6" descr="Тарасова гор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675" y="4221163"/>
            <a:ext cx="2809875" cy="16557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389" name="Picture 7" descr="Вид на Днепр с Тарасовой гор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888" y="4221163"/>
            <a:ext cx="2466975" cy="16557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8" descr="БУКВАР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5963" y="1844675"/>
            <a:ext cx="1162050" cy="16875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sz="2800" smtClean="0">
              <a:solidFill>
                <a:srgbClr val="FF3399"/>
              </a:solidFill>
            </a:endParaRPr>
          </a:p>
          <a:p>
            <a:pPr eaLnBrk="1" hangingPunct="1">
              <a:buFontTx/>
              <a:buNone/>
            </a:pPr>
            <a:endParaRPr lang="ru-RU" sz="2800" smtClean="0">
              <a:solidFill>
                <a:srgbClr val="FF3399"/>
              </a:solidFill>
            </a:endParaRPr>
          </a:p>
          <a:p>
            <a:pPr eaLnBrk="1" hangingPunct="1">
              <a:buFontTx/>
              <a:buNone/>
            </a:pPr>
            <a:endParaRPr lang="ru-RU" sz="2800" smtClean="0">
              <a:solidFill>
                <a:srgbClr val="FF3399"/>
              </a:solidFill>
            </a:endParaRPr>
          </a:p>
        </p:txBody>
      </p:sp>
      <p:sp>
        <p:nvSpPr>
          <p:cNvPr id="17412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107950" y="5229225"/>
            <a:ext cx="8785225" cy="14017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uk-UA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Першу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збірку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своїх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поетичних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творів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Шевченко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видав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1840 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під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назвою</a:t>
            </a:r>
            <a:r>
              <a:rPr lang="uk-UA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Кобзар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». 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неї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ввійшло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8 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поезій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«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Думи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мої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», «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Перебендя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», «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Катерина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», «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Тополя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», «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Думка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»,</a:t>
            </a:r>
            <a:r>
              <a:rPr lang="uk-UA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Основ'яненка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», «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Іван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Підкова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», «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Тарасова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17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ніч</a:t>
            </a:r>
            <a:r>
              <a:rPr lang="en-US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». </a:t>
            </a:r>
            <a:endParaRPr lang="uk-UA" sz="17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 eaLnBrk="1" hangingPunct="1">
              <a:buFontTx/>
              <a:buNone/>
            </a:pPr>
            <a:r>
              <a:rPr lang="uk-UA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</a:t>
            </a:r>
            <a:r>
              <a:rPr lang="en-US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Окремими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виданнями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вийшли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поеми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«</a:t>
            </a:r>
            <a:r>
              <a:rPr lang="en-US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Гайдамаки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 (1841) </a:t>
            </a:r>
            <a:r>
              <a:rPr lang="en-US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«</a:t>
            </a:r>
            <a:r>
              <a:rPr lang="en-US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Гамалія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 (1844).</a:t>
            </a:r>
            <a:endParaRPr lang="ru-RU" sz="1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395288" y="260350"/>
            <a:ext cx="8280400" cy="15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Перші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творів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Тараса Григоровича, </a:t>
            </a:r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дійшли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до нас, - </a:t>
            </a:r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балада</a:t>
            </a:r>
            <a:endParaRPr lang="ru-RU" sz="1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</a:t>
            </a:r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Зіпсована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", </a:t>
            </a:r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вірші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"Думка" ("</a:t>
            </a:r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Тече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вода в </a:t>
            </a:r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синє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море"), "</a:t>
            </a:r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Вічній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пам'яті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Котляревського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 </a:t>
            </a:r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поема "Катерина" - </a:t>
            </a:r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датуються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1837-1838 роками.</a:t>
            </a:r>
          </a:p>
          <a:p>
            <a:pPr algn="ctr"/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Шевченко у </a:t>
            </a:r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багатьох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своїх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творах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закликав </a:t>
            </a:r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пригноблений</a:t>
            </a:r>
            <a:endParaRPr lang="ru-RU" sz="1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український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народ до </a:t>
            </a:r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революційної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боротьби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за </a:t>
            </a:r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своє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17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звільнення</a:t>
            </a:r>
            <a:r>
              <a:rPr lang="ru-RU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endParaRPr lang="ru-RU" sz="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7414" name="i-main-pic" descr="Картинка 6 из 105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7038" y="1812925"/>
            <a:ext cx="2273300" cy="24082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415" name="i-main-pic" descr="Картинка 31 из 105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4300" y="1916113"/>
            <a:ext cx="1822450" cy="21891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416" name="i-main-pic" descr="Картинка 12 из 105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39975" y="2205038"/>
            <a:ext cx="1828800" cy="2514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417" name="i-main-pic" descr="Картинка 34 из 105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32363" y="3284538"/>
            <a:ext cx="2514600" cy="1685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418" name="Picture 16" descr="Картинка 59 из 105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20272" y="1700808"/>
            <a:ext cx="1504950" cy="2381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uiExpand="1" build="p"/>
      <p:bldP spid="174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260648"/>
            <a:ext cx="5832648" cy="62916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971600" y="117693"/>
            <a:ext cx="7200800" cy="67403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Важко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переоцінити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значення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творчості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Тараса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Шевченка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для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української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літератури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. Цей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національний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поет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глибоко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розкрив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душевне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багатство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українського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народу,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осмислив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минуле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,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сучасне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й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майбутнє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України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.</a:t>
            </a:r>
          </a:p>
          <a:p>
            <a:pPr algn="ctr"/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Творчість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Шевченка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стала духовною основою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формування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сучасної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української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нації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, тому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що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для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українців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всіх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наступних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поколінь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Великий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Кобзар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став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могутнім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джерелом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національної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свідомості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, символом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України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  <a:cs typeface="DilleniaUPC" pitchFamily="18" charset="-34"/>
              </a:rPr>
              <a:t>.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 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Ми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вшановуємо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його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 за великий вклад у культуру не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тільки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України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, яку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він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дуже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 любив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і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 так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промовисто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описував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, а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й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 культуру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світу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.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Його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творчість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є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 благородною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частиною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нашої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історичної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спадщини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.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Print" pitchFamily="2" charset="0"/>
              <a:cs typeface="DilleniaUPC" pitchFamily="18" charset="-34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7056784" cy="638944"/>
          </a:xfrm>
        </p:spPr>
        <p:txBody>
          <a:bodyPr>
            <a:normAutofit/>
          </a:bodyPr>
          <a:lstStyle/>
          <a:p>
            <a:pPr algn="ctr"/>
            <a:r>
              <a:rPr lang="ru-RU" sz="2800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Список </a:t>
            </a:r>
            <a:r>
              <a:rPr lang="ru-RU" sz="2800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використано</a:t>
            </a:r>
            <a:r>
              <a:rPr lang="uk-UA" sz="2800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ї літератури: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uk-UA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1.</a:t>
            </a:r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hlinkClick r:id="rId2"/>
              </a:rPr>
              <a:t>https://ru.wikipedia.org</a:t>
            </a:r>
            <a:endParaRPr lang="uk-UA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r>
              <a:rPr lang="uk-UA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2.</a:t>
            </a:r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hlinkClick r:id="rId3"/>
              </a:rPr>
              <a:t>http://www.univ.kiev.ua</a:t>
            </a:r>
            <a:endParaRPr lang="uk-UA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r>
              <a:rPr lang="uk-UA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3.</a:t>
            </a:r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hlinkClick r:id="rId4"/>
              </a:rPr>
              <a:t>http://taras-shevchenko.in.ua</a:t>
            </a:r>
            <a:endParaRPr lang="uk-UA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268413"/>
            <a:ext cx="8218488" cy="48529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i="1" dirty="0" smtClean="0">
                <a:solidFill>
                  <a:schemeClr val="accent1"/>
                </a:solidFill>
                <a:latin typeface="Monotype Corsiva" pitchFamily="66" charset="0"/>
              </a:rPr>
              <a:t>        </a:t>
            </a:r>
            <a:r>
              <a:rPr lang="uk-UA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Свою Україну любіть.</a:t>
            </a:r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endParaRPr lang="uk-UA" sz="36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  <a:p>
            <a:pPr eaLnBrk="1" hangingPunct="1">
              <a:buFontTx/>
              <a:buNone/>
            </a:pPr>
            <a:r>
              <a:rPr lang="uk-UA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     Любіть її… </a:t>
            </a:r>
            <a:r>
              <a:rPr lang="uk-UA" sz="36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во</a:t>
            </a:r>
            <a:r>
              <a:rPr lang="uk-UA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uk-UA" sz="36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врем'я</a:t>
            </a:r>
            <a:r>
              <a:rPr lang="uk-UA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люте,</a:t>
            </a:r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endParaRPr lang="uk-UA" sz="36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  <a:p>
            <a:pPr eaLnBrk="1" hangingPunct="1">
              <a:buFontTx/>
              <a:buNone/>
            </a:pPr>
            <a:r>
              <a:rPr lang="uk-UA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     В остатню, </a:t>
            </a:r>
            <a:r>
              <a:rPr lang="uk-UA" sz="36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тяжкую</a:t>
            </a:r>
            <a:r>
              <a:rPr lang="uk-UA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мінуту</a:t>
            </a:r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endParaRPr lang="uk-UA" sz="36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  <a:p>
            <a:pPr eaLnBrk="1" hangingPunct="1">
              <a:buFontTx/>
              <a:buNone/>
            </a:pPr>
            <a:r>
              <a:rPr lang="uk-UA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     За неї Господа моліть!</a:t>
            </a:r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</a:p>
          <a:p>
            <a:pPr eaLnBrk="1" hangingPunct="1"/>
            <a:endParaRPr lang="uk-UA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endParaRPr lang="ru-RU" sz="3600" dirty="0" smtClean="0"/>
          </a:p>
        </p:txBody>
      </p:sp>
      <p:pic>
        <p:nvPicPr>
          <p:cNvPr id="52230" name="Picture 6" descr="Файл:Tsl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7600" y="4221163"/>
            <a:ext cx="3159125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522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3848" y="548680"/>
            <a:ext cx="1872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План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8003232" cy="4683224"/>
          </a:xfrm>
        </p:spPr>
        <p:txBody>
          <a:bodyPr>
            <a:normAutofit lnSpcReduction="10000"/>
          </a:bodyPr>
          <a:lstStyle/>
          <a:p>
            <a:r>
              <a:rPr lang="uk-U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Дата та місце народження Тараса Григоровича Шевченка.</a:t>
            </a:r>
          </a:p>
          <a:p>
            <a:r>
              <a:rPr lang="uk-U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Дитинство.</a:t>
            </a:r>
          </a:p>
          <a:p>
            <a:r>
              <a:rPr lang="uk-U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Шевченко – художник.</a:t>
            </a:r>
          </a:p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Арешт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у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середині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жовтня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1850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р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.</a:t>
            </a:r>
          </a:p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В</a:t>
            </a:r>
            <a:r>
              <a:rPr lang="uk-UA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ідвідання</a:t>
            </a:r>
            <a:r>
              <a:rPr lang="uk-U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України.</a:t>
            </a:r>
          </a:p>
          <a:p>
            <a:r>
              <a:rPr lang="uk-U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Твори Тараса Шевченка.</a:t>
            </a:r>
            <a:endParaRPr lang="en-US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  <a:p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Значення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творчості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Шевченка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для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укра</a:t>
            </a:r>
            <a:r>
              <a:rPr lang="uk-UA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їнської</a:t>
            </a:r>
            <a:r>
              <a:rPr lang="uk-U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літератури.</a:t>
            </a:r>
          </a:p>
          <a:p>
            <a:r>
              <a:rPr lang="uk-U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Список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використано</a:t>
            </a:r>
            <a:r>
              <a:rPr lang="uk-U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ї літератури.</a:t>
            </a:r>
            <a:endParaRPr lang="uk-UA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  <a:p>
            <a:endParaRPr lang="uk-UA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755650" y="4581525"/>
            <a:ext cx="1655763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1116013" y="6021388"/>
            <a:ext cx="10795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539750" y="5157788"/>
            <a:ext cx="9366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8" name="Rectangle 8"/>
          <p:cNvSpPr>
            <a:spLocks noChangeArrowheads="1"/>
          </p:cNvSpPr>
          <p:nvPr/>
        </p:nvSpPr>
        <p:spPr bwMode="auto">
          <a:xfrm>
            <a:off x="611188" y="6381750"/>
            <a:ext cx="79216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9161" name="Picture 9" descr="Тара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24744"/>
            <a:ext cx="3289780" cy="439248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4427984" y="404664"/>
            <a:ext cx="3960440" cy="614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Ти чув: співала мати при вікні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Слова Шевченка світлі і сумні.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 Чому, мамуню, серцю в грудях тісно?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 То пісня, українська наша пісня...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Ти вперше прочитав із "Букваря"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Вогненні, вічні вірші Кобзаря.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 Чом жаром обпікає кожне слово?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 То мова, українська наша мова...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Із книг тобі відкрилось до кінця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Життя коротке гнаного співця,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Діла і думи сина Батьківщини.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 Що то дзвенить, відлунює в серцях?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- То слава, горда слава України!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uk-UA" dirty="0" smtClean="0">
              <a:solidFill>
                <a:srgbClr val="003399"/>
              </a:solidFill>
              <a:latin typeface="Monotype Corsiva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                                                                                          </a:t>
            </a:r>
            <a:endParaRPr lang="ru-RU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16216" y="616530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Юрій </a:t>
            </a:r>
            <a:r>
              <a:rPr lang="uk-UA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Герасименко</a:t>
            </a:r>
            <a:endParaRPr lang="ru-RU" dirty="0"/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</a:t>
            </a:r>
          </a:p>
        </p:txBody>
      </p:sp>
      <p:pic>
        <p:nvPicPr>
          <p:cNvPr id="16388" name="Picture 4" descr="3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499" y="3284984"/>
            <a:ext cx="2480139" cy="1860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5" descr="Ma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3284984"/>
            <a:ext cx="2448724" cy="1942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6" descr="Iger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3284984"/>
            <a:ext cx="2316692" cy="18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454" name="Group 70"/>
          <p:cNvGraphicFramePr>
            <a:graphicFrameLocks noGrp="1"/>
          </p:cNvGraphicFramePr>
          <p:nvPr/>
        </p:nvGraphicFramePr>
        <p:xfrm>
          <a:off x="3995738" y="2636838"/>
          <a:ext cx="3263900" cy="518048"/>
        </p:xfrm>
        <a:graphic>
          <a:graphicData uri="http://schemas.openxmlformats.org/drawingml/2006/table">
            <a:tbl>
              <a:tblPr/>
              <a:tblGrid>
                <a:gridCol w="32639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34" name="Group 50"/>
          <p:cNvGraphicFramePr>
            <a:graphicFrameLocks noGrp="1"/>
          </p:cNvGraphicFramePr>
          <p:nvPr/>
        </p:nvGraphicFramePr>
        <p:xfrm>
          <a:off x="179388" y="2420938"/>
          <a:ext cx="3335337" cy="952500"/>
        </p:xfrm>
        <a:graphic>
          <a:graphicData uri="http://schemas.openxmlformats.org/drawingml/2006/table">
            <a:tbl>
              <a:tblPr/>
              <a:tblGrid>
                <a:gridCol w="3335337"/>
              </a:tblGrid>
              <a:tr h="952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44" name="Group 60"/>
          <p:cNvGraphicFramePr>
            <a:graphicFrameLocks noGrp="1"/>
          </p:cNvGraphicFramePr>
          <p:nvPr/>
        </p:nvGraphicFramePr>
        <p:xfrm>
          <a:off x="1187450" y="1989138"/>
          <a:ext cx="1752600" cy="1527175"/>
        </p:xfrm>
        <a:graphic>
          <a:graphicData uri="http://schemas.openxmlformats.org/drawingml/2006/table">
            <a:tbl>
              <a:tblPr/>
              <a:tblGrid>
                <a:gridCol w="1752600"/>
              </a:tblGrid>
              <a:tr h="152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53" name="Group 69"/>
          <p:cNvGraphicFramePr>
            <a:graphicFrameLocks noGrp="1"/>
          </p:cNvGraphicFramePr>
          <p:nvPr/>
        </p:nvGraphicFramePr>
        <p:xfrm>
          <a:off x="900113" y="5805488"/>
          <a:ext cx="1535112" cy="736600"/>
        </p:xfrm>
        <a:graphic>
          <a:graphicData uri="http://schemas.openxmlformats.org/drawingml/2006/table">
            <a:tbl>
              <a:tblPr/>
              <a:tblGrid>
                <a:gridCol w="1535112"/>
              </a:tblGrid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15616" y="764704"/>
            <a:ext cx="65527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buFontTx/>
              <a:buNone/>
            </a:pP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Тарас Шевченко народився </a:t>
            </a:r>
          </a:p>
          <a:p>
            <a:pPr algn="ctr" eaLnBrk="1" hangingPunct="1">
              <a:buFontTx/>
              <a:buNone/>
            </a:pP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9 березня 1814 р. в селі Моринці </a:t>
            </a:r>
          </a:p>
          <a:p>
            <a:pPr algn="ctr" eaLnBrk="1" hangingPunct="1">
              <a:buFontTx/>
              <a:buNone/>
            </a:pP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Звенигородського повіту Київської губернії </a:t>
            </a:r>
          </a:p>
          <a:p>
            <a:pPr algn="ctr" eaLnBrk="1" hangingPunct="1">
              <a:buFontTx/>
              <a:buNone/>
            </a:pP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(нині Черкаська область) у кріпацькій родині.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03848" y="5373216"/>
            <a:ext cx="2736304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uk-UA" i="1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Хата, в якій народився </a:t>
            </a:r>
          </a:p>
          <a:p>
            <a:pPr lvl="0" algn="ctr">
              <a:spcBef>
                <a:spcPct val="20000"/>
              </a:spcBef>
            </a:pPr>
            <a:r>
              <a:rPr kumimoji="0" lang="uk-UA" i="1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Тарас Шевченко</a:t>
            </a:r>
            <a:endParaRPr kumimoji="0" lang="ru-RU" i="1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6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6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6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6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4" descr="Файл:Shevchenko avtoportret z svichkoiu 186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425" y="333375"/>
            <a:ext cx="2819400" cy="35623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6156325" y="5589588"/>
            <a:ext cx="143986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6156325" y="6165850"/>
            <a:ext cx="172878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6732588" y="5876925"/>
            <a:ext cx="1444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7092950" y="5445125"/>
            <a:ext cx="2159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7451725" y="5876925"/>
            <a:ext cx="9366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7019925" y="5949950"/>
            <a:ext cx="1444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6084888" y="6381750"/>
            <a:ext cx="503237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131" name="Picture 12" descr="Нищие дети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788" y="4005263"/>
            <a:ext cx="1790700" cy="25527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83568" y="476672"/>
            <a:ext cx="45365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buNone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Малий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Тарас, рано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втративши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матір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, а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потім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батька,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з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дитинства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зазнав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багато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горя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знущань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.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Працюючи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навчаючись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у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дяк</a:t>
            </a:r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, Шевченко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ознайомився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з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деякими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творами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української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літератури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, а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відчуваючи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великий потяг до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малювання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, уже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тоді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робив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перші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спроби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розпочати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навчання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у маляра.   </a:t>
            </a:r>
          </a:p>
          <a:p>
            <a:pPr algn="ctr">
              <a:lnSpc>
                <a:spcPct val="80000"/>
              </a:lnSpc>
              <a:buNone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     У</a:t>
            </a: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14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років</a:t>
            </a: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Тараса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зробили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дворовим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слугою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поміщика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 </a:t>
            </a:r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П.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Енгельгарда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. З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осені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1828 року до початку 1831 року Шевченко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побував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зі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своїм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паном у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Вільно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(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тепер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Вільнюс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), де,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можливо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учився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у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Яна-Батіста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Лампі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(1775 — 1837),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або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в Яна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Рустема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(? — 1835),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професора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живопису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Віленського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університету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.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8" descr="Файл:Enhelhard by Shevchenk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404813"/>
            <a:ext cx="1938337" cy="24479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pic>
        <p:nvPicPr>
          <p:cNvPr id="6148" name="Picture 14" descr="Файл:Shevchenko szinochyi portret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550" y="3573463"/>
            <a:ext cx="1655763" cy="22320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pic>
        <p:nvPicPr>
          <p:cNvPr id="6149" name="Picture 20" descr="Файл:Shevchenko portret Lahody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88125" y="4149725"/>
            <a:ext cx="1535113" cy="20161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pic>
        <p:nvPicPr>
          <p:cNvPr id="6150" name="Picture 22" descr="Файл:Shevchenko szinochi portret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348038" y="4365625"/>
            <a:ext cx="2376487" cy="16129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sp>
        <p:nvSpPr>
          <p:cNvPr id="6151" name="Rectangle 23"/>
          <p:cNvSpPr>
            <a:spLocks noChangeArrowheads="1"/>
          </p:cNvSpPr>
          <p:nvPr/>
        </p:nvSpPr>
        <p:spPr bwMode="auto">
          <a:xfrm>
            <a:off x="179388" y="2921814"/>
            <a:ext cx="252095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altLang="ko-KR" sz="12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ПОРТРЕТ П.В.ЕНГЕЛЬГАРДТА. Акварель. 1833</a:t>
            </a:r>
            <a:r>
              <a:rPr lang="ru-RU" altLang="ko-KR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 </a:t>
            </a:r>
          </a:p>
        </p:txBody>
      </p:sp>
      <p:sp>
        <p:nvSpPr>
          <p:cNvPr id="6152" name="Rectangle 24"/>
          <p:cNvSpPr>
            <a:spLocks noChangeArrowheads="1"/>
          </p:cNvSpPr>
          <p:nvPr/>
        </p:nvSpPr>
        <p:spPr bwMode="auto">
          <a:xfrm>
            <a:off x="755650" y="5876925"/>
            <a:ext cx="244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2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ЖІНОЧИЙ ПОРТРЕТ. </a:t>
            </a:r>
            <a:r>
              <a:rPr lang="ru-RU" sz="1200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Ескізи</a:t>
            </a:r>
            <a:r>
              <a:rPr lang="ru-RU" sz="12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1200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Олівець</a:t>
            </a:r>
            <a:r>
              <a:rPr lang="ru-RU" sz="12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1839-1843</a:t>
            </a:r>
          </a:p>
        </p:txBody>
      </p:sp>
      <p:sp>
        <p:nvSpPr>
          <p:cNvPr id="6153" name="Rectangle 25"/>
          <p:cNvSpPr>
            <a:spLocks noChangeArrowheads="1"/>
          </p:cNvSpPr>
          <p:nvPr/>
        </p:nvSpPr>
        <p:spPr bwMode="auto">
          <a:xfrm>
            <a:off x="6156325" y="6237288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2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ПОРТРЕТ А.І.ЛАГОДИ. </a:t>
            </a:r>
            <a:r>
              <a:rPr lang="ru-RU" sz="1200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Начерк</a:t>
            </a:r>
            <a:r>
              <a:rPr lang="ru-RU" sz="12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1200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Олівець</a:t>
            </a:r>
            <a:r>
              <a:rPr lang="ru-RU" sz="12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[1839]</a:t>
            </a:r>
          </a:p>
        </p:txBody>
      </p:sp>
      <p:sp>
        <p:nvSpPr>
          <p:cNvPr id="6154" name="Rectangle 26"/>
          <p:cNvSpPr>
            <a:spLocks noChangeArrowheads="1"/>
          </p:cNvSpPr>
          <p:nvPr/>
        </p:nvSpPr>
        <p:spPr bwMode="auto">
          <a:xfrm>
            <a:off x="3419475" y="6021388"/>
            <a:ext cx="2592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2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ЖІНОЧИЙ ПОРТРЕТ. </a:t>
            </a:r>
            <a:r>
              <a:rPr lang="ru-RU" sz="1200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Начерк</a:t>
            </a:r>
            <a:r>
              <a:rPr lang="ru-RU" sz="12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1200" i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Олівець</a:t>
            </a:r>
            <a:r>
              <a:rPr lang="ru-RU" sz="12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[1839-1843]</a:t>
            </a: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250825" y="4437063"/>
            <a:ext cx="2174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179388" y="5013325"/>
            <a:ext cx="360362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85" name="Rectangle 29"/>
          <p:cNvSpPr>
            <a:spLocks noChangeArrowheads="1"/>
          </p:cNvSpPr>
          <p:nvPr/>
        </p:nvSpPr>
        <p:spPr bwMode="auto">
          <a:xfrm>
            <a:off x="0" y="5661025"/>
            <a:ext cx="6842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86" name="Rectangle 30"/>
          <p:cNvSpPr>
            <a:spLocks noChangeArrowheads="1"/>
          </p:cNvSpPr>
          <p:nvPr/>
        </p:nvSpPr>
        <p:spPr bwMode="auto">
          <a:xfrm>
            <a:off x="250825" y="6237288"/>
            <a:ext cx="2889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9" name="Rectangle 31"/>
          <p:cNvSpPr>
            <a:spLocks noChangeArrowheads="1"/>
          </p:cNvSpPr>
          <p:nvPr/>
        </p:nvSpPr>
        <p:spPr bwMode="auto">
          <a:xfrm>
            <a:off x="539750" y="4437063"/>
            <a:ext cx="3603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0" name="Rectangle 32"/>
          <p:cNvSpPr>
            <a:spLocks noChangeArrowheads="1"/>
          </p:cNvSpPr>
          <p:nvPr/>
        </p:nvSpPr>
        <p:spPr bwMode="auto">
          <a:xfrm>
            <a:off x="539750" y="5373688"/>
            <a:ext cx="2873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89" name="Rectangle 33"/>
          <p:cNvSpPr>
            <a:spLocks noChangeArrowheads="1"/>
          </p:cNvSpPr>
          <p:nvPr/>
        </p:nvSpPr>
        <p:spPr bwMode="auto">
          <a:xfrm>
            <a:off x="611188" y="6092825"/>
            <a:ext cx="1444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2" name="Rectangle 34"/>
          <p:cNvSpPr>
            <a:spLocks noChangeArrowheads="1"/>
          </p:cNvSpPr>
          <p:nvPr/>
        </p:nvSpPr>
        <p:spPr bwMode="auto">
          <a:xfrm>
            <a:off x="611188" y="4292600"/>
            <a:ext cx="730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2771800" y="548680"/>
            <a:ext cx="5976664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Переїхавши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до Петербургу в 1831 р.,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Енгельгардт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взяв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із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собою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Шевченка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щоб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мати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дворового маляра,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віддав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його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в науку на 4 роки до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живописця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В.Ширяєва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. Ночами, 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вільний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від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роботи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час, Шевченко ходив до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Літнього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саду,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змальовував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статуї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тоді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ж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уперше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почав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   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писати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вірші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          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Влітку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1836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він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познайомився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зі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своїм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земляком - художником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І.Сошенком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, а через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нього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з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Є.Гребінкою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, В.Григоровичем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О.Венеціановим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які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разом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із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К.Брюлловим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та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В.Жуковським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навесні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1838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викупили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молодого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   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поета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з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кріпацтва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. 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Script" pitchFamily="34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2" grpId="0"/>
      <p:bldP spid="6153" grpId="0"/>
      <p:bldP spid="6154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4" descr="foto5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933056"/>
            <a:ext cx="2519362" cy="1787525"/>
          </a:xfrm>
          <a:prstGeom prst="rect">
            <a:avLst/>
          </a:prstGeom>
          <a:noFill/>
          <a:ln w="9525">
            <a:solidFill>
              <a:srgbClr val="003366"/>
            </a:solidFill>
            <a:miter lim="800000"/>
            <a:headEnd/>
            <a:tailEnd/>
          </a:ln>
        </p:spPr>
      </p:pic>
      <p:pic>
        <p:nvPicPr>
          <p:cNvPr id="7172" name="Picture 5" descr="foto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9863" y="4365625"/>
            <a:ext cx="2438400" cy="1800225"/>
          </a:xfrm>
          <a:prstGeom prst="rect">
            <a:avLst/>
          </a:prstGeom>
          <a:noFill/>
          <a:ln w="9525">
            <a:solidFill>
              <a:srgbClr val="003366"/>
            </a:solidFill>
            <a:miter lim="800000"/>
            <a:headEnd/>
            <a:tailEnd/>
          </a:ln>
        </p:spPr>
      </p:pic>
      <p:pic>
        <p:nvPicPr>
          <p:cNvPr id="7173" name="Picture 6" descr="foto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0538" y="4011613"/>
            <a:ext cx="1763712" cy="2225675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</p:pic>
      <p:pic>
        <p:nvPicPr>
          <p:cNvPr id="7174" name="Picture 7" descr="foto3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4077072"/>
            <a:ext cx="2303463" cy="1512887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</p:pic>
      <p:sp>
        <p:nvSpPr>
          <p:cNvPr id="7175" name="Rectangle 10"/>
          <p:cNvSpPr>
            <a:spLocks noChangeArrowheads="1"/>
          </p:cNvSpPr>
          <p:nvPr/>
        </p:nvSpPr>
        <p:spPr bwMode="auto">
          <a:xfrm>
            <a:off x="2484438" y="4005263"/>
            <a:ext cx="4333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6" name="Rectangle 13"/>
          <p:cNvSpPr>
            <a:spLocks noChangeArrowheads="1"/>
          </p:cNvSpPr>
          <p:nvPr/>
        </p:nvSpPr>
        <p:spPr bwMode="auto">
          <a:xfrm>
            <a:off x="1187450" y="4797425"/>
            <a:ext cx="3603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7" name="Rectangle 14"/>
          <p:cNvSpPr>
            <a:spLocks noChangeArrowheads="1"/>
          </p:cNvSpPr>
          <p:nvPr/>
        </p:nvSpPr>
        <p:spPr bwMode="auto">
          <a:xfrm>
            <a:off x="1547813" y="5157788"/>
            <a:ext cx="649287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8" name="Rectangle 15"/>
          <p:cNvSpPr>
            <a:spLocks noChangeArrowheads="1"/>
          </p:cNvSpPr>
          <p:nvPr/>
        </p:nvSpPr>
        <p:spPr bwMode="auto">
          <a:xfrm>
            <a:off x="3419475" y="4652963"/>
            <a:ext cx="1444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9" name="Rectangle 16"/>
          <p:cNvSpPr>
            <a:spLocks noChangeArrowheads="1"/>
          </p:cNvSpPr>
          <p:nvPr/>
        </p:nvSpPr>
        <p:spPr bwMode="auto">
          <a:xfrm>
            <a:off x="3203575" y="4724400"/>
            <a:ext cx="215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187624" y="404664"/>
            <a:ext cx="6840760" cy="344709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eaLnBrk="1" hangingPunct="1">
              <a:buFontTx/>
              <a:buNone/>
            </a:pP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Script" pitchFamily="34" charset="0"/>
            </a:endParaRPr>
          </a:p>
          <a:p>
            <a:pPr algn="ctr" eaLnBrk="1" hangingPunct="1">
              <a:buFontTx/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             Перед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Шевченком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відчинилися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двері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в широкий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світ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науки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мистецтва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Оформившися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студентом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Академії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мистецтв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, Шевченко став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улюбленим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учнем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Брюллова.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Бувши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вже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не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абияким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портретистом,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він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опанував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також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мистецтво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гравюри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виявив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видатні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здібності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як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графік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та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ілюстратор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Водночас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Шевченко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наполегливо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працював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над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поповненням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своєї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освіти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жадібно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читав твори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класиків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світової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літератури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захоплювався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історією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та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філософією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.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332656"/>
            <a:ext cx="56886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Шевченко - художник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114889"/>
            <a:ext cx="7344816" cy="593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uk-UA" sz="1600" dirty="0" smtClean="0"/>
              <a:t> </a:t>
            </a:r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Під час навчання в Академії Шевченко регулярно буває на літературних вечорах - у поета Нестора </a:t>
            </a:r>
            <a:r>
              <a:rPr lang="uk-UA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Кукольника</a:t>
            </a:r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 (1809-1868) і музичних - у Михайла Глинки (1804-1857). Він не пропускає практично жодної театральної прем'єри, із захватом пише про гастролі в Петербурзі балерини Марії Тальоні, створює портрет знаменитої в той час французької співачки Поліни Віардо.</a:t>
            </a: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Print" pitchFamily="2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        </a:t>
            </a:r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Шевченко одержує високі бали за малюнки й етюди з натури, двічі його композиції вдостоюються срібної медалі. У полотнах Рембрандта Шевченко шукає таємниче життя світла, його моделюючу силу. За глибоке розуміння виразних можливостей світлотіні сучасники назвали його </a:t>
            </a:r>
            <a:r>
              <a:rPr lang="uk-UA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“російським</a:t>
            </a:r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 </a:t>
            </a:r>
            <a:r>
              <a:rPr lang="uk-UA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Рембрандтом”</a:t>
            </a:r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. Ще студентом він зробив олівцем свій портрет зі свіч у дусі </a:t>
            </a:r>
            <a:r>
              <a:rPr lang="uk-UA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Фердинанда</a:t>
            </a:r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 </a:t>
            </a:r>
            <a:r>
              <a:rPr lang="uk-UA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Боліючи-</a:t>
            </a:r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 найбільш талановитого учня в майстерні Рембрандта. </a:t>
            </a:r>
          </a:p>
          <a:p>
            <a:pPr algn="r" eaLnBrk="1" hangingPunct="1">
              <a:lnSpc>
                <a:spcPct val="90000"/>
              </a:lnSpc>
              <a:buFontTx/>
              <a:buNone/>
            </a:pPr>
            <a:endParaRPr lang="uk-UA" sz="1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  <a:cs typeface="Times New Roman" pitchFamily="18" charset="0"/>
            </a:endParaRP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uk-UA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Print" pitchFamily="2" charset="0"/>
                <a:cs typeface="Times New Roman" pitchFamily="18" charset="0"/>
                <a:hlinkClick r:id="rId2" action="ppaction://hlinkpres?slideindex=1&amp;slidetitle="/>
              </a:rPr>
              <a:t>Якщо хочете</a:t>
            </a:r>
            <a:r>
              <a:rPr lang="en-US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Print" pitchFamily="2" charset="0"/>
                <a:cs typeface="Times New Roman" pitchFamily="18" charset="0"/>
                <a:hlinkClick r:id="rId2" action="ppaction://hlinkpres?slideindex=1&amp;slidetitle="/>
              </a:rPr>
              <a:t> </a:t>
            </a:r>
            <a:r>
              <a:rPr lang="uk-UA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Print" pitchFamily="2" charset="0"/>
                <a:cs typeface="Times New Roman" pitchFamily="18" charset="0"/>
                <a:hlinkClick r:id="rId2" action="ppaction://hlinkpres?slideindex=1&amp;slidetitle="/>
              </a:rPr>
              <a:t>подивитьсь роботи Т.Г.Шевченка натисніть сюди.</a:t>
            </a:r>
            <a:endParaRPr lang="uk-UA" sz="1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  <a:cs typeface="Times New Roman" pitchFamily="18" charset="0"/>
            </a:endParaRP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uk-UA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  <a:cs typeface="Times New Roman" pitchFamily="18" charset="0"/>
              </a:rPr>
              <a:t>  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6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468313" y="260350"/>
            <a:ext cx="842486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 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У 1848р. на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клопотання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Шевченкових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друзів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його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включили як художника до складу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Аральської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описової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експедиції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,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очолюваної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О.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Бутаковим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. З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жовтня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1848р. до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травня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1849р.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експедиція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зимувала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на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острові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Косарал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.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Під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час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зимівлі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Шевченко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багато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малював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і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написав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понад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70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поезій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. З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травня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експедиція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продовжувала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дослідження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ru-RU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Аральського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 моря </a:t>
            </a:r>
          </a:p>
        </p:txBody>
      </p:sp>
      <p:pic>
        <p:nvPicPr>
          <p:cNvPr id="12291" name="Picture 6" descr="Косаралский фор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132856"/>
            <a:ext cx="3887787" cy="2087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2292" name="Picture 8" descr="Среди участников экспедиции на берегу Аральского моря 1848-1849г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132856"/>
            <a:ext cx="3660775" cy="20875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pic>
        <p:nvPicPr>
          <p:cNvPr id="12293" name="Picture 9" descr="Шатер экспедиции на острове Барса - Кельмес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6238" y="4508500"/>
            <a:ext cx="3744912" cy="216058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2050</TotalTime>
  <Words>925</Words>
  <Application>Microsoft Office PowerPoint</Application>
  <PresentationFormat>Экран (4:3)</PresentationFormat>
  <Paragraphs>79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Бумажная</vt:lpstr>
      <vt:lpstr>Слайд 1</vt:lpstr>
      <vt:lpstr>Слайд 2</vt:lpstr>
      <vt:lpstr>Слайд 3</vt:lpstr>
      <vt:lpstr>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Список використаної літератури: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ТАРАС</dc:title>
  <dc:creator>User</dc:creator>
  <cp:lastModifiedBy>1</cp:lastModifiedBy>
  <cp:revision>62</cp:revision>
  <dcterms:created xsi:type="dcterms:W3CDTF">2008-12-17T09:53:49Z</dcterms:created>
  <dcterms:modified xsi:type="dcterms:W3CDTF">2014-09-24T11:18:46Z</dcterms:modified>
</cp:coreProperties>
</file>