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76" d="100"/>
          <a:sy n="76" d="100"/>
        </p:scale>
        <p:origin x="-8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y.ukma.kiev.ua/index.php?id=38&amp;L=1" TargetMode="External"/><Relationship Id="rId1" Type="http://schemas.openxmlformats.org/officeDocument/2006/relationships/hyperlink" Target="http://aleph.ukma.kiev.ua/F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y.ukma.kiev.ua/index.php?id=38&amp;L=1" TargetMode="External"/><Relationship Id="rId1" Type="http://schemas.openxmlformats.org/officeDocument/2006/relationships/hyperlink" Target="http://aleph.ukma.kiev.ua/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D1E21-5C85-45A0-B57D-F3AC21CBBF54}" type="doc">
      <dgm:prSet loTypeId="urn:microsoft.com/office/officeart/2005/8/layout/gear1" loCatId="relationship" qsTypeId="urn:microsoft.com/office/officeart/2005/8/quickstyle/3d5" qsCatId="3D" csTypeId="urn:microsoft.com/office/officeart/2005/8/colors/accent5_5" csCatId="accent5" phldr="1"/>
      <dgm:spPr/>
    </dgm:pt>
    <dgm:pt modelId="{2A36F2A3-1A71-4AAE-96DA-DD3736A1BC3D}">
      <dgm:prSet phldrT="[Текст]" custT="1"/>
      <dgm:spPr/>
      <dgm:t>
        <a:bodyPr/>
        <a:lstStyle/>
        <a:p>
          <a:r>
            <a:rPr lang="en-US" sz="1800" b="1" i="0" dirty="0" smtClean="0">
              <a:solidFill>
                <a:schemeClr val="tx1"/>
              </a:solidFill>
            </a:rPr>
            <a:t>Prominent personalities associated with Kyiv-</a:t>
          </a:r>
          <a:r>
            <a:rPr lang="en-US" sz="1800" b="1" i="0" dirty="0" err="1" smtClean="0">
              <a:solidFill>
                <a:schemeClr val="tx1"/>
              </a:solidFill>
            </a:rPr>
            <a:t>Mohyla</a:t>
          </a:r>
          <a:r>
            <a:rPr lang="en-US" sz="1800" b="1" i="0" dirty="0" smtClean="0">
              <a:solidFill>
                <a:schemeClr val="tx1"/>
              </a:solidFill>
            </a:rPr>
            <a:t> Academy </a:t>
          </a:r>
          <a:r>
            <a:rPr lang="en-US" sz="1800" b="0" i="0" dirty="0" smtClean="0">
              <a:solidFill>
                <a:schemeClr val="tx1"/>
              </a:solidFill>
            </a:rPr>
            <a:t>Writer Petro </a:t>
          </a:r>
          <a:r>
            <a:rPr lang="en-US" sz="1800" b="0" i="0" dirty="0" err="1" smtClean="0">
              <a:solidFill>
                <a:schemeClr val="tx1"/>
              </a:solidFill>
            </a:rPr>
            <a:t>Hulak-Artemovskyi</a:t>
          </a:r>
          <a:r>
            <a:rPr lang="en-US" sz="1800" b="0" i="0" dirty="0" smtClean="0">
              <a:solidFill>
                <a:schemeClr val="tx1"/>
              </a:solidFill>
            </a:rPr>
            <a:t>, Philosopher </a:t>
          </a:r>
          <a:r>
            <a:rPr lang="en-US" sz="1800" b="0" i="0" dirty="0" err="1" smtClean="0">
              <a:solidFill>
                <a:schemeClr val="tx1"/>
              </a:solidFill>
            </a:rPr>
            <a:t>Hryhoriy</a:t>
          </a:r>
          <a:r>
            <a:rPr lang="en-US" sz="1800" b="0" i="0" dirty="0" smtClean="0">
              <a:solidFill>
                <a:schemeClr val="tx1"/>
              </a:solidFill>
            </a:rPr>
            <a:t> </a:t>
          </a:r>
          <a:r>
            <a:rPr lang="en-US" sz="1800" b="0" i="0" dirty="0" err="1" smtClean="0">
              <a:solidFill>
                <a:schemeClr val="tx1"/>
              </a:solidFill>
            </a:rPr>
            <a:t>Skovoroda</a:t>
          </a:r>
          <a:endParaRPr lang="ru-RU" sz="1800" dirty="0"/>
        </a:p>
      </dgm:t>
    </dgm:pt>
    <dgm:pt modelId="{79DF1083-18F8-4A5C-9E59-52BBF18665C6}" type="parTrans" cxnId="{4A53DEE6-E9B2-4B0D-97E8-C49BB39169DD}">
      <dgm:prSet/>
      <dgm:spPr/>
      <dgm:t>
        <a:bodyPr/>
        <a:lstStyle/>
        <a:p>
          <a:endParaRPr lang="ru-RU"/>
        </a:p>
      </dgm:t>
    </dgm:pt>
    <dgm:pt modelId="{7AE0AAEB-7093-4315-B620-12D7024F9BE7}" type="sibTrans" cxnId="{4A53DEE6-E9B2-4B0D-97E8-C49BB39169DD}">
      <dgm:prSet/>
      <dgm:spPr/>
      <dgm:t>
        <a:bodyPr/>
        <a:lstStyle/>
        <a:p>
          <a:endParaRPr lang="ru-RU"/>
        </a:p>
      </dgm:t>
    </dgm:pt>
    <dgm:pt modelId="{483AF5E8-E723-4F8C-BFCE-E65889B51ACA}">
      <dgm:prSet custT="1"/>
      <dgm:spPr/>
      <dgm:t>
        <a:bodyPr/>
        <a:lstStyle/>
        <a:p>
          <a:r>
            <a:rPr lang="en-US" sz="1600" b="1" i="0" dirty="0" smtClean="0">
              <a:solidFill>
                <a:schemeClr val="tx1"/>
              </a:solidFill>
            </a:rPr>
            <a:t>Hetmans of Ukraine (students of Kyiv-</a:t>
          </a:r>
          <a:r>
            <a:rPr lang="en-US" sz="1600" b="1" i="0" dirty="0" err="1" smtClean="0">
              <a:solidFill>
                <a:schemeClr val="tx1"/>
              </a:solidFill>
            </a:rPr>
            <a:t>Mohyla</a:t>
          </a:r>
          <a:r>
            <a:rPr lang="en-US" sz="1600" b="1" i="0" dirty="0" smtClean="0">
              <a:solidFill>
                <a:schemeClr val="tx1"/>
              </a:solidFill>
            </a:rPr>
            <a:t> Academy) </a:t>
          </a:r>
          <a:r>
            <a:rPr lang="en-US" sz="1600" b="0" i="0" dirty="0" smtClean="0">
              <a:solidFill>
                <a:schemeClr val="tx1"/>
              </a:solidFill>
            </a:rPr>
            <a:t>Ivan </a:t>
          </a:r>
          <a:r>
            <a:rPr lang="en-US" sz="1600" b="0" i="0" dirty="0" err="1" smtClean="0">
              <a:solidFill>
                <a:schemeClr val="tx1"/>
              </a:solidFill>
            </a:rPr>
            <a:t>Vyhovsky</a:t>
          </a:r>
          <a:r>
            <a:rPr lang="en-US" sz="1600" b="0" i="0" dirty="0" smtClean="0">
              <a:solidFill>
                <a:schemeClr val="tx1"/>
              </a:solidFill>
            </a:rPr>
            <a:t>, </a:t>
          </a:r>
          <a:r>
            <a:rPr lang="en-US" sz="1600" b="0" i="0" dirty="0" err="1" smtClean="0">
              <a:solidFill>
                <a:schemeClr val="tx1"/>
              </a:solidFill>
            </a:rPr>
            <a:t>Pavlo</a:t>
          </a:r>
          <a:r>
            <a:rPr lang="en-US" sz="1600" b="0" i="0" dirty="0" smtClean="0">
              <a:solidFill>
                <a:schemeClr val="tx1"/>
              </a:solidFill>
            </a:rPr>
            <a:t> </a:t>
          </a:r>
          <a:r>
            <a:rPr lang="en-US" sz="1600" b="0" i="0" dirty="0" err="1" smtClean="0">
              <a:solidFill>
                <a:schemeClr val="tx1"/>
              </a:solidFill>
            </a:rPr>
            <a:t>Teteria</a:t>
          </a:r>
          <a:endParaRPr lang="en-US" sz="1600" b="0" i="0" dirty="0">
            <a:solidFill>
              <a:schemeClr val="tx1"/>
            </a:solidFill>
          </a:endParaRPr>
        </a:p>
      </dgm:t>
    </dgm:pt>
    <dgm:pt modelId="{63A1E4F0-73E3-4692-820F-016BA29B3F63}" type="parTrans" cxnId="{99BB2161-344B-43B0-B139-35E2DE7C21EC}">
      <dgm:prSet/>
      <dgm:spPr/>
      <dgm:t>
        <a:bodyPr/>
        <a:lstStyle/>
        <a:p>
          <a:endParaRPr lang="ru-RU"/>
        </a:p>
      </dgm:t>
    </dgm:pt>
    <dgm:pt modelId="{FB6D1D35-362E-4147-88B9-143ED180EA66}" type="sibTrans" cxnId="{99BB2161-344B-43B0-B139-35E2DE7C21EC}">
      <dgm:prSet/>
      <dgm:spPr/>
      <dgm:t>
        <a:bodyPr/>
        <a:lstStyle/>
        <a:p>
          <a:endParaRPr lang="ru-RU"/>
        </a:p>
      </dgm:t>
    </dgm:pt>
    <dgm:pt modelId="{D58E2C3B-D24B-4D3E-B2B5-DE8019BD9FF4}">
      <dgm:prSet custT="1"/>
      <dgm:spPr/>
      <dgm:t>
        <a:bodyPr/>
        <a:lstStyle/>
        <a:p>
          <a:r>
            <a:rPr lang="en-US" sz="1600" b="1" i="0" dirty="0" smtClean="0">
              <a:solidFill>
                <a:schemeClr val="tx1"/>
              </a:solidFill>
            </a:rPr>
            <a:t>The Kyiv-</a:t>
          </a:r>
          <a:r>
            <a:rPr lang="en-US" sz="1600" b="1" i="0" dirty="0" err="1" smtClean="0">
              <a:solidFill>
                <a:schemeClr val="tx1"/>
              </a:solidFill>
            </a:rPr>
            <a:t>Mohyla</a:t>
          </a:r>
          <a:r>
            <a:rPr lang="en-US" sz="1600" b="1" i="0" dirty="0" smtClean="0">
              <a:solidFill>
                <a:schemeClr val="tx1"/>
              </a:solidFill>
            </a:rPr>
            <a:t> Academy Founders </a:t>
          </a:r>
          <a:r>
            <a:rPr lang="en-US" sz="1600" b="0" i="0" dirty="0" smtClean="0">
              <a:solidFill>
                <a:schemeClr val="tx1"/>
              </a:solidFill>
            </a:rPr>
            <a:t>Petro </a:t>
          </a:r>
          <a:r>
            <a:rPr lang="en-US" sz="1600" b="0" i="0" dirty="0" err="1" smtClean="0">
              <a:solidFill>
                <a:schemeClr val="tx1"/>
              </a:solidFill>
            </a:rPr>
            <a:t>Mohyla</a:t>
          </a:r>
          <a:r>
            <a:rPr lang="en-US" sz="1600" b="0" i="0" dirty="0" smtClean="0">
              <a:solidFill>
                <a:schemeClr val="tx1"/>
              </a:solidFill>
            </a:rPr>
            <a:t> (</a:t>
          </a:r>
          <a:r>
            <a:rPr lang="en-US" sz="1600" b="0" i="0" dirty="0" err="1" smtClean="0">
              <a:solidFill>
                <a:schemeClr val="tx1"/>
              </a:solidFill>
            </a:rPr>
            <a:t>canonised</a:t>
          </a:r>
          <a:r>
            <a:rPr lang="en-US" sz="1600" b="0" i="0" dirty="0" smtClean="0">
              <a:solidFill>
                <a:schemeClr val="tx1"/>
              </a:solidFill>
            </a:rPr>
            <a:t>), Ivan </a:t>
          </a:r>
          <a:r>
            <a:rPr lang="en-US" sz="1600" b="0" i="0" dirty="0" err="1" smtClean="0">
              <a:solidFill>
                <a:schemeClr val="tx1"/>
              </a:solidFill>
            </a:rPr>
            <a:t>Mazepa</a:t>
          </a:r>
          <a:endParaRPr lang="ru-RU" sz="1600" b="0" i="0" dirty="0">
            <a:solidFill>
              <a:schemeClr val="tx1"/>
            </a:solidFill>
          </a:endParaRPr>
        </a:p>
      </dgm:t>
    </dgm:pt>
    <dgm:pt modelId="{6FBD16BE-0E46-408B-8F1B-D89B73800F40}" type="parTrans" cxnId="{57B1DCE1-6079-41ED-809C-DF4397086826}">
      <dgm:prSet/>
      <dgm:spPr/>
      <dgm:t>
        <a:bodyPr/>
        <a:lstStyle/>
        <a:p>
          <a:endParaRPr lang="ru-RU"/>
        </a:p>
      </dgm:t>
    </dgm:pt>
    <dgm:pt modelId="{34A0B1CA-DC15-468D-901D-9C53CEDB9C28}" type="sibTrans" cxnId="{57B1DCE1-6079-41ED-809C-DF4397086826}">
      <dgm:prSet/>
      <dgm:spPr/>
      <dgm:t>
        <a:bodyPr/>
        <a:lstStyle/>
        <a:p>
          <a:endParaRPr lang="ru-RU"/>
        </a:p>
      </dgm:t>
    </dgm:pt>
    <dgm:pt modelId="{E71E2D4F-8B16-419E-B449-12745CC910EC}" type="pres">
      <dgm:prSet presAssocID="{B55D1E21-5C85-45A0-B57D-F3AC21CBBF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8B6B15B-8F90-4324-A5B6-3C4C68B92777}" type="pres">
      <dgm:prSet presAssocID="{2A36F2A3-1A71-4AAE-96DA-DD3736A1BC3D}" presName="gear1" presStyleLbl="node1" presStyleIdx="0" presStyleCnt="3" custScaleX="115960" custScaleY="120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7EA84-B0D1-4DE0-A71A-4B2FE4EBCB2B}" type="pres">
      <dgm:prSet presAssocID="{2A36F2A3-1A71-4AAE-96DA-DD3736A1BC3D}" presName="gear1srcNode" presStyleLbl="node1" presStyleIdx="0" presStyleCnt="3"/>
      <dgm:spPr/>
      <dgm:t>
        <a:bodyPr/>
        <a:lstStyle/>
        <a:p>
          <a:endParaRPr lang="ru-RU"/>
        </a:p>
      </dgm:t>
    </dgm:pt>
    <dgm:pt modelId="{AEF353D3-C8FC-4F82-9389-7B23CD78A190}" type="pres">
      <dgm:prSet presAssocID="{2A36F2A3-1A71-4AAE-96DA-DD3736A1BC3D}" presName="gear1dstNode" presStyleLbl="node1" presStyleIdx="0" presStyleCnt="3"/>
      <dgm:spPr/>
      <dgm:t>
        <a:bodyPr/>
        <a:lstStyle/>
        <a:p>
          <a:endParaRPr lang="ru-RU"/>
        </a:p>
      </dgm:t>
    </dgm:pt>
    <dgm:pt modelId="{A854F758-585A-43C9-9259-99FD9023D997}" type="pres">
      <dgm:prSet presAssocID="{D58E2C3B-D24B-4D3E-B2B5-DE8019BD9FF4}" presName="gear2" presStyleLbl="node1" presStyleIdx="1" presStyleCnt="3" custScaleX="118924" custScaleY="115658" custLinFactNeighborX="-9869" custLinFactNeighborY="-9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37EB5-04AF-4AC9-B3C3-6C8337FAB3D8}" type="pres">
      <dgm:prSet presAssocID="{D58E2C3B-D24B-4D3E-B2B5-DE8019BD9FF4}" presName="gear2srcNode" presStyleLbl="node1" presStyleIdx="1" presStyleCnt="3"/>
      <dgm:spPr/>
      <dgm:t>
        <a:bodyPr/>
        <a:lstStyle/>
        <a:p>
          <a:endParaRPr lang="ru-RU"/>
        </a:p>
      </dgm:t>
    </dgm:pt>
    <dgm:pt modelId="{DC4C92CF-617E-4794-B4F9-9003E2E009F3}" type="pres">
      <dgm:prSet presAssocID="{D58E2C3B-D24B-4D3E-B2B5-DE8019BD9FF4}" presName="gear2dstNode" presStyleLbl="node1" presStyleIdx="1" presStyleCnt="3"/>
      <dgm:spPr/>
      <dgm:t>
        <a:bodyPr/>
        <a:lstStyle/>
        <a:p>
          <a:endParaRPr lang="ru-RU"/>
        </a:p>
      </dgm:t>
    </dgm:pt>
    <dgm:pt modelId="{A5787FFD-A821-4CA5-8210-4646EBB4694B}" type="pres">
      <dgm:prSet presAssocID="{483AF5E8-E723-4F8C-BFCE-E65889B51ACA}" presName="gear3" presStyleLbl="node1" presStyleIdx="2" presStyleCnt="3" custAng="247852" custScaleX="110190" custScaleY="110309" custLinFactNeighborX="14189" custLinFactNeighborY="-8210"/>
      <dgm:spPr/>
      <dgm:t>
        <a:bodyPr/>
        <a:lstStyle/>
        <a:p>
          <a:endParaRPr lang="ru-RU"/>
        </a:p>
      </dgm:t>
    </dgm:pt>
    <dgm:pt modelId="{81B6FC40-0A46-4877-968E-0B73725457B2}" type="pres">
      <dgm:prSet presAssocID="{483AF5E8-E723-4F8C-BFCE-E65889B51AC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7A4C3-22F1-4A4D-B898-E7C0B3A2B2A6}" type="pres">
      <dgm:prSet presAssocID="{483AF5E8-E723-4F8C-BFCE-E65889B51ACA}" presName="gear3srcNode" presStyleLbl="node1" presStyleIdx="2" presStyleCnt="3"/>
      <dgm:spPr/>
      <dgm:t>
        <a:bodyPr/>
        <a:lstStyle/>
        <a:p>
          <a:endParaRPr lang="ru-RU"/>
        </a:p>
      </dgm:t>
    </dgm:pt>
    <dgm:pt modelId="{26400710-36A7-49C7-B379-E512082C5AE0}" type="pres">
      <dgm:prSet presAssocID="{483AF5E8-E723-4F8C-BFCE-E65889B51ACA}" presName="gear3dstNode" presStyleLbl="node1" presStyleIdx="2" presStyleCnt="3"/>
      <dgm:spPr/>
      <dgm:t>
        <a:bodyPr/>
        <a:lstStyle/>
        <a:p>
          <a:endParaRPr lang="ru-RU"/>
        </a:p>
      </dgm:t>
    </dgm:pt>
    <dgm:pt modelId="{0718A177-C247-4682-B5FD-5D17369A11DE}" type="pres">
      <dgm:prSet presAssocID="{7AE0AAEB-7093-4315-B620-12D7024F9BE7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B5C38050-AF9D-4733-A0AE-315D210331B9}" type="pres">
      <dgm:prSet presAssocID="{34A0B1CA-DC15-468D-901D-9C53CEDB9C28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9FCF4673-E14D-46C9-9302-30CA9A51CC4C}" type="pres">
      <dgm:prSet presAssocID="{FB6D1D35-362E-4147-88B9-143ED180EA66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7913B04-34FE-4384-975C-E128CBCF67C6}" type="presOf" srcId="{34A0B1CA-DC15-468D-901D-9C53CEDB9C28}" destId="{B5C38050-AF9D-4733-A0AE-315D210331B9}" srcOrd="0" destOrd="0" presId="urn:microsoft.com/office/officeart/2005/8/layout/gear1"/>
    <dgm:cxn modelId="{FCA2242B-6286-4F72-AB71-9656F426E8C3}" type="presOf" srcId="{D58E2C3B-D24B-4D3E-B2B5-DE8019BD9FF4}" destId="{DC4C92CF-617E-4794-B4F9-9003E2E009F3}" srcOrd="2" destOrd="0" presId="urn:microsoft.com/office/officeart/2005/8/layout/gear1"/>
    <dgm:cxn modelId="{4FF9972F-7788-410B-883E-62B861F231C5}" type="presOf" srcId="{2A36F2A3-1A71-4AAE-96DA-DD3736A1BC3D}" destId="{7E67EA84-B0D1-4DE0-A71A-4B2FE4EBCB2B}" srcOrd="1" destOrd="0" presId="urn:microsoft.com/office/officeart/2005/8/layout/gear1"/>
    <dgm:cxn modelId="{0963263C-2D59-4065-B04D-50EBB11AF19A}" type="presOf" srcId="{FB6D1D35-362E-4147-88B9-143ED180EA66}" destId="{9FCF4673-E14D-46C9-9302-30CA9A51CC4C}" srcOrd="0" destOrd="0" presId="urn:microsoft.com/office/officeart/2005/8/layout/gear1"/>
    <dgm:cxn modelId="{B32EF05E-1624-4E68-9172-98ED13A3B940}" type="presOf" srcId="{483AF5E8-E723-4F8C-BFCE-E65889B51ACA}" destId="{26400710-36A7-49C7-B379-E512082C5AE0}" srcOrd="3" destOrd="0" presId="urn:microsoft.com/office/officeart/2005/8/layout/gear1"/>
    <dgm:cxn modelId="{0D1D07D2-FCE4-4574-95FB-3F91F4A4EDD2}" type="presOf" srcId="{D58E2C3B-D24B-4D3E-B2B5-DE8019BD9FF4}" destId="{A854F758-585A-43C9-9259-99FD9023D997}" srcOrd="0" destOrd="0" presId="urn:microsoft.com/office/officeart/2005/8/layout/gear1"/>
    <dgm:cxn modelId="{B45CB408-EC42-4BFE-8872-449450BDB34F}" type="presOf" srcId="{7AE0AAEB-7093-4315-B620-12D7024F9BE7}" destId="{0718A177-C247-4682-B5FD-5D17369A11DE}" srcOrd="0" destOrd="0" presId="urn:microsoft.com/office/officeart/2005/8/layout/gear1"/>
    <dgm:cxn modelId="{5AB64FC0-84ED-4C8C-BCC5-66860A6D17EF}" type="presOf" srcId="{D58E2C3B-D24B-4D3E-B2B5-DE8019BD9FF4}" destId="{4D137EB5-04AF-4AC9-B3C3-6C8337FAB3D8}" srcOrd="1" destOrd="0" presId="urn:microsoft.com/office/officeart/2005/8/layout/gear1"/>
    <dgm:cxn modelId="{1C41445F-793D-4B5B-8838-F1261E157130}" type="presOf" srcId="{2A36F2A3-1A71-4AAE-96DA-DD3736A1BC3D}" destId="{AEF353D3-C8FC-4F82-9389-7B23CD78A190}" srcOrd="2" destOrd="0" presId="urn:microsoft.com/office/officeart/2005/8/layout/gear1"/>
    <dgm:cxn modelId="{99BB2161-344B-43B0-B139-35E2DE7C21EC}" srcId="{B55D1E21-5C85-45A0-B57D-F3AC21CBBF54}" destId="{483AF5E8-E723-4F8C-BFCE-E65889B51ACA}" srcOrd="2" destOrd="0" parTransId="{63A1E4F0-73E3-4692-820F-016BA29B3F63}" sibTransId="{FB6D1D35-362E-4147-88B9-143ED180EA66}"/>
    <dgm:cxn modelId="{4A53DEE6-E9B2-4B0D-97E8-C49BB39169DD}" srcId="{B55D1E21-5C85-45A0-B57D-F3AC21CBBF54}" destId="{2A36F2A3-1A71-4AAE-96DA-DD3736A1BC3D}" srcOrd="0" destOrd="0" parTransId="{79DF1083-18F8-4A5C-9E59-52BBF18665C6}" sibTransId="{7AE0AAEB-7093-4315-B620-12D7024F9BE7}"/>
    <dgm:cxn modelId="{94C02FCE-4124-4FF6-A8A4-7E2EAFB9BE2A}" type="presOf" srcId="{483AF5E8-E723-4F8C-BFCE-E65889B51ACA}" destId="{7977A4C3-22F1-4A4D-B898-E7C0B3A2B2A6}" srcOrd="2" destOrd="0" presId="urn:microsoft.com/office/officeart/2005/8/layout/gear1"/>
    <dgm:cxn modelId="{57B1DCE1-6079-41ED-809C-DF4397086826}" srcId="{B55D1E21-5C85-45A0-B57D-F3AC21CBBF54}" destId="{D58E2C3B-D24B-4D3E-B2B5-DE8019BD9FF4}" srcOrd="1" destOrd="0" parTransId="{6FBD16BE-0E46-408B-8F1B-D89B73800F40}" sibTransId="{34A0B1CA-DC15-468D-901D-9C53CEDB9C28}"/>
    <dgm:cxn modelId="{B6121B74-F6F2-4C67-BAD1-D476F539B9A0}" type="presOf" srcId="{483AF5E8-E723-4F8C-BFCE-E65889B51ACA}" destId="{81B6FC40-0A46-4877-968E-0B73725457B2}" srcOrd="1" destOrd="0" presId="urn:microsoft.com/office/officeart/2005/8/layout/gear1"/>
    <dgm:cxn modelId="{4AE1AD72-847B-4526-9A24-1947CA54DF88}" type="presOf" srcId="{2A36F2A3-1A71-4AAE-96DA-DD3736A1BC3D}" destId="{58B6B15B-8F90-4324-A5B6-3C4C68B92777}" srcOrd="0" destOrd="0" presId="urn:microsoft.com/office/officeart/2005/8/layout/gear1"/>
    <dgm:cxn modelId="{F726880D-5E70-4F45-9632-26CC58314C53}" type="presOf" srcId="{483AF5E8-E723-4F8C-BFCE-E65889B51ACA}" destId="{A5787FFD-A821-4CA5-8210-4646EBB4694B}" srcOrd="0" destOrd="0" presId="urn:microsoft.com/office/officeart/2005/8/layout/gear1"/>
    <dgm:cxn modelId="{DF851CC2-8A7A-4865-AA3C-8100C5EC14D0}" type="presOf" srcId="{B55D1E21-5C85-45A0-B57D-F3AC21CBBF54}" destId="{E71E2D4F-8B16-419E-B449-12745CC910EC}" srcOrd="0" destOrd="0" presId="urn:microsoft.com/office/officeart/2005/8/layout/gear1"/>
    <dgm:cxn modelId="{1B79CF7A-7F7E-4D39-8CED-0A12EB94D075}" type="presParOf" srcId="{E71E2D4F-8B16-419E-B449-12745CC910EC}" destId="{58B6B15B-8F90-4324-A5B6-3C4C68B92777}" srcOrd="0" destOrd="0" presId="urn:microsoft.com/office/officeart/2005/8/layout/gear1"/>
    <dgm:cxn modelId="{4C1E096A-ADD5-42BA-B0DC-90CA8948F6A6}" type="presParOf" srcId="{E71E2D4F-8B16-419E-B449-12745CC910EC}" destId="{7E67EA84-B0D1-4DE0-A71A-4B2FE4EBCB2B}" srcOrd="1" destOrd="0" presId="urn:microsoft.com/office/officeart/2005/8/layout/gear1"/>
    <dgm:cxn modelId="{6B9188FD-1191-4263-8FB4-22059C91A163}" type="presParOf" srcId="{E71E2D4F-8B16-419E-B449-12745CC910EC}" destId="{AEF353D3-C8FC-4F82-9389-7B23CD78A190}" srcOrd="2" destOrd="0" presId="urn:microsoft.com/office/officeart/2005/8/layout/gear1"/>
    <dgm:cxn modelId="{99FD9F09-5C78-4F74-8D8D-3553DE163ADC}" type="presParOf" srcId="{E71E2D4F-8B16-419E-B449-12745CC910EC}" destId="{A854F758-585A-43C9-9259-99FD9023D997}" srcOrd="3" destOrd="0" presId="urn:microsoft.com/office/officeart/2005/8/layout/gear1"/>
    <dgm:cxn modelId="{4F2FD2C1-E392-48CE-9551-5A35D0FFE1B2}" type="presParOf" srcId="{E71E2D4F-8B16-419E-B449-12745CC910EC}" destId="{4D137EB5-04AF-4AC9-B3C3-6C8337FAB3D8}" srcOrd="4" destOrd="0" presId="urn:microsoft.com/office/officeart/2005/8/layout/gear1"/>
    <dgm:cxn modelId="{CB3DBDC6-9854-4653-B4A3-BA50D6009CC1}" type="presParOf" srcId="{E71E2D4F-8B16-419E-B449-12745CC910EC}" destId="{DC4C92CF-617E-4794-B4F9-9003E2E009F3}" srcOrd="5" destOrd="0" presId="urn:microsoft.com/office/officeart/2005/8/layout/gear1"/>
    <dgm:cxn modelId="{0B1FB0CA-3FB0-4FB2-87BC-19D8A4AD48DC}" type="presParOf" srcId="{E71E2D4F-8B16-419E-B449-12745CC910EC}" destId="{A5787FFD-A821-4CA5-8210-4646EBB4694B}" srcOrd="6" destOrd="0" presId="urn:microsoft.com/office/officeart/2005/8/layout/gear1"/>
    <dgm:cxn modelId="{154CCEED-359C-41B1-944A-C508B2D81922}" type="presParOf" srcId="{E71E2D4F-8B16-419E-B449-12745CC910EC}" destId="{81B6FC40-0A46-4877-968E-0B73725457B2}" srcOrd="7" destOrd="0" presId="urn:microsoft.com/office/officeart/2005/8/layout/gear1"/>
    <dgm:cxn modelId="{5FC00195-5B61-4629-B584-E80A599D9CC0}" type="presParOf" srcId="{E71E2D4F-8B16-419E-B449-12745CC910EC}" destId="{7977A4C3-22F1-4A4D-B898-E7C0B3A2B2A6}" srcOrd="8" destOrd="0" presId="urn:microsoft.com/office/officeart/2005/8/layout/gear1"/>
    <dgm:cxn modelId="{DB7E3B69-4DDF-4105-9F6D-622816BCA45A}" type="presParOf" srcId="{E71E2D4F-8B16-419E-B449-12745CC910EC}" destId="{26400710-36A7-49C7-B379-E512082C5AE0}" srcOrd="9" destOrd="0" presId="urn:microsoft.com/office/officeart/2005/8/layout/gear1"/>
    <dgm:cxn modelId="{2844B9B1-C72C-4C60-B56E-836AA51F7B6C}" type="presParOf" srcId="{E71E2D4F-8B16-419E-B449-12745CC910EC}" destId="{0718A177-C247-4682-B5FD-5D17369A11DE}" srcOrd="10" destOrd="0" presId="urn:microsoft.com/office/officeart/2005/8/layout/gear1"/>
    <dgm:cxn modelId="{8B7DF92E-12B6-41EB-8BAD-2D8A1A87A659}" type="presParOf" srcId="{E71E2D4F-8B16-419E-B449-12745CC910EC}" destId="{B5C38050-AF9D-4733-A0AE-315D210331B9}" srcOrd="11" destOrd="0" presId="urn:microsoft.com/office/officeart/2005/8/layout/gear1"/>
    <dgm:cxn modelId="{6A09DDE9-3826-47A8-91AF-49CA272D82F1}" type="presParOf" srcId="{E71E2D4F-8B16-419E-B449-12745CC910EC}" destId="{9FCF4673-E14D-46C9-9302-30CA9A51CC4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C0DB1-95AA-4A0F-B015-6C708EA8A771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495BB8B9-9348-4614-8671-04BB6D7C448A}">
      <dgm:prSet custT="1"/>
      <dgm:spPr/>
      <dgm:t>
        <a:bodyPr/>
        <a:lstStyle/>
        <a:p>
          <a:r>
            <a:rPr lang="en-US" sz="1400" smtClean="0"/>
            <a:t>General library collection is </a:t>
          </a:r>
          <a:r>
            <a:rPr lang="en-US" sz="1400" b="1" smtClean="0"/>
            <a:t>1 036 801 items</a:t>
          </a:r>
          <a:r>
            <a:rPr lang="en-US" sz="1400" smtClean="0"/>
            <a:t> , including </a:t>
          </a:r>
          <a:r>
            <a:rPr lang="en-US" sz="1400" b="1" smtClean="0"/>
            <a:t>362 067 items</a:t>
          </a:r>
          <a:r>
            <a:rPr lang="en-US" sz="1400" smtClean="0"/>
            <a:t>  of electronic editions.</a:t>
          </a:r>
          <a:br>
            <a:rPr lang="en-US" sz="1400" smtClean="0"/>
          </a:br>
          <a:r>
            <a:rPr lang="en-US" sz="1400" smtClean="0"/>
            <a:t>This is a serious collection of scientific, educational books and periodicals, that provides research and academic mission of NaUKMA. Library printed collection is fully represented in the </a:t>
          </a:r>
          <a:r>
            <a:rPr lang="en-US" sz="1400" smtClean="0">
              <a:hlinkClick xmlns:r="http://schemas.openxmlformats.org/officeDocument/2006/relationships" r:id="rId1"/>
            </a:rPr>
            <a:t>electronic catalogue</a:t>
          </a:r>
          <a:r>
            <a:rPr lang="en-US" sz="1400" smtClean="0"/>
            <a:t>. </a:t>
          </a:r>
          <a:r>
            <a:rPr lang="en-US" sz="600" smtClean="0"/>
            <a:t/>
          </a:r>
          <a:br>
            <a:rPr lang="en-US" sz="600" smtClean="0"/>
          </a:br>
          <a:endParaRPr lang="ru-RU" sz="600" dirty="0"/>
        </a:p>
      </dgm:t>
    </dgm:pt>
    <dgm:pt modelId="{F90F26E3-33C9-4F99-A4AD-2EA3BBD3E72F}" type="parTrans" cxnId="{68FDD728-73E4-414E-90B9-ECE3DFF58E64}">
      <dgm:prSet/>
      <dgm:spPr/>
      <dgm:t>
        <a:bodyPr/>
        <a:lstStyle/>
        <a:p>
          <a:endParaRPr lang="ru-RU"/>
        </a:p>
      </dgm:t>
    </dgm:pt>
    <dgm:pt modelId="{86E5EC59-657C-4D29-A94B-D16FAF7CE17B}" type="sibTrans" cxnId="{68FDD728-73E4-414E-90B9-ECE3DFF58E64}">
      <dgm:prSet/>
      <dgm:spPr/>
      <dgm:t>
        <a:bodyPr/>
        <a:lstStyle/>
        <a:p>
          <a:endParaRPr lang="ru-RU"/>
        </a:p>
      </dgm:t>
    </dgm:pt>
    <dgm:pt modelId="{D5CB2D61-63C1-4FB5-88AE-4FA82C932E2A}">
      <dgm:prSet custT="1"/>
      <dgm:spPr/>
      <dgm:t>
        <a:bodyPr/>
        <a:lstStyle/>
        <a:p>
          <a:r>
            <a:rPr lang="en-US" sz="1400" smtClean="0"/>
            <a:t>Collection development of the NaUKMA Library – is a unique example of creating in a short time (since February 1992) from zero to more than one million items. </a:t>
          </a:r>
          <a:br>
            <a:rPr lang="en-US" sz="1400" smtClean="0"/>
          </a:br>
          <a:r>
            <a:rPr lang="en-US" sz="1400" smtClean="0"/>
            <a:t>70% of the Printed Collection are books and periodicals, donated by more than 5 thousands of individuals, institutions and organizations from around the world.</a:t>
          </a:r>
          <a:endParaRPr lang="ru-RU" sz="1400" dirty="0"/>
        </a:p>
      </dgm:t>
    </dgm:pt>
    <dgm:pt modelId="{31474242-16B1-4FAE-A674-CEE396EB13BE}" type="parTrans" cxnId="{8B58EE03-DD15-4173-802B-CFF6CA53995C}">
      <dgm:prSet/>
      <dgm:spPr/>
      <dgm:t>
        <a:bodyPr/>
        <a:lstStyle/>
        <a:p>
          <a:endParaRPr lang="ru-RU"/>
        </a:p>
      </dgm:t>
    </dgm:pt>
    <dgm:pt modelId="{55E3285A-B082-4B23-9603-8083B0EFC711}" type="sibTrans" cxnId="{8B58EE03-DD15-4173-802B-CFF6CA53995C}">
      <dgm:prSet/>
      <dgm:spPr/>
      <dgm:t>
        <a:bodyPr/>
        <a:lstStyle/>
        <a:p>
          <a:endParaRPr lang="ru-RU"/>
        </a:p>
      </dgm:t>
    </dgm:pt>
    <dgm:pt modelId="{6555170B-FB1C-4DAB-A65F-7D316CB384E5}">
      <dgm:prSet custT="1"/>
      <dgm:spPr/>
      <dgm:t>
        <a:bodyPr/>
        <a:lstStyle/>
        <a:p>
          <a:r>
            <a:rPr lang="en-US" sz="1400" smtClean="0"/>
            <a:t>The Collection is multilingual: Ukrainian editions are 51%, English - 23%, others - in other languages (99 languages). </a:t>
          </a:r>
          <a:br>
            <a:rPr lang="en-US" sz="1400" smtClean="0"/>
          </a:br>
          <a:r>
            <a:rPr lang="en-US" sz="1400" smtClean="0"/>
            <a:t>Significant historical, cultural and scientific value brings the </a:t>
          </a:r>
          <a:r>
            <a:rPr lang="en-US" sz="1400" smtClean="0">
              <a:hlinkClick xmlns:r="http://schemas.openxmlformats.org/officeDocument/2006/relationships" r:id="rId2"/>
            </a:rPr>
            <a:t>Rare Books</a:t>
          </a:r>
          <a:r>
            <a:rPr lang="en-US" sz="1400" smtClean="0"/>
            <a:t> special collection, that covers more than 10 000 items.</a:t>
          </a:r>
          <a:endParaRPr lang="ru-RU" sz="1400" dirty="0"/>
        </a:p>
      </dgm:t>
    </dgm:pt>
    <dgm:pt modelId="{3318BC04-3225-4A8A-BF79-3F857C095A12}" type="parTrans" cxnId="{2452CB88-1238-4BE5-A944-81B82CC5D458}">
      <dgm:prSet/>
      <dgm:spPr/>
      <dgm:t>
        <a:bodyPr/>
        <a:lstStyle/>
        <a:p>
          <a:endParaRPr lang="ru-RU"/>
        </a:p>
      </dgm:t>
    </dgm:pt>
    <dgm:pt modelId="{D18C5BE6-CA8C-40FE-A44D-C5397523DACE}" type="sibTrans" cxnId="{2452CB88-1238-4BE5-A944-81B82CC5D458}">
      <dgm:prSet/>
      <dgm:spPr/>
      <dgm:t>
        <a:bodyPr/>
        <a:lstStyle/>
        <a:p>
          <a:endParaRPr lang="ru-RU"/>
        </a:p>
      </dgm:t>
    </dgm:pt>
    <dgm:pt modelId="{6C409A7F-0ABE-4672-B9C9-F71033F45962}" type="pres">
      <dgm:prSet presAssocID="{28DC0DB1-95AA-4A0F-B015-6C708EA8A771}" presName="compositeShape" presStyleCnt="0">
        <dgm:presLayoutVars>
          <dgm:dir/>
          <dgm:resizeHandles/>
        </dgm:presLayoutVars>
      </dgm:prSet>
      <dgm:spPr/>
    </dgm:pt>
    <dgm:pt modelId="{54FC5689-22E1-49A7-8E00-F159E63A8DF6}" type="pres">
      <dgm:prSet presAssocID="{28DC0DB1-95AA-4A0F-B015-6C708EA8A771}" presName="pyramid" presStyleLbl="node1" presStyleIdx="0" presStyleCnt="1"/>
      <dgm:spPr/>
    </dgm:pt>
    <dgm:pt modelId="{E72C0DA1-6F51-4FF5-B099-7D1B4DA38A2E}" type="pres">
      <dgm:prSet presAssocID="{28DC0DB1-95AA-4A0F-B015-6C708EA8A771}" presName="theList" presStyleCnt="0"/>
      <dgm:spPr/>
    </dgm:pt>
    <dgm:pt modelId="{E240CC51-0F82-4A7A-BBF8-D5B80B114202}" type="pres">
      <dgm:prSet presAssocID="{495BB8B9-9348-4614-8671-04BB6D7C448A}" presName="aNode" presStyleLbl="fgAcc1" presStyleIdx="0" presStyleCnt="3" custScaleX="133094" custScaleY="301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D22F6-6073-428E-80DB-BD52FF8A3F42}" type="pres">
      <dgm:prSet presAssocID="{495BB8B9-9348-4614-8671-04BB6D7C448A}" presName="aSpace" presStyleCnt="0"/>
      <dgm:spPr/>
    </dgm:pt>
    <dgm:pt modelId="{7DA5D970-D9EF-405F-AD25-116C8E375839}" type="pres">
      <dgm:prSet presAssocID="{D5CB2D61-63C1-4FB5-88AE-4FA82C932E2A}" presName="aNode" presStyleLbl="fgAcc1" presStyleIdx="1" presStyleCnt="3" custScaleX="131026" custScaleY="359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1A79A-2E5E-4D10-988A-00E69BBA30A7}" type="pres">
      <dgm:prSet presAssocID="{D5CB2D61-63C1-4FB5-88AE-4FA82C932E2A}" presName="aSpace" presStyleCnt="0"/>
      <dgm:spPr/>
    </dgm:pt>
    <dgm:pt modelId="{95DBEBDF-BCDC-4D0C-AF74-01B391AC6F0A}" type="pres">
      <dgm:prSet presAssocID="{6555170B-FB1C-4DAB-A65F-7D316CB384E5}" presName="aNode" presStyleLbl="fgAcc1" presStyleIdx="2" presStyleCnt="3" custScaleX="133322" custScaleY="349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879E9-0ADC-438C-B3BD-C1781503D624}" type="pres">
      <dgm:prSet presAssocID="{6555170B-FB1C-4DAB-A65F-7D316CB384E5}" presName="aSpace" presStyleCnt="0"/>
      <dgm:spPr/>
    </dgm:pt>
  </dgm:ptLst>
  <dgm:cxnLst>
    <dgm:cxn modelId="{68FDD728-73E4-414E-90B9-ECE3DFF58E64}" srcId="{28DC0DB1-95AA-4A0F-B015-6C708EA8A771}" destId="{495BB8B9-9348-4614-8671-04BB6D7C448A}" srcOrd="0" destOrd="0" parTransId="{F90F26E3-33C9-4F99-A4AD-2EA3BBD3E72F}" sibTransId="{86E5EC59-657C-4D29-A94B-D16FAF7CE17B}"/>
    <dgm:cxn modelId="{2452CB88-1238-4BE5-A944-81B82CC5D458}" srcId="{28DC0DB1-95AA-4A0F-B015-6C708EA8A771}" destId="{6555170B-FB1C-4DAB-A65F-7D316CB384E5}" srcOrd="2" destOrd="0" parTransId="{3318BC04-3225-4A8A-BF79-3F857C095A12}" sibTransId="{D18C5BE6-CA8C-40FE-A44D-C5397523DACE}"/>
    <dgm:cxn modelId="{DCC4E5CE-B643-421A-8F23-3DE49C58789B}" type="presOf" srcId="{495BB8B9-9348-4614-8671-04BB6D7C448A}" destId="{E240CC51-0F82-4A7A-BBF8-D5B80B114202}" srcOrd="0" destOrd="0" presId="urn:microsoft.com/office/officeart/2005/8/layout/pyramid2"/>
    <dgm:cxn modelId="{26B867DE-DEAE-44C9-9876-4DD4A9614666}" type="presOf" srcId="{28DC0DB1-95AA-4A0F-B015-6C708EA8A771}" destId="{6C409A7F-0ABE-4672-B9C9-F71033F45962}" srcOrd="0" destOrd="0" presId="urn:microsoft.com/office/officeart/2005/8/layout/pyramid2"/>
    <dgm:cxn modelId="{94D45511-1DE8-4E66-81F3-6AE88B0674CC}" type="presOf" srcId="{6555170B-FB1C-4DAB-A65F-7D316CB384E5}" destId="{95DBEBDF-BCDC-4D0C-AF74-01B391AC6F0A}" srcOrd="0" destOrd="0" presId="urn:microsoft.com/office/officeart/2005/8/layout/pyramid2"/>
    <dgm:cxn modelId="{8B58EE03-DD15-4173-802B-CFF6CA53995C}" srcId="{28DC0DB1-95AA-4A0F-B015-6C708EA8A771}" destId="{D5CB2D61-63C1-4FB5-88AE-4FA82C932E2A}" srcOrd="1" destOrd="0" parTransId="{31474242-16B1-4FAE-A674-CEE396EB13BE}" sibTransId="{55E3285A-B082-4B23-9603-8083B0EFC711}"/>
    <dgm:cxn modelId="{0835DA9B-3B74-455D-A817-3881F4D14990}" type="presOf" srcId="{D5CB2D61-63C1-4FB5-88AE-4FA82C932E2A}" destId="{7DA5D970-D9EF-405F-AD25-116C8E375839}" srcOrd="0" destOrd="0" presId="urn:microsoft.com/office/officeart/2005/8/layout/pyramid2"/>
    <dgm:cxn modelId="{6DBA3163-72F2-4AA4-A0DC-9DD921E5A113}" type="presParOf" srcId="{6C409A7F-0ABE-4672-B9C9-F71033F45962}" destId="{54FC5689-22E1-49A7-8E00-F159E63A8DF6}" srcOrd="0" destOrd="0" presId="urn:microsoft.com/office/officeart/2005/8/layout/pyramid2"/>
    <dgm:cxn modelId="{413A6E32-8225-4193-BC94-632328CA7C11}" type="presParOf" srcId="{6C409A7F-0ABE-4672-B9C9-F71033F45962}" destId="{E72C0DA1-6F51-4FF5-B099-7D1B4DA38A2E}" srcOrd="1" destOrd="0" presId="urn:microsoft.com/office/officeart/2005/8/layout/pyramid2"/>
    <dgm:cxn modelId="{E48AD749-A716-49EC-95B4-7967994C74FF}" type="presParOf" srcId="{E72C0DA1-6F51-4FF5-B099-7D1B4DA38A2E}" destId="{E240CC51-0F82-4A7A-BBF8-D5B80B114202}" srcOrd="0" destOrd="0" presId="urn:microsoft.com/office/officeart/2005/8/layout/pyramid2"/>
    <dgm:cxn modelId="{1A26BB24-62CC-434A-A8B1-E1F43CD9104B}" type="presParOf" srcId="{E72C0DA1-6F51-4FF5-B099-7D1B4DA38A2E}" destId="{1E2D22F6-6073-428E-80DB-BD52FF8A3F42}" srcOrd="1" destOrd="0" presId="urn:microsoft.com/office/officeart/2005/8/layout/pyramid2"/>
    <dgm:cxn modelId="{C885B7D4-06C6-441F-A1E2-1B78267892D9}" type="presParOf" srcId="{E72C0DA1-6F51-4FF5-B099-7D1B4DA38A2E}" destId="{7DA5D970-D9EF-405F-AD25-116C8E375839}" srcOrd="2" destOrd="0" presId="urn:microsoft.com/office/officeart/2005/8/layout/pyramid2"/>
    <dgm:cxn modelId="{6A77EA15-E547-414A-B1C7-68CB6B736CAC}" type="presParOf" srcId="{E72C0DA1-6F51-4FF5-B099-7D1B4DA38A2E}" destId="{B381A79A-2E5E-4D10-988A-00E69BBA30A7}" srcOrd="3" destOrd="0" presId="urn:microsoft.com/office/officeart/2005/8/layout/pyramid2"/>
    <dgm:cxn modelId="{57E0F920-0C34-467B-95FE-95B1F29156D7}" type="presParOf" srcId="{E72C0DA1-6F51-4FF5-B099-7D1B4DA38A2E}" destId="{95DBEBDF-BCDC-4D0C-AF74-01B391AC6F0A}" srcOrd="4" destOrd="0" presId="urn:microsoft.com/office/officeart/2005/8/layout/pyramid2"/>
    <dgm:cxn modelId="{E21A6491-55AD-4D9E-8F3D-BF74D5D16A6C}" type="presParOf" srcId="{E72C0DA1-6F51-4FF5-B099-7D1B4DA38A2E}" destId="{748879E9-0ADC-438C-B3BD-C1781503D62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6B15B-8F90-4324-A5B6-3C4C68B92777}">
      <dsp:nvSpPr>
        <dsp:cNvPr id="0" name=""/>
        <dsp:cNvSpPr/>
      </dsp:nvSpPr>
      <dsp:spPr>
        <a:xfrm>
          <a:off x="3531993" y="2267993"/>
          <a:ext cx="3811796" cy="3947753"/>
        </a:xfrm>
        <a:prstGeom prst="gear9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tx1"/>
              </a:solidFill>
            </a:rPr>
            <a:t>Prominent personalities associated with Kyiv-</a:t>
          </a:r>
          <a:r>
            <a:rPr lang="en-US" sz="1800" b="1" i="0" kern="1200" dirty="0" err="1" smtClean="0">
              <a:solidFill>
                <a:schemeClr val="tx1"/>
              </a:solidFill>
            </a:rPr>
            <a:t>Mohyla</a:t>
          </a:r>
          <a:r>
            <a:rPr lang="en-US" sz="1800" b="1" i="0" kern="1200" dirty="0" smtClean="0">
              <a:solidFill>
                <a:schemeClr val="tx1"/>
              </a:solidFill>
            </a:rPr>
            <a:t> Academy </a:t>
          </a:r>
          <a:r>
            <a:rPr lang="en-US" sz="1800" b="0" i="0" kern="1200" dirty="0" smtClean="0">
              <a:solidFill>
                <a:schemeClr val="tx1"/>
              </a:solidFill>
            </a:rPr>
            <a:t>Writer Petro </a:t>
          </a:r>
          <a:r>
            <a:rPr lang="en-US" sz="1800" b="0" i="0" kern="1200" dirty="0" err="1" smtClean="0">
              <a:solidFill>
                <a:schemeClr val="tx1"/>
              </a:solidFill>
            </a:rPr>
            <a:t>Hulak-Artemovskyi</a:t>
          </a:r>
          <a:r>
            <a:rPr lang="en-US" sz="1800" b="0" i="0" kern="1200" dirty="0" smtClean="0">
              <a:solidFill>
                <a:schemeClr val="tx1"/>
              </a:solidFill>
            </a:rPr>
            <a:t>, Philosopher </a:t>
          </a:r>
          <a:r>
            <a:rPr lang="en-US" sz="1800" b="0" i="0" kern="1200" dirty="0" err="1" smtClean="0">
              <a:solidFill>
                <a:schemeClr val="tx1"/>
              </a:solidFill>
            </a:rPr>
            <a:t>Hryhoriy</a:t>
          </a:r>
          <a:r>
            <a:rPr lang="en-US" sz="1800" b="0" i="0" kern="1200" dirty="0" smtClean="0">
              <a:solidFill>
                <a:schemeClr val="tx1"/>
              </a:solidFill>
            </a:rPr>
            <a:t> </a:t>
          </a:r>
          <a:r>
            <a:rPr lang="en-US" sz="1800" b="0" i="0" kern="1200" dirty="0" err="1" smtClean="0">
              <a:solidFill>
                <a:schemeClr val="tx1"/>
              </a:solidFill>
            </a:rPr>
            <a:t>Skovoroda</a:t>
          </a:r>
          <a:endParaRPr lang="ru-RU" sz="1800" kern="1200" dirty="0"/>
        </a:p>
      </dsp:txBody>
      <dsp:txXfrm>
        <a:off x="4298334" y="3183702"/>
        <a:ext cx="2279114" cy="2046698"/>
      </dsp:txXfrm>
    </dsp:sp>
    <dsp:sp modelId="{A854F758-585A-43C9-9259-99FD9023D997}">
      <dsp:nvSpPr>
        <dsp:cNvPr id="0" name=""/>
        <dsp:cNvSpPr/>
      </dsp:nvSpPr>
      <dsp:spPr>
        <a:xfrm>
          <a:off x="1419636" y="1410820"/>
          <a:ext cx="2843075" cy="2764996"/>
        </a:xfrm>
        <a:prstGeom prst="gear6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The Kyiv-</a:t>
          </a:r>
          <a:r>
            <a:rPr lang="en-US" sz="1600" b="1" i="0" kern="1200" dirty="0" err="1" smtClean="0">
              <a:solidFill>
                <a:schemeClr val="tx1"/>
              </a:solidFill>
            </a:rPr>
            <a:t>Mohyla</a:t>
          </a:r>
          <a:r>
            <a:rPr lang="en-US" sz="1600" b="1" i="0" kern="1200" dirty="0" smtClean="0">
              <a:solidFill>
                <a:schemeClr val="tx1"/>
              </a:solidFill>
            </a:rPr>
            <a:t> Academy Founders </a:t>
          </a:r>
          <a:r>
            <a:rPr lang="en-US" sz="1600" b="0" i="0" kern="1200" dirty="0" smtClean="0">
              <a:solidFill>
                <a:schemeClr val="tx1"/>
              </a:solidFill>
            </a:rPr>
            <a:t>Petro </a:t>
          </a:r>
          <a:r>
            <a:rPr lang="en-US" sz="1600" b="0" i="0" kern="1200" dirty="0" err="1" smtClean="0">
              <a:solidFill>
                <a:schemeClr val="tx1"/>
              </a:solidFill>
            </a:rPr>
            <a:t>Mohyla</a:t>
          </a:r>
          <a:r>
            <a:rPr lang="en-US" sz="1600" b="0" i="0" kern="1200" dirty="0" smtClean="0">
              <a:solidFill>
                <a:schemeClr val="tx1"/>
              </a:solidFill>
            </a:rPr>
            <a:t> (</a:t>
          </a:r>
          <a:r>
            <a:rPr lang="en-US" sz="1600" b="0" i="0" kern="1200" dirty="0" err="1" smtClean="0">
              <a:solidFill>
                <a:schemeClr val="tx1"/>
              </a:solidFill>
            </a:rPr>
            <a:t>canonised</a:t>
          </a:r>
          <a:r>
            <a:rPr lang="en-US" sz="1600" b="0" i="0" kern="1200" dirty="0" smtClean="0">
              <a:solidFill>
                <a:schemeClr val="tx1"/>
              </a:solidFill>
            </a:rPr>
            <a:t>), Ivan </a:t>
          </a:r>
          <a:r>
            <a:rPr lang="en-US" sz="1600" b="0" i="0" kern="1200" dirty="0" err="1" smtClean="0">
              <a:solidFill>
                <a:schemeClr val="tx1"/>
              </a:solidFill>
            </a:rPr>
            <a:t>Mazepa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2127082" y="2111123"/>
        <a:ext cx="1428183" cy="1364390"/>
      </dsp:txXfrm>
    </dsp:sp>
    <dsp:sp modelId="{A5787FFD-A821-4CA5-8210-4646EBB4694B}">
      <dsp:nvSpPr>
        <dsp:cNvPr id="0" name=""/>
        <dsp:cNvSpPr/>
      </dsp:nvSpPr>
      <dsp:spPr>
        <a:xfrm rot="20947852">
          <a:off x="3509013" y="50758"/>
          <a:ext cx="2580031" cy="2584858"/>
        </a:xfrm>
        <a:prstGeom prst="gear6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Hetmans of Ukraine (students of Kyiv-</a:t>
          </a:r>
          <a:r>
            <a:rPr lang="en-US" sz="1600" b="1" i="0" kern="1200" dirty="0" err="1" smtClean="0">
              <a:solidFill>
                <a:schemeClr val="tx1"/>
              </a:solidFill>
            </a:rPr>
            <a:t>Mohyla</a:t>
          </a:r>
          <a:r>
            <a:rPr lang="en-US" sz="1600" b="1" i="0" kern="1200" dirty="0" smtClean="0">
              <a:solidFill>
                <a:schemeClr val="tx1"/>
              </a:solidFill>
            </a:rPr>
            <a:t> Academy) </a:t>
          </a:r>
          <a:r>
            <a:rPr lang="en-US" sz="1600" b="0" i="0" kern="1200" dirty="0" smtClean="0">
              <a:solidFill>
                <a:schemeClr val="tx1"/>
              </a:solidFill>
            </a:rPr>
            <a:t>Ivan </a:t>
          </a:r>
          <a:r>
            <a:rPr lang="en-US" sz="1600" b="0" i="0" kern="1200" dirty="0" err="1" smtClean="0">
              <a:solidFill>
                <a:schemeClr val="tx1"/>
              </a:solidFill>
            </a:rPr>
            <a:t>Vyhovsky</a:t>
          </a:r>
          <a:r>
            <a:rPr lang="en-US" sz="1600" b="0" i="0" kern="1200" dirty="0" smtClean="0">
              <a:solidFill>
                <a:schemeClr val="tx1"/>
              </a:solidFill>
            </a:rPr>
            <a:t>, </a:t>
          </a:r>
          <a:r>
            <a:rPr lang="en-US" sz="1600" b="0" i="0" kern="1200" dirty="0" err="1" smtClean="0">
              <a:solidFill>
                <a:schemeClr val="tx1"/>
              </a:solidFill>
            </a:rPr>
            <a:t>Pavlo</a:t>
          </a:r>
          <a:r>
            <a:rPr lang="en-US" sz="1600" b="0" i="0" kern="1200" dirty="0" smtClean="0">
              <a:solidFill>
                <a:schemeClr val="tx1"/>
              </a:solidFill>
            </a:rPr>
            <a:t> </a:t>
          </a:r>
          <a:r>
            <a:rPr lang="en-US" sz="1600" b="0" i="0" kern="1200" dirty="0" err="1" smtClean="0">
              <a:solidFill>
                <a:schemeClr val="tx1"/>
              </a:solidFill>
            </a:rPr>
            <a:t>Teteria</a:t>
          </a:r>
          <a:endParaRPr lang="en-US" sz="1600" b="0" i="0" kern="1200" dirty="0">
            <a:solidFill>
              <a:schemeClr val="tx1"/>
            </a:solidFill>
          </a:endParaRPr>
        </a:p>
      </dsp:txBody>
      <dsp:txXfrm rot="-20700000">
        <a:off x="4074603" y="617980"/>
        <a:ext cx="1448850" cy="1450415"/>
      </dsp:txXfrm>
    </dsp:sp>
    <dsp:sp modelId="{0718A177-C247-4682-B5FD-5D17369A11DE}">
      <dsp:nvSpPr>
        <dsp:cNvPr id="0" name=""/>
        <dsp:cNvSpPr/>
      </dsp:nvSpPr>
      <dsp:spPr>
        <a:xfrm>
          <a:off x="3561584" y="2090781"/>
          <a:ext cx="4207571" cy="4207571"/>
        </a:xfrm>
        <a:prstGeom prst="circularArrow">
          <a:avLst>
            <a:gd name="adj1" fmla="val 4687"/>
            <a:gd name="adj2" fmla="val 299029"/>
            <a:gd name="adj3" fmla="val 2546962"/>
            <a:gd name="adj4" fmla="val 15796462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38050-AF9D-4733-A0AE-315D210331B9}">
      <dsp:nvSpPr>
        <dsp:cNvPr id="0" name=""/>
        <dsp:cNvSpPr/>
      </dsp:nvSpPr>
      <dsp:spPr>
        <a:xfrm>
          <a:off x="1458394" y="1284708"/>
          <a:ext cx="3057063" cy="30570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-203592"/>
            <a:satOff val="2567"/>
            <a:lumOff val="1444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F4673-E14D-46C9-9302-30CA9A51CC4C}">
      <dsp:nvSpPr>
        <dsp:cNvPr id="0" name=""/>
        <dsp:cNvSpPr/>
      </dsp:nvSpPr>
      <dsp:spPr>
        <a:xfrm>
          <a:off x="2678980" y="-348708"/>
          <a:ext cx="3296130" cy="32961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-407183"/>
            <a:satOff val="5134"/>
            <a:lumOff val="2888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C5689-22E1-49A7-8E00-F159E63A8DF6}">
      <dsp:nvSpPr>
        <dsp:cNvPr id="0" name=""/>
        <dsp:cNvSpPr/>
      </dsp:nvSpPr>
      <dsp:spPr>
        <a:xfrm>
          <a:off x="-150507" y="0"/>
          <a:ext cx="5904656" cy="590465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40CC51-0F82-4A7A-BBF8-D5B80B114202}">
      <dsp:nvSpPr>
        <dsp:cNvPr id="0" name=""/>
        <dsp:cNvSpPr/>
      </dsp:nvSpPr>
      <dsp:spPr>
        <a:xfrm>
          <a:off x="2166741" y="590617"/>
          <a:ext cx="5108182" cy="13578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General library collection is </a:t>
          </a:r>
          <a:r>
            <a:rPr lang="en-US" sz="1400" b="1" kern="1200" smtClean="0"/>
            <a:t>1 036 801 items</a:t>
          </a:r>
          <a:r>
            <a:rPr lang="en-US" sz="1400" kern="1200" smtClean="0"/>
            <a:t> , including </a:t>
          </a:r>
          <a:r>
            <a:rPr lang="en-US" sz="1400" b="1" kern="1200" smtClean="0"/>
            <a:t>362 067 items</a:t>
          </a:r>
          <a:r>
            <a:rPr lang="en-US" sz="1400" kern="1200" smtClean="0"/>
            <a:t>  of electronic editions.</a:t>
          </a:r>
          <a:br>
            <a:rPr lang="en-US" sz="1400" kern="1200" smtClean="0"/>
          </a:br>
          <a:r>
            <a:rPr lang="en-US" sz="1400" kern="1200" smtClean="0"/>
            <a:t>This is a serious collection of scientific, educational books and periodicals, that provides research and academic mission of NaUKMA. Library printed collection is fully represented in the </a:t>
          </a:r>
          <a:r>
            <a:rPr lang="en-US" sz="1400" kern="1200" smtClean="0">
              <a:hlinkClick xmlns:r="http://schemas.openxmlformats.org/officeDocument/2006/relationships" r:id="rId1"/>
            </a:rPr>
            <a:t>electronic catalogue</a:t>
          </a:r>
          <a:r>
            <a:rPr lang="en-US" sz="1400" kern="1200" smtClean="0"/>
            <a:t>. </a:t>
          </a:r>
          <a:r>
            <a:rPr lang="en-US" sz="600" kern="1200" smtClean="0"/>
            <a:t/>
          </a:r>
          <a:br>
            <a:rPr lang="en-US" sz="600" kern="1200" smtClean="0"/>
          </a:br>
          <a:endParaRPr lang="ru-RU" sz="600" kern="1200" dirty="0"/>
        </a:p>
      </dsp:txBody>
      <dsp:txXfrm>
        <a:off x="2233025" y="656901"/>
        <a:ext cx="4975614" cy="1225268"/>
      </dsp:txXfrm>
    </dsp:sp>
    <dsp:sp modelId="{7DA5D970-D9EF-405F-AD25-116C8E375839}">
      <dsp:nvSpPr>
        <dsp:cNvPr id="0" name=""/>
        <dsp:cNvSpPr/>
      </dsp:nvSpPr>
      <dsp:spPr>
        <a:xfrm>
          <a:off x="2206426" y="2004747"/>
          <a:ext cx="5028812" cy="16210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Collection development of the NaUKMA Library – is a unique example of creating in a short time (since February 1992) from zero to more than one million items. </a:t>
          </a:r>
          <a:br>
            <a:rPr lang="en-US" sz="1400" kern="1200" smtClean="0"/>
          </a:br>
          <a:r>
            <a:rPr lang="en-US" sz="1400" kern="1200" smtClean="0"/>
            <a:t>70% of the Printed Collection are books and periodicals, donated by more than 5 thousands of individuals, institutions and organizations from around the world.</a:t>
          </a:r>
          <a:endParaRPr lang="ru-RU" sz="1400" kern="1200" dirty="0"/>
        </a:p>
      </dsp:txBody>
      <dsp:txXfrm>
        <a:off x="2285561" y="2083882"/>
        <a:ext cx="4870542" cy="1462820"/>
      </dsp:txXfrm>
    </dsp:sp>
    <dsp:sp modelId="{95DBEBDF-BCDC-4D0C-AF74-01B391AC6F0A}">
      <dsp:nvSpPr>
        <dsp:cNvPr id="0" name=""/>
        <dsp:cNvSpPr/>
      </dsp:nvSpPr>
      <dsp:spPr>
        <a:xfrm>
          <a:off x="2162366" y="3682130"/>
          <a:ext cx="5116933" cy="1575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The Collection is multilingual: Ukrainian editions are 51%, English - 23%, others - in other languages (99 languages). </a:t>
          </a:r>
          <a:br>
            <a:rPr lang="en-US" sz="1400" kern="1200" smtClean="0"/>
          </a:br>
          <a:r>
            <a:rPr lang="en-US" sz="1400" kern="1200" smtClean="0"/>
            <a:t>Significant historical, cultural and scientific value brings the </a:t>
          </a:r>
          <a:r>
            <a:rPr lang="en-US" sz="1400" kern="1200" smtClean="0">
              <a:hlinkClick xmlns:r="http://schemas.openxmlformats.org/officeDocument/2006/relationships" r:id="rId2"/>
            </a:rPr>
            <a:t>Rare Books</a:t>
          </a:r>
          <a:r>
            <a:rPr lang="en-US" sz="1400" kern="1200" smtClean="0"/>
            <a:t> special collection, that covers more than 10 000 items.</a:t>
          </a:r>
          <a:endParaRPr lang="ru-RU" sz="1400" kern="1200" dirty="0"/>
        </a:p>
      </dsp:txBody>
      <dsp:txXfrm>
        <a:off x="2239281" y="3759045"/>
        <a:ext cx="4963103" cy="1421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8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7"/>
          <a:stretch/>
        </p:blipFill>
        <p:spPr bwMode="auto">
          <a:xfrm>
            <a:off x="34696" y="680453"/>
            <a:ext cx="9033164" cy="176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222" y1="19667" x2="40667" y2="14333"/>
                        <a14:foregroundMark x1="32222" y1="21333" x2="33333" y2="20333"/>
                        <a14:foregroundMark x1="61556" y1="19667" x2="47333" y2="10333"/>
                        <a14:backgroundMark x1="41333" y1="88667" x2="44444" y2="8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27088"/>
            <a:ext cx="6141402" cy="409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3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320" y="908720"/>
            <a:ext cx="8229600" cy="1252728"/>
          </a:xfrm>
        </p:spPr>
        <p:txBody>
          <a:bodyPr>
            <a:normAutofit/>
          </a:bodyPr>
          <a:lstStyle/>
          <a:p>
            <a:r>
              <a:rPr lang="en-US" sz="6000" dirty="0"/>
              <a:t>History</a:t>
            </a:r>
            <a:endParaRPr lang="ru-RU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216817" cy="386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25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4176464"/>
          </a:xfrm>
        </p:spPr>
        <p:txBody>
          <a:bodyPr numCol="1"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1615</a:t>
            </a:r>
            <a:r>
              <a:rPr lang="en-US" sz="2000" dirty="0">
                <a:solidFill>
                  <a:schemeClr val="tx1"/>
                </a:solidFill>
              </a:rPr>
              <a:t>  October 15 is Official Day of the Founding of Kyiv-</a:t>
            </a:r>
            <a:r>
              <a:rPr lang="en-US" sz="2000" dirty="0" err="1">
                <a:solidFill>
                  <a:schemeClr val="tx1"/>
                </a:solidFill>
              </a:rPr>
              <a:t>Mohyla</a:t>
            </a:r>
            <a:r>
              <a:rPr lang="en-US" sz="2000" dirty="0">
                <a:solidFill>
                  <a:schemeClr val="tx1"/>
                </a:solidFill>
              </a:rPr>
              <a:t> Academy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en-US" sz="2000" b="1" dirty="0">
                <a:solidFill>
                  <a:prstClr val="black"/>
                </a:solidFill>
              </a:rPr>
              <a:t>1632</a:t>
            </a:r>
            <a:r>
              <a:rPr lang="en-US" sz="2000" dirty="0">
                <a:solidFill>
                  <a:prstClr val="black"/>
                </a:solidFill>
              </a:rPr>
              <a:t> Kyiv Brotherhood School and Kyiv </a:t>
            </a:r>
            <a:r>
              <a:rPr lang="en-US" sz="2000" dirty="0" err="1">
                <a:solidFill>
                  <a:prstClr val="black"/>
                </a:solidFill>
              </a:rPr>
              <a:t>Lavra</a:t>
            </a:r>
            <a:r>
              <a:rPr lang="en-US" sz="2000" dirty="0">
                <a:solidFill>
                  <a:prstClr val="black"/>
                </a:solidFill>
              </a:rPr>
              <a:t> School merged, and Kyiv Brotherhood College established by St. Petro </a:t>
            </a:r>
            <a:r>
              <a:rPr lang="en-US" sz="2000" dirty="0" err="1">
                <a:solidFill>
                  <a:prstClr val="black"/>
                </a:solidFill>
              </a:rPr>
              <a:t>Mohyla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1658</a:t>
            </a:r>
            <a:r>
              <a:rPr lang="en-US" sz="2000" dirty="0">
                <a:solidFill>
                  <a:schemeClr val="tx1"/>
                </a:solidFill>
              </a:rPr>
              <a:t> Kyiv-</a:t>
            </a:r>
            <a:r>
              <a:rPr lang="en-US" sz="2000" dirty="0" err="1">
                <a:solidFill>
                  <a:schemeClr val="tx1"/>
                </a:solidFill>
              </a:rPr>
              <a:t>Mohyla</a:t>
            </a:r>
            <a:r>
              <a:rPr lang="en-US" sz="2000" dirty="0">
                <a:solidFill>
                  <a:schemeClr val="tx1"/>
                </a:solidFill>
              </a:rPr>
              <a:t> College is granted legal status of a higher school and the title «Academy» (according to </a:t>
            </a:r>
            <a:r>
              <a:rPr lang="en-US" sz="2000" dirty="0" err="1">
                <a:solidFill>
                  <a:schemeClr val="tx1"/>
                </a:solidFill>
              </a:rPr>
              <a:t>Hadiatska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Uhoda</a:t>
            </a:r>
            <a:r>
              <a:rPr lang="en-US" sz="2000" dirty="0">
                <a:solidFill>
                  <a:schemeClr val="tx1"/>
                </a:solidFill>
              </a:rPr>
              <a:t>, ratified by the </a:t>
            </a:r>
            <a:r>
              <a:rPr lang="en-US" sz="2000" dirty="0" err="1">
                <a:solidFill>
                  <a:schemeClr val="tx1"/>
                </a:solidFill>
              </a:rPr>
              <a:t>Sejm</a:t>
            </a:r>
            <a:r>
              <a:rPr lang="en-US" sz="2000" dirty="0">
                <a:solidFill>
                  <a:schemeClr val="tx1"/>
                </a:solidFill>
              </a:rPr>
              <a:t> of </a:t>
            </a:r>
            <a:r>
              <a:rPr lang="en-US" sz="2000" dirty="0" err="1">
                <a:solidFill>
                  <a:schemeClr val="tx1"/>
                </a:solidFill>
              </a:rPr>
              <a:t>Rzeczpospolita</a:t>
            </a:r>
            <a:r>
              <a:rPr lang="en-US" sz="2000" dirty="0">
                <a:solidFill>
                  <a:schemeClr val="tx1"/>
                </a:solidFill>
              </a:rPr>
              <a:t> in May, 1659)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 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0591"/>
            <a:ext cx="5256584" cy="349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2887661"/>
            <a:ext cx="302433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93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833" y1="45266" x2="30000" y2="70118"/>
                        <a14:foregroundMark x1="92917" y1="81657" x2="91667" y2="96450"/>
                        <a14:foregroundMark x1="96667" y1="84911" x2="96667" y2="99704"/>
                        <a14:foregroundMark x1="97083" y1="78994" x2="92917" y2="78994"/>
                        <a14:foregroundMark x1="56250" y1="92308" x2="41250" y2="95858"/>
                        <a14:foregroundMark x1="59583" y1="86686" x2="57083" y2="96154"/>
                        <a14:foregroundMark x1="8333" y1="97337" x2="21250" y2="96154"/>
                        <a14:backgroundMark x1="53333" y1="20118" x2="54167" y2="8876"/>
                        <a14:backgroundMark x1="47500" y1="14497" x2="44167" y2="3550"/>
                        <a14:backgroundMark x1="25000" y1="10947" x2="28333" y2="5325"/>
                        <a14:backgroundMark x1="18333" y1="21006" x2="17917" y2="15680"/>
                        <a14:backgroundMark x1="95000" y1="17456" x2="94167" y2="7101"/>
                        <a14:backgroundMark x1="90833" y1="16864" x2="88333" y2="14793"/>
                        <a14:backgroundMark x1="97083" y1="18343" x2="97917" y2="13314"/>
                        <a14:backgroundMark x1="96250" y1="66568" x2="95000" y2="49408"/>
                        <a14:backgroundMark x1="68333" y1="13609" x2="68333" y2="6509"/>
                        <a14:backgroundMark x1="97917" y1="24852" x2="97917" y2="22485"/>
                        <a14:backgroundMark x1="47500" y1="56509" x2="47500" y2="52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60269"/>
            <a:ext cx="2088232" cy="294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38681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1991</a:t>
            </a:r>
            <a:r>
              <a:rPr lang="en-US" sz="2000" dirty="0">
                <a:solidFill>
                  <a:prstClr val="black"/>
                </a:solidFill>
              </a:rPr>
              <a:t> Decree of the Chairman of the Ukrainian </a:t>
            </a:r>
            <a:r>
              <a:rPr lang="en-US" sz="2000" dirty="0" err="1">
                <a:solidFill>
                  <a:prstClr val="black"/>
                </a:solidFill>
              </a:rPr>
              <a:t>Verkhovna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Rada</a:t>
            </a:r>
            <a:r>
              <a:rPr lang="en-US" sz="2000" dirty="0">
                <a:solidFill>
                  <a:prstClr val="black"/>
                </a:solidFill>
              </a:rPr>
              <a:t> «On the revival of Kyiv-</a:t>
            </a:r>
            <a:r>
              <a:rPr lang="en-US" sz="2000" dirty="0" err="1">
                <a:solidFill>
                  <a:prstClr val="black"/>
                </a:solidFill>
              </a:rPr>
              <a:t>Mohyla</a:t>
            </a:r>
            <a:r>
              <a:rPr lang="en-US" sz="2000" dirty="0">
                <a:solidFill>
                  <a:prstClr val="black"/>
                </a:solidFill>
              </a:rPr>
              <a:t> Academy on its historic territory as an independent Ukrainian institution of higher education — University of Kyiv-</a:t>
            </a:r>
            <a:r>
              <a:rPr lang="en-US" sz="2000" dirty="0" err="1">
                <a:solidFill>
                  <a:prstClr val="black"/>
                </a:solidFill>
              </a:rPr>
              <a:t>Mohyla</a:t>
            </a:r>
            <a:r>
              <a:rPr lang="en-US" sz="2000" dirty="0">
                <a:solidFill>
                  <a:prstClr val="black"/>
                </a:solidFill>
              </a:rPr>
              <a:t> Academy» issued.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 err="1">
                <a:solidFill>
                  <a:prstClr val="black"/>
                </a:solidFill>
              </a:rPr>
              <a:t>Vyacheslav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Briukhovetskyi</a:t>
            </a:r>
            <a:r>
              <a:rPr lang="en-US" sz="2000" dirty="0">
                <a:solidFill>
                  <a:prstClr val="black"/>
                </a:solidFill>
              </a:rPr>
              <a:t>, Doctor of Philology, nominated UKMA president (September 19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1992</a:t>
            </a:r>
            <a:r>
              <a:rPr lang="en-US" sz="2000" dirty="0">
                <a:solidFill>
                  <a:schemeClr val="tx1"/>
                </a:solidFill>
              </a:rPr>
              <a:t> University of «Kyiv-</a:t>
            </a:r>
            <a:r>
              <a:rPr lang="en-US" sz="2000" dirty="0" err="1">
                <a:solidFill>
                  <a:schemeClr val="tx1"/>
                </a:solidFill>
              </a:rPr>
              <a:t>Mohyla</a:t>
            </a:r>
            <a:r>
              <a:rPr lang="en-US" sz="2000" dirty="0">
                <a:solidFill>
                  <a:schemeClr val="tx1"/>
                </a:solidFill>
              </a:rPr>
              <a:t> Academy» officially opened; the first entrants accepted as students (August 24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b="1" dirty="0">
                <a:solidFill>
                  <a:schemeClr val="tx1"/>
                </a:solidFill>
              </a:rPr>
              <a:t>1994</a:t>
            </a:r>
            <a:r>
              <a:rPr lang="en-US" sz="2000" dirty="0">
                <a:solidFill>
                  <a:schemeClr val="tx1"/>
                </a:solidFill>
              </a:rPr>
              <a:t> Decree of the President of Ukraine awarding «Kyiv-</a:t>
            </a:r>
            <a:r>
              <a:rPr lang="en-US" sz="2000" dirty="0" err="1">
                <a:solidFill>
                  <a:schemeClr val="tx1"/>
                </a:solidFill>
              </a:rPr>
              <a:t>Mohyla</a:t>
            </a:r>
            <a:r>
              <a:rPr lang="en-US" sz="2000" dirty="0">
                <a:solidFill>
                  <a:schemeClr val="tx1"/>
                </a:solidFill>
              </a:rPr>
              <a:t> Academy» the status of a «National University» (May 19)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1994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dirty="0" err="1">
                <a:solidFill>
                  <a:schemeClr val="tx1"/>
                </a:solidFill>
              </a:rPr>
              <a:t>NaUKMA</a:t>
            </a:r>
            <a:r>
              <a:rPr lang="en-US" sz="2000" dirty="0">
                <a:solidFill>
                  <a:schemeClr val="tx1"/>
                </a:solidFill>
              </a:rPr>
              <a:t> accredited at the fourth (highest) level of university accreditation (June 30)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53371"/>
            <a:ext cx="2592288" cy="27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000" y1="26994" x2="52400" y2="22699"/>
                        <a14:foregroundMark x1="38000" y1="25153" x2="45600" y2="16871"/>
                        <a14:foregroundMark x1="68800" y1="15337" x2="55600" y2="11656"/>
                        <a14:foregroundMark x1="79600" y1="84969" x2="67600" y2="82209"/>
                        <a14:foregroundMark x1="15600" y1="91104" x2="9200" y2="81595"/>
                        <a14:foregroundMark x1="30400" y1="97239" x2="27600" y2="87117"/>
                        <a14:foregroundMark x1="57200" y1="72699" x2="58000" y2="70245"/>
                        <a14:foregroundMark x1="59200" y1="66871" x2="59200" y2="66871"/>
                        <a14:backgroundMark x1="83200" y1="56442" x2="80000" y2="53681"/>
                        <a14:backgroundMark x1="19200" y1="53681" x2="14800" y2="54908"/>
                        <a14:backgroundMark x1="2800" y1="60123" x2="2800" y2="60123"/>
                        <a14:backgroundMark x1="54800" y1="2147" x2="57200" y2="1534"/>
                        <a14:backgroundMark x1="50400" y1="2454" x2="50400" y2="1227"/>
                        <a14:backgroundMark x1="29600" y1="5215" x2="27600" y2="5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6446"/>
            <a:ext cx="2304256" cy="300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80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3954768"/>
          </a:xfrm>
        </p:spPr>
        <p:txBody>
          <a:bodyPr numCol="1">
            <a:normAutofit fontScale="9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 </a:t>
            </a:r>
            <a:r>
              <a:rPr lang="en-US" sz="2200" b="1" dirty="0">
                <a:solidFill>
                  <a:prstClr val="black"/>
                </a:solidFill>
              </a:rPr>
              <a:t> 2007</a:t>
            </a:r>
            <a:r>
              <a:rPr lang="en-US" sz="2200" dirty="0">
                <a:solidFill>
                  <a:prstClr val="black"/>
                </a:solidFill>
              </a:rPr>
              <a:t> The </a:t>
            </a:r>
            <a:r>
              <a:rPr lang="en-US" sz="2200" dirty="0" err="1">
                <a:solidFill>
                  <a:prstClr val="black"/>
                </a:solidFill>
              </a:rPr>
              <a:t>Tetiana</a:t>
            </a:r>
            <a:r>
              <a:rPr lang="en-US" sz="2200" dirty="0">
                <a:solidFill>
                  <a:prstClr val="black"/>
                </a:solidFill>
              </a:rPr>
              <a:t> and </a:t>
            </a:r>
            <a:r>
              <a:rPr lang="en-US" sz="2200" dirty="0" err="1">
                <a:solidFill>
                  <a:prstClr val="black"/>
                </a:solidFill>
              </a:rPr>
              <a:t>Omelyan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Antonovych</a:t>
            </a:r>
            <a:r>
              <a:rPr lang="en-US" sz="2200" dirty="0">
                <a:solidFill>
                  <a:prstClr val="black"/>
                </a:solidFill>
              </a:rPr>
              <a:t> Library opened (May 24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2007</a:t>
            </a:r>
            <a:r>
              <a:rPr lang="en-US" sz="2200" dirty="0">
                <a:solidFill>
                  <a:schemeClr val="tx1"/>
                </a:solidFill>
              </a:rPr>
              <a:t> The 16th session of the </a:t>
            </a:r>
            <a:r>
              <a:rPr lang="en-US" sz="2200" dirty="0" err="1">
                <a:solidFill>
                  <a:schemeClr val="tx1"/>
                </a:solidFill>
              </a:rPr>
              <a:t>NaUKMA</a:t>
            </a:r>
            <a:r>
              <a:rPr lang="en-US" sz="2200" dirty="0">
                <a:solidFill>
                  <a:schemeClr val="tx1"/>
                </a:solidFill>
              </a:rPr>
              <a:t> Academic Conference elects a new </a:t>
            </a:r>
            <a:r>
              <a:rPr lang="en-US" sz="2200" dirty="0" err="1">
                <a:solidFill>
                  <a:schemeClr val="tx1"/>
                </a:solidFill>
              </a:rPr>
              <a:t>NaUKMA</a:t>
            </a:r>
            <a:r>
              <a:rPr lang="en-US" sz="2200" dirty="0">
                <a:solidFill>
                  <a:schemeClr val="tx1"/>
                </a:solidFill>
              </a:rPr>
              <a:t> president — Dr. </a:t>
            </a:r>
            <a:r>
              <a:rPr lang="en-US" sz="2200" dirty="0" err="1">
                <a:solidFill>
                  <a:schemeClr val="tx1"/>
                </a:solidFill>
              </a:rPr>
              <a:t>Serhiy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Kvit</a:t>
            </a:r>
            <a:r>
              <a:rPr lang="en-US" sz="2200" dirty="0">
                <a:solidFill>
                  <a:schemeClr val="tx1"/>
                </a:solidFill>
              </a:rPr>
              <a:t> (June 29)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2009</a:t>
            </a:r>
            <a:r>
              <a:rPr lang="en-US" sz="2200" dirty="0">
                <a:solidFill>
                  <a:schemeClr val="tx1"/>
                </a:solidFill>
              </a:rPr>
              <a:t> </a:t>
            </a:r>
            <a:r>
              <a:rPr lang="en-US" sz="2200" dirty="0" err="1">
                <a:solidFill>
                  <a:schemeClr val="tx1"/>
                </a:solidFill>
              </a:rPr>
              <a:t>NaUKMA</a:t>
            </a:r>
            <a:r>
              <a:rPr lang="en-US" sz="2200" dirty="0">
                <a:solidFill>
                  <a:schemeClr val="tx1"/>
                </a:solidFill>
              </a:rPr>
              <a:t> granted a title of self-ruling (autonomous) Research University (Resolution № 799, Cabinet of Ministers of Ukraine) (July 29)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 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 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 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 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 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26" b="100000" l="26075" r="82796">
                        <a14:foregroundMark x1="47849" y1="19057" x2="45430" y2="20697"/>
                        <a14:foregroundMark x1="66129" y1="12910" x2="66129" y2="12910"/>
                        <a14:foregroundMark x1="68011" y1="13320" x2="67204" y2="12705"/>
                        <a14:foregroundMark x1="59140" y1="15574" x2="58602" y2="16393"/>
                        <a14:backgroundMark x1="79032" y1="37500" x2="79032" y2="32992"/>
                        <a14:backgroundMark x1="39516" y1="46926" x2="39516" y2="44467"/>
                        <a14:backgroundMark x1="69892" y1="86885" x2="74462" y2="79918"/>
                        <a14:backgroundMark x1="55645" y1="92418" x2="54570" y2="89344"/>
                        <a14:backgroundMark x1="42204" y1="89959" x2="42204" y2="86680"/>
                        <a14:backgroundMark x1="56720" y1="94467" x2="56720" y2="94467"/>
                        <a14:backgroundMark x1="30645" y1="84016" x2="30914" y2="90574"/>
                        <a14:backgroundMark x1="57258" y1="20697" x2="57258" y2="20697"/>
                        <a14:backgroundMark x1="55645" y1="22541" x2="56183" y2="20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" y="1466202"/>
            <a:ext cx="3777030" cy="495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154" y1="88372" x2="50154" y2="80930"/>
                        <a14:foregroundMark x1="40308" y1="72326" x2="44154" y2="72326"/>
                        <a14:foregroundMark x1="70615" y1="56512" x2="74000" y2="66047"/>
                        <a14:foregroundMark x1="71231" y1="73721" x2="73077" y2="92791"/>
                        <a14:foregroundMark x1="57538" y1="55581" x2="54615" y2="54651"/>
                        <a14:foregroundMark x1="16154" y1="9302" x2="17846" y2="6977"/>
                        <a14:foregroundMark x1="16615" y1="10930" x2="15846" y2="9767"/>
                        <a14:foregroundMark x1="15231" y1="97442" x2="15231" y2="95116"/>
                        <a14:foregroundMark x1="17231" y1="15814" x2="17231" y2="11860"/>
                        <a14:foregroundMark x1="17692" y1="4884" x2="17692" y2="4884"/>
                        <a14:foregroundMark x1="36615" y1="47209" x2="37385" y2="47674"/>
                        <a14:backgroundMark x1="17385" y1="97209" x2="18615" y2="99070"/>
                        <a14:backgroundMark x1="92308" y1="86512" x2="94308" y2="63488"/>
                        <a14:backgroundMark x1="87231" y1="61628" x2="94308" y2="31395"/>
                        <a14:backgroundMark x1="89692" y1="11163" x2="51231" y2="18605"/>
                        <a14:backgroundMark x1="33846" y1="30000" x2="26308" y2="7209"/>
                        <a14:backgroundMark x1="21846" y1="21395" x2="20923" y2="5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87" y="2182358"/>
            <a:ext cx="6407274" cy="423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97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736304" cy="666936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Figures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During </a:t>
            </a:r>
            <a:r>
              <a:rPr lang="en-US" sz="2000" i="1" dirty="0">
                <a:solidFill>
                  <a:schemeClr val="tx1"/>
                </a:solidFill>
              </a:rPr>
              <a:t>the period of its prosperity (17–18th centuries), Kyiv-</a:t>
            </a:r>
            <a:r>
              <a:rPr lang="en-US" sz="2000" i="1" dirty="0" err="1">
                <a:solidFill>
                  <a:schemeClr val="tx1"/>
                </a:solidFill>
              </a:rPr>
              <a:t>Mohyla</a:t>
            </a:r>
            <a:r>
              <a:rPr lang="en-US" sz="2000" i="1" dirty="0">
                <a:solidFill>
                  <a:schemeClr val="tx1"/>
                </a:solidFill>
              </a:rPr>
              <a:t> Academy considerably influenced the intellectual, scientific, educational, cultural and spiritual life of Ukraine.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Its alumni shaped social and political views, influenced the national consciousness of Ukrainians.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 </a:t>
            </a:r>
            <a:br>
              <a:rPr lang="en-US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58229136"/>
              </p:ext>
            </p:extLst>
          </p:nvPr>
        </p:nvGraphicFramePr>
        <p:xfrm>
          <a:off x="1043608" y="404664"/>
          <a:ext cx="8448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602" y1="87167" x2="28675" y2="87500"/>
                        <a14:foregroundMark x1="49157" y1="88167" x2="50361" y2="67333"/>
                        <a14:foregroundMark x1="41205" y1="93833" x2="67711" y2="92833"/>
                        <a14:foregroundMark x1="35663" y1="21500" x2="27711" y2="24000"/>
                        <a14:foregroundMark x1="48434" y1="13167" x2="55904" y2="18667"/>
                        <a14:foregroundMark x1="54458" y1="20667" x2="41205" y2="15167"/>
                        <a14:foregroundMark x1="27711" y1="28833" x2="24578" y2="19333"/>
                        <a14:foregroundMark x1="25542" y1="30833" x2="20964" y2="21167"/>
                        <a14:foregroundMark x1="26747" y1="12500" x2="20000" y2="22167"/>
                        <a14:foregroundMark x1="61446" y1="22500" x2="53494" y2="13000"/>
                        <a14:foregroundMark x1="59518" y1="15667" x2="47470" y2="2500"/>
                        <a14:foregroundMark x1="43614" y1="4833" x2="22651" y2="10000"/>
                        <a14:foregroundMark x1="18313" y1="16000" x2="19036" y2="29167"/>
                        <a14:foregroundMark x1="26265" y1="33833" x2="22169" y2="32000"/>
                        <a14:foregroundMark x1="58313" y1="29167" x2="58795" y2="28000"/>
                        <a14:foregroundMark x1="61446" y1="27667" x2="62410" y2="23333"/>
                        <a14:foregroundMark x1="58554" y1="39333" x2="59277" y2="36667"/>
                        <a14:backgroundMark x1="82651" y1="15167" x2="69398" y2="33167"/>
                        <a14:backgroundMark x1="71807" y1="44500" x2="67470" y2="39500"/>
                        <a14:backgroundMark x1="67229" y1="15667" x2="58313" y2="1167"/>
                        <a14:backgroundMark x1="52289" y1="3333" x2="38072" y2="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332656"/>
            <a:ext cx="179241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473" y1="91882" x2="88172" y2="88192"/>
                        <a14:foregroundMark x1="26344" y1="26937" x2="24194" y2="19557"/>
                        <a14:foregroundMark x1="52151" y1="14391" x2="41935" y2="13653"/>
                        <a14:foregroundMark x1="63441" y1="55720" x2="71505" y2="60517"/>
                        <a14:backgroundMark x1="90860" y1="44280" x2="84946" y2="34317"/>
                        <a14:backgroundMark x1="68817" y1="47232" x2="67742" y2="44280"/>
                        <a14:backgroundMark x1="95699" y1="73063" x2="95699" y2="69004"/>
                        <a14:backgroundMark x1="97312" y1="78229" x2="95161" y2="76753"/>
                        <a14:backgroundMark x1="97312" y1="11808" x2="99462" y2="25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75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06" y="4719783"/>
            <a:ext cx="2592288" cy="211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5976664"/>
          </a:xfrm>
        </p:spPr>
        <p:txBody>
          <a:bodyPr numCol="2">
            <a:noAutofit/>
          </a:bodyPr>
          <a:lstStyle/>
          <a:p>
            <a:pPr algn="l"/>
            <a:r>
              <a:rPr lang="en-US" sz="900" b="1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900" b="1" dirty="0">
                <a:solidFill>
                  <a:srgbClr val="000000"/>
                </a:solidFill>
                <a:latin typeface="Helvetica"/>
              </a:rPr>
            </a:br>
            <a:r>
              <a:rPr lang="en-US" sz="1800" b="1" dirty="0">
                <a:solidFill>
                  <a:srgbClr val="000000"/>
                </a:solidFill>
                <a:latin typeface="Helvetica"/>
              </a:rPr>
              <a:t>FACULTY OF HUMANITIES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>—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> History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Literature and Foreign Languages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Philosophy and Religious Studies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Ukrainian Language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b="1" dirty="0">
                <a:solidFill>
                  <a:srgbClr val="000000"/>
                </a:solidFill>
                <a:latin typeface="Helvetica"/>
              </a:rPr>
              <a:t>FACULTY OF ECONOMICS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>—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> Economic Theory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Finance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b="1" dirty="0" smtClean="0">
                <a:solidFill>
                  <a:srgbClr val="000000"/>
                </a:solidFill>
                <a:latin typeface="Helvetica"/>
              </a:rPr>
              <a:t>FACULTY </a:t>
            </a:r>
            <a:r>
              <a:rPr lang="en-US" sz="1800" b="1" dirty="0">
                <a:solidFill>
                  <a:srgbClr val="000000"/>
                </a:solidFill>
                <a:latin typeface="Helvetica"/>
              </a:rPr>
              <a:t>OF COMPUTER SCIENCES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>—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> Mathematics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Multimedia Systems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Network Technologies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 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Helvetica"/>
              </a:rPr>
            </a:br>
            <a:r>
              <a:rPr lang="en-US" sz="1800" b="1" dirty="0" smtClean="0">
                <a:solidFill>
                  <a:srgbClr val="000000"/>
                </a:solidFill>
                <a:latin typeface="Helvetica"/>
              </a:rPr>
              <a:t>FACULTY </a:t>
            </a:r>
            <a:r>
              <a:rPr lang="en-US" sz="1800" b="1" dirty="0">
                <a:solidFill>
                  <a:srgbClr val="000000"/>
                </a:solidFill>
                <a:latin typeface="Helvetica"/>
              </a:rPr>
              <a:t>OF SOCIAL SCIENCES AND SOCIAL TECHNOLOGIES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>—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> Political Science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PR Studies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Psychology and Pedagogics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Sociology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b="1" dirty="0" smtClean="0">
                <a:solidFill>
                  <a:srgbClr val="000000"/>
                </a:solidFill>
                <a:latin typeface="Helvetica"/>
              </a:rPr>
              <a:t>FACULTY </a:t>
            </a:r>
            <a:r>
              <a:rPr lang="en-US" sz="1800" b="1" dirty="0">
                <a:solidFill>
                  <a:srgbClr val="000000"/>
                </a:solidFill>
                <a:latin typeface="Helvetica"/>
              </a:rPr>
              <a:t>OF NATURAL SCIENCES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>—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> Biology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Chemistry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>—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> Physics and Mathematics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 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 </a:t>
            </a:r>
            <a:r>
              <a:rPr lang="en-US" sz="1800" b="1" dirty="0" smtClean="0">
                <a:solidFill>
                  <a:srgbClr val="000000"/>
                </a:solidFill>
                <a:latin typeface="Helvetica"/>
              </a:rPr>
              <a:t>FACULTY </a:t>
            </a:r>
            <a:r>
              <a:rPr lang="en-US" sz="1800" b="1" dirty="0">
                <a:solidFill>
                  <a:srgbClr val="000000"/>
                </a:solidFill>
                <a:latin typeface="Helvetica"/>
              </a:rPr>
              <a:t>OF LAW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"/>
              </a:rPr>
              <a:t>—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> Applied Legal Studies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</a:t>
            </a:r>
            <a:r>
              <a:rPr lang="en-US" sz="1800" u="sng" dirty="0" smtClean="0">
                <a:solidFill>
                  <a:schemeClr val="tx1"/>
                </a:solidFill>
                <a:latin typeface="Helvetica"/>
              </a:rPr>
              <a:t>International Law</a:t>
            </a:r>
            <a:r>
              <a:rPr lang="en-US" sz="18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Legal Philosophy and Constitutional Law</a:t>
            </a:r>
            <a:br>
              <a:rPr lang="en-US" sz="1800" dirty="0">
                <a:solidFill>
                  <a:srgbClr val="000000"/>
                </a:solidFill>
                <a:latin typeface="Helvetica"/>
              </a:rPr>
            </a:br>
            <a:r>
              <a:rPr lang="en-US" sz="1800" dirty="0">
                <a:solidFill>
                  <a:srgbClr val="000000"/>
                </a:solidFill>
                <a:latin typeface="Helvetica"/>
              </a:rPr>
              <a:t>— </a:t>
            </a:r>
            <a:r>
              <a:rPr lang="en-US" sz="1800" u="sng" dirty="0" smtClean="0">
                <a:solidFill>
                  <a:schemeClr val="tx1"/>
                </a:solidFill>
                <a:latin typeface="Helvetica"/>
              </a:rPr>
              <a:t>Jean Monnet Chair in European Union Law</a:t>
            </a:r>
            <a:r>
              <a:rPr lang="en-US" sz="6000" dirty="0">
                <a:solidFill>
                  <a:srgbClr val="000000"/>
                </a:solidFill>
                <a:latin typeface="Helvetica"/>
              </a:rPr>
              <a:t/>
            </a:r>
            <a:br>
              <a:rPr lang="en-US" sz="6000" dirty="0">
                <a:solidFill>
                  <a:srgbClr val="000000"/>
                </a:solidFill>
                <a:latin typeface="Helvetica"/>
              </a:rPr>
            </a:b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88640"/>
            <a:ext cx="5436883" cy="60443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Helvetica"/>
                <a:ea typeface="+mj-ea"/>
                <a:cs typeface="+mj-cs"/>
              </a:rPr>
              <a:t>Departments</a:t>
            </a:r>
            <a:endParaRPr lang="ru-RU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3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1675552"/>
              </p:ext>
            </p:extLst>
          </p:nvPr>
        </p:nvGraphicFramePr>
        <p:xfrm>
          <a:off x="1043608" y="620688"/>
          <a:ext cx="71287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6316" y1="3846" x2="47368" y2="3846"/>
                        <a14:foregroundMark x1="38421" y1="6250" x2="34211" y2="6250"/>
                        <a14:foregroundMark x1="11053" y1="14904" x2="12632" y2="10577"/>
                        <a14:foregroundMark x1="4211" y1="82692" x2="11579" y2="86538"/>
                        <a14:foregroundMark x1="6842" y1="88942" x2="3684" y2="87981"/>
                        <a14:foregroundMark x1="2105" y1="80769" x2="4737" y2="75481"/>
                        <a14:foregroundMark x1="38421" y1="94712" x2="42632" y2="95673"/>
                        <a14:foregroundMark x1="66842" y1="91346" x2="91053" y2="89904"/>
                        <a14:foregroundMark x1="93684" y1="77885" x2="91579" y2="17308"/>
                        <a14:foregroundMark x1="94737" y1="20673" x2="92105" y2="14423"/>
                        <a14:foregroundMark x1="88947" y1="11058" x2="83684" y2="10096"/>
                        <a14:foregroundMark x1="75263" y1="8173" x2="62632" y2="2885"/>
                        <a14:foregroundMark x1="27368" y1="6731" x2="36316" y2="2404"/>
                        <a14:foregroundMark x1="7895" y1="21154" x2="8947" y2="14904"/>
                        <a14:foregroundMark x1="10000" y1="10096" x2="17895" y2="7212"/>
                        <a14:foregroundMark x1="92105" y1="11058" x2="86316" y2="8173"/>
                        <a14:foregroundMark x1="78421" y1="8654" x2="81579" y2="9615"/>
                        <a14:foregroundMark x1="94211" y1="89904" x2="94211" y2="89904"/>
                        <a14:foregroundMark x1="97368" y1="83654" x2="97895" y2="81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5920"/>
            <a:ext cx="2520280" cy="275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</TotalTime>
  <Words>100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History</vt:lpstr>
      <vt:lpstr>1615  October 15 is Official Day of the Founding of Kyiv-Mohyla Academy  1632 Kyiv Brotherhood School and Kyiv Lavra School merged, and Kyiv Brotherhood College established by St. Petro Mohyla 1658 Kyiv-Mohyla College is granted legal status of a higher school and the title «Academy» (according to Hadiatska Uhoda, ratified by the Sejm of Rzeczpospolita in May, 1659)     </vt:lpstr>
      <vt:lpstr>1991 Decree of the Chairman of the Ukrainian Verkhovna Rada «On the revival of Kyiv-Mohyla Academy on its historic territory as an independent Ukrainian institution of higher education — University of Kyiv-Mohyla Academy» issued. Vyacheslav Briukhovetskyi, Doctor of Philology, nominated UKMA president (September 19) 1992 University of «Kyiv-Mohyla Academy» officially opened; the first entrants accepted as students (August 24)  1994 Decree of the President of Ukraine awarding «Kyiv-Mohyla Academy» the status of a «National University» (May 19) 1994 NaUKMA accredited at the fourth (highest) level of university accreditation (June 30)   </vt:lpstr>
      <vt:lpstr>   2007 The Tetiana and Omelyan Antonovych Library opened (May 24) 2007 The 16th session of the NaUKMA Academic Conference elects a new NaUKMA president — Dr. Serhiy Kvit (June 29) 2009 NaUKMA granted a title of self-ruling (autonomous) Research University (Resolution № 799, Cabinet of Ministers of Ukraine) (July 29)             </vt:lpstr>
      <vt:lpstr> Figures  During the period of its prosperity (17–18th centuries), Kyiv-Mohyla Academy considerably influenced the intellectual, scientific, educational, cultural and spiritual life of Ukraine. Its alumni shaped social and political views, influenced the national consciousness of Ukrainians.   </vt:lpstr>
      <vt:lpstr> FACULTY OF HUMANITIES — History — Literature and Foreign Languages — Philosophy and Religious Studies — Ukrainian Language  FACULTY OF ECONOMICS — Economic Theory — Finance  FACULTY OF COMPUTER SCIENCES — Mathematics — Multimedia Systems — Network Technologies          FACULTY OF SOCIAL SCIENCES AND SOCIAL TECHNOLOGIES — Political Science — PR Studies — Psychology and Pedagogics — Sociology  FACULTY OF NATURAL SCIENCES — Biology — Chemistry — Physics and Mathematics    FACULTY OF LAW — Applied Legal Studies — International Law — Legal Philosophy and Constitutional Law — Jean Monnet Chair in European Union Law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2014-10-12T15:09:56Z</dcterms:created>
  <dcterms:modified xsi:type="dcterms:W3CDTF">2014-10-13T11:49:29Z</dcterms:modified>
</cp:coreProperties>
</file>