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00FF"/>
    <a:srgbClr val="D60093"/>
    <a:srgbClr val="008000"/>
    <a:srgbClr val="CC00FF"/>
    <a:srgbClr val="3333CC"/>
    <a:srgbClr val="9933FF"/>
    <a:srgbClr val="990099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4E7DDE-3E86-4FAC-BFF3-EA37AA4BA8B2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D2EE64-0AFE-43E3-A9C2-C417346A7BE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ircl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648" cy="65722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“ГІМН” – ОДИН ІЗ НАЙКРАЩИХ ТВОРІВ РЕВОЛЮЦІЙНО- ПАТРІОТИЧНОЇ ЛІРИКИ В УКРАЇНСЬКІЙ ЛІТЕРАТУРІ</a:t>
            </a:r>
            <a:b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000" y="0"/>
            <a:ext cx="1764000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84000" cy="20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53276"/>
          </a:xfrm>
        </p:spPr>
        <p:txBody>
          <a:bodyPr>
            <a:prstTxWarp prst="textArchDown">
              <a:avLst/>
            </a:prstTxWarp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38100" h="38100" prst="relaxedInset"/>
              <a:contourClr>
                <a:schemeClr val="tx2"/>
              </a:contourClr>
            </a:sp3d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ХУДОЖНІ ЗАСОБИ</a:t>
            </a:r>
            <a:br>
              <a:rPr lang="uk-UA" sz="6000" b="1" dirty="0" smtClean="0"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60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АНАФОРА:</a:t>
            </a:r>
            <a:br>
              <a:rPr lang="uk-UA" sz="6000" b="1" dirty="0" smtClean="0"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Ні  </a:t>
            </a:r>
            <a:r>
              <a:rPr lang="uk-UA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попівськії</a:t>
            </a:r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тортури,</a:t>
            </a:r>
            <a:b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Ні тюремні царські мури,</a:t>
            </a:r>
            <a:b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Ані війська муштровані,</a:t>
            </a:r>
            <a:b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Ні гармати лаштовані…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25242"/>
          </a:xfrm>
          <a:blipFill>
            <a:blip r:embed="rId2" cstate="print"/>
            <a:tile tx="0" ty="0" sx="100000" sy="100000" flip="none" algn="tl"/>
          </a:blipFill>
        </p:spPr>
        <p:txBody>
          <a:bodyPr>
            <a:prstTxWarp prst="textTriangle">
              <a:avLst/>
            </a:prstTxWarp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ЕПІТЕТИ: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ВІЧНИЙ РЕВОЛЮЦІОНЕР;</a:t>
            </a:r>
            <a:b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ЗЛА РУЇНА;</a:t>
            </a:r>
            <a:b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ШПІОНСЬКЕ РЕМЕСЛО;</a:t>
            </a:r>
            <a:b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 ВЛАСНІЙ СИЛІ.</a:t>
            </a:r>
            <a:b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6357958"/>
          </a:xfrm>
          <a:blipFill>
            <a:blip r:embed="rId2" cstate="print"/>
            <a:tile tx="0" ty="0" sx="100000" sy="100000" flip="none" algn="tl"/>
          </a:blipFill>
        </p:spPr>
        <p:txBody>
          <a:bodyPr>
            <a:prstTxWarp prst="textStop">
              <a:avLst/>
            </a:prstTxWarp>
            <a:normAutofit/>
          </a:bodyPr>
          <a:lstStyle/>
          <a:p>
            <a:pPr algn="ctr"/>
            <a:r>
              <a:rPr lang="uk-UA" sz="5400" b="1" u="sng" dirty="0" smtClean="0">
                <a:solidFill>
                  <a:srgbClr val="7030A0"/>
                </a:solidFill>
              </a:rPr>
              <a:t>МЕТАФОРА:</a:t>
            </a:r>
            <a:br>
              <a:rPr lang="uk-UA" sz="5400" b="1" u="sng" dirty="0" smtClean="0">
                <a:solidFill>
                  <a:srgbClr val="7030A0"/>
                </a:solidFill>
              </a:rPr>
            </a:br>
            <a:r>
              <a:rPr lang="uk-UA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ТІЛО РВЕ ДО БОЮ;</a:t>
            </a:r>
            <a:br>
              <a:rPr lang="uk-UA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ГРІБ ЙОГО ЩЕ НЕ ЗВЕЛО;</a:t>
            </a:r>
            <a:br>
              <a:rPr lang="uk-UA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ВЧОРА РОЗПОВИВСЯ;</a:t>
            </a:r>
            <a:br>
              <a:rPr lang="uk-UA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СЛОВОМ МІЛІОНИ ЗВЕ З СОБОЮ;</a:t>
            </a:r>
            <a:br>
              <a:rPr lang="uk-UA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ГОЛОС ДУХА ЧУТИ СКРІЗЬ.</a:t>
            </a:r>
            <a:endParaRPr lang="ru-RU" sz="5400" b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6357958"/>
          </a:xfrm>
        </p:spPr>
        <p:txBody>
          <a:bodyPr>
            <a:normAutofit/>
          </a:bodyPr>
          <a:lstStyle/>
          <a:p>
            <a:pPr algn="ctr"/>
            <a:r>
              <a:rPr lang="uk-UA" sz="6000" b="1" u="sng" dirty="0" smtClean="0">
                <a:solidFill>
                  <a:srgbClr val="9933FF"/>
                </a:solidFill>
              </a:rPr>
              <a:t>РИТОРИЧНІ ОКЛИКИ:</a:t>
            </a:r>
            <a:br>
              <a:rPr lang="uk-UA" sz="6000" b="1" u="sng" dirty="0" smtClean="0">
                <a:solidFill>
                  <a:srgbClr val="9933FF"/>
                </a:solidFill>
              </a:rPr>
            </a:br>
            <a:r>
              <a:rPr lang="uk-UA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ВІН НЕ ВМЕР, ВІН ЩЕ ЖИВЕ!</a:t>
            </a:r>
            <a:br>
              <a:rPr lang="uk-UA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6000" b="1" u="sng" dirty="0" smtClean="0">
                <a:solidFill>
                  <a:srgbClr val="9933FF"/>
                </a:solidFill>
              </a:rPr>
              <a:t>РИТОРИЧНЕ ЗАПИТАННЯ:</a:t>
            </a:r>
            <a:br>
              <a:rPr lang="uk-UA" sz="6000" b="1" u="sng" dirty="0" smtClean="0">
                <a:solidFill>
                  <a:srgbClr val="9933FF"/>
                </a:solidFill>
              </a:rPr>
            </a:br>
            <a:r>
              <a:rPr lang="uk-UA" sz="6000" b="1" dirty="0" smtClean="0">
                <a:solidFill>
                  <a:schemeClr val="tx1"/>
                </a:solidFill>
              </a:rPr>
              <a:t>РОЗВИДНЯЮЩИЙСЯ ДЕНЬ?</a:t>
            </a:r>
            <a:endParaRPr lang="ru-RU" sz="6000" b="1" u="sng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153912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FF0000"/>
                </a:solidFill>
              </a:rPr>
              <a:t>СИНТАКСИЧНІ СИНОНІМИ:</a:t>
            </a:r>
            <a:br>
              <a:rPr lang="uk-UA" b="1" u="sng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ДУХ, НАУКА, ДУМКА, ВОЛЯ.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u="sng" dirty="0" smtClean="0">
                <a:solidFill>
                  <a:srgbClr val="FF0000"/>
                </a:solidFill>
              </a:rPr>
              <a:t>ПРОТИСТАВЛЕННЯ:</a:t>
            </a: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ХОЧ СИНАМ, ЯК НЕ СОБІ;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НЕ РИДАТЬ, А ДОБУВАТИ.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u="sng" dirty="0" smtClean="0">
                <a:solidFill>
                  <a:srgbClr val="FF0000"/>
                </a:solidFill>
              </a:rPr>
              <a:t>ПОРІВНЯННЯ:</a:t>
            </a:r>
            <a:br>
              <a:rPr lang="uk-UA" b="1" u="sng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СЛОВОМ СИЛЬНИМ, МОВ ТРУБОЮ.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939622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008000"/>
                </a:solidFill>
              </a:rPr>
              <a:t>ВІРШОВИЙ РОЗМІР:</a:t>
            </a:r>
            <a:br>
              <a:rPr lang="uk-UA" b="1" u="sng" dirty="0" smtClean="0">
                <a:solidFill>
                  <a:srgbClr val="008000"/>
                </a:solidFill>
              </a:rPr>
            </a:br>
            <a:r>
              <a:rPr lang="uk-UA" b="1" u="sng" dirty="0" smtClean="0">
                <a:solidFill>
                  <a:srgbClr val="FF0000"/>
                </a:solidFill>
              </a:rPr>
              <a:t>ЧОТИРИСТОПНИЙ ЯМБ</a:t>
            </a:r>
            <a:r>
              <a:rPr lang="uk-UA" b="1" u="sng" dirty="0" smtClean="0">
                <a:solidFill>
                  <a:srgbClr val="008000"/>
                </a:solidFill>
              </a:rPr>
              <a:t/>
            </a:r>
            <a:br>
              <a:rPr lang="uk-UA" b="1" u="sng" dirty="0" smtClean="0">
                <a:solidFill>
                  <a:srgbClr val="008000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ВІЧНИЙ РЕВОЛЮЦІОНЕР – 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ДУХ, ЩО ТІЛО РВЕ ДО БОЮ</a:t>
            </a:r>
            <a:r>
              <a:rPr lang="uk-UA" b="1" dirty="0" smtClean="0">
                <a:solidFill>
                  <a:schemeClr val="tx1"/>
                </a:solidFill>
              </a:rPr>
              <a:t>…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—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U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UU  </a:t>
            </a:r>
            <a:r>
              <a:rPr lang="en-US" b="1" dirty="0" err="1" smtClean="0">
                <a:solidFill>
                  <a:schemeClr val="tx1"/>
                </a:solidFill>
              </a:rPr>
              <a:t>UU</a:t>
            </a:r>
            <a:r>
              <a:rPr lang="en-US" b="1" dirty="0" smtClean="0">
                <a:solidFill>
                  <a:schemeClr val="tx1"/>
                </a:solidFill>
              </a:rPr>
              <a:t>  –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— </a:t>
            </a:r>
            <a:r>
              <a:rPr lang="en-US" b="1" dirty="0" smtClean="0">
                <a:solidFill>
                  <a:schemeClr val="tx1"/>
                </a:solidFill>
              </a:rPr>
              <a:t>U  –U  –U  </a:t>
            </a:r>
            <a:r>
              <a:rPr lang="en-US" b="1" dirty="0" smtClean="0">
                <a:solidFill>
                  <a:schemeClr val="tx1"/>
                </a:solidFill>
              </a:rPr>
              <a:t>—</a:t>
            </a: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endParaRPr lang="ru-RU" b="1" u="sng" dirty="0">
              <a:solidFill>
                <a:srgbClr val="008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5607851" y="5536421"/>
            <a:ext cx="78581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3643306" y="4714884"/>
            <a:ext cx="5715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536281" y="4750603"/>
            <a:ext cx="92869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5786446" y="4714884"/>
            <a:ext cx="7143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4464843" y="5536421"/>
            <a:ext cx="92869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428992" y="5572140"/>
            <a:ext cx="10001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632798"/>
          </a:xfrm>
        </p:spPr>
        <p:txBody>
          <a:bodyPr>
            <a:normAutofit/>
          </a:bodyPr>
          <a:lstStyle/>
          <a:p>
            <a:pPr algn="ctr"/>
            <a:r>
              <a:rPr lang="uk-UA" b="1" i="1" u="sng" dirty="0" smtClean="0">
                <a:solidFill>
                  <a:srgbClr val="C00000"/>
                </a:solidFill>
              </a:rPr>
              <a:t>ТЕМА: </a:t>
            </a:r>
            <a:r>
              <a:rPr lang="uk-UA" b="1" u="sng" dirty="0" smtClean="0">
                <a:solidFill>
                  <a:srgbClr val="0000FF"/>
                </a:solidFill>
              </a:rPr>
              <a:t>ПОЕТИЧНА ЗБІРКА </a:t>
            </a:r>
            <a:br>
              <a:rPr lang="uk-UA" b="1" u="sng" dirty="0" smtClean="0">
                <a:solidFill>
                  <a:srgbClr val="0000FF"/>
                </a:solidFill>
              </a:rPr>
            </a:br>
            <a:r>
              <a:rPr lang="uk-UA" b="1" u="sng" dirty="0" smtClean="0">
                <a:solidFill>
                  <a:srgbClr val="0000FF"/>
                </a:solidFill>
              </a:rPr>
              <a:t>“ЗІВ´ЯЛЕ ЛИСТЯ” :</a:t>
            </a:r>
            <a:endParaRPr lang="ru-RU" b="1" u="sng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“БЕЗМЕЖНЕЄ </a:t>
            </a:r>
            <a:r>
              <a:rPr lang="uk-UA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ПОЛЕ”</a:t>
            </a:r>
            <a:endParaRPr lang="uk-UA" sz="4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“ОЙ ТИ,ДІВЧИНО, З ГОРІХА ЗЕРНЯ”</a:t>
            </a:r>
          </a:p>
          <a:p>
            <a:pPr algn="ctr"/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“ЧОГО ЯВЛЯЄШСЯ МЕНІ У СНІ?” - </a:t>
            </a:r>
            <a:r>
              <a:rPr lang="uk-UA" sz="4400" b="1" dirty="0" smtClean="0">
                <a:solidFill>
                  <a:srgbClr val="CC00FF"/>
                </a:solidFill>
              </a:rPr>
              <a:t>МІСЦЕ ЛЮБОВНОЇ ТЕМИ У ТВОРЧОСТІ ФРАНКА</a:t>
            </a:r>
            <a:endParaRPr lang="uk-UA" sz="4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1539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69850" h="69850" prst="divot"/>
              <a:contourClr>
                <a:schemeClr val="tx2"/>
              </a:contourClr>
            </a:sp3d>
          </a:bodyPr>
          <a:lstStyle/>
          <a:p>
            <a:pPr algn="ctr"/>
            <a:r>
              <a:rPr lang="uk-UA" sz="8000" b="1" dirty="0" smtClean="0">
                <a:solidFill>
                  <a:srgbClr val="CC00FF"/>
                </a:solidFill>
              </a:rPr>
              <a:t>ХОЧ ЗНАЄШ, </a:t>
            </a:r>
            <a:r>
              <a:rPr lang="uk-UA" sz="8000" b="1" dirty="0" err="1" smtClean="0">
                <a:solidFill>
                  <a:srgbClr val="CC00FF"/>
                </a:solidFill>
              </a:rPr>
              <a:t>ЗНАЄШ</a:t>
            </a:r>
            <a:r>
              <a:rPr lang="uk-UA" sz="8000" b="1" dirty="0" smtClean="0">
                <a:solidFill>
                  <a:srgbClr val="CC00FF"/>
                </a:solidFill>
              </a:rPr>
              <a:t>, ДОБРЕ ЗНАЄШ,</a:t>
            </a:r>
            <a:br>
              <a:rPr lang="uk-UA" sz="8000" b="1" dirty="0" smtClean="0">
                <a:solidFill>
                  <a:srgbClr val="CC00FF"/>
                </a:solidFill>
              </a:rPr>
            </a:br>
            <a:r>
              <a:rPr lang="uk-UA" sz="8000" b="1" dirty="0" smtClean="0">
                <a:solidFill>
                  <a:srgbClr val="CC00FF"/>
                </a:solidFill>
              </a:rPr>
              <a:t>ЯК Я </a:t>
            </a:r>
            <a:r>
              <a:rPr lang="uk-UA" sz="8000" b="1" dirty="0" smtClean="0">
                <a:solidFill>
                  <a:srgbClr val="CC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ЛЮБЛЮ</a:t>
            </a:r>
            <a:r>
              <a:rPr lang="uk-UA" sz="8000" b="1" dirty="0" smtClean="0">
                <a:solidFill>
                  <a:srgbClr val="CC00FF"/>
                </a:solidFill>
              </a:rPr>
              <a:t> ТЕБЕ БЕЗ ТЯМИ…</a:t>
            </a:r>
            <a:r>
              <a:rPr lang="uk-UA" sz="8000" dirty="0" smtClean="0"/>
              <a:t/>
            </a:r>
            <a:br>
              <a:rPr lang="uk-UA" sz="8000" dirty="0" smtClean="0"/>
            </a:br>
            <a:r>
              <a:rPr lang="uk-UA" sz="8000" dirty="0" smtClean="0"/>
              <a:t>          </a:t>
            </a:r>
            <a:r>
              <a:rPr lang="uk-UA" sz="8000" b="1" i="1" dirty="0" smtClean="0"/>
              <a:t>ІВАН ФРАНКО</a:t>
            </a:r>
            <a:endParaRPr lang="ru-RU" sz="8000" b="1" i="1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928670"/>
            <a:ext cx="2988000" cy="428400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642918"/>
            <a:ext cx="3024000" cy="3024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4143380"/>
            <a:ext cx="1908000" cy="2448000"/>
          </a:xfrm>
          <a:prstGeom prst="roundRect">
            <a:avLst>
              <a:gd name="adj" fmla="val 16667"/>
            </a:avLst>
          </a:prstGeom>
          <a:ln>
            <a:solidFill>
              <a:srgbClr val="3333CC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1539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ЗБІРКУ “ЗІВ´ЯЛЕ ЛИСТЯ” З ПІДЗАГОЛОВКОМ “ЛІРИЧНА ДРАМА” ФРАНКО СТВОРЮВАВ ПРОТЯГОМ 10 РОКІВ ( 1886-1896). ВОНА СКЛАДАЄТЬСЯ З ТРЬОХ ЧАСТИН ( ТАК ЗВАНИХ ЖМУТКІВ). У ЯКИХ РОЗКРИВАЄТЬСЯ ГЛИБОКА ДУШЕВНА ТРАГЕДІЯ ЛІРИЧНОГО ГЕРОЯ.</a:t>
            </a:r>
            <a:endParaRPr lang="ru-RU" b="1" dirty="0"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86818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70C0"/>
                </a:solidFill>
              </a:rPr>
              <a:t>ВІДДАЮЧИ НАЛЕЖНЕ ВСІМ ГРАНЯМ ФРАНКОВОГО ТАЛАНТУ, МИ ВІДЗНАЧАЄМО : ЯК МИТЕЦЬ ІВАН ФРАНКО В ПЕРШУ ЧЕРГУ – ПОЕТ. ПОЕЗІЯМИ ВІН РОЗПОЧАВ СВОЮ ТВОРЧІСТЬ, НИМИ ВІН І ЗАКІНЧИВ ЇЇ.</a:t>
            </a: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>
                <a:solidFill>
                  <a:srgbClr val="7030A0"/>
                </a:solidFill>
              </a:rPr>
              <a:t>                              Б. СТЕПАНИШИН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ТРИ ЖМУТКИ </a:t>
            </a:r>
            <a:r>
              <a:rPr lang="uk-UA" b="1" dirty="0" smtClean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– ЦЕ ТРИ ПОДІЇ, ЗМІСТ ЯКИХ –</a:t>
            </a:r>
            <a:r>
              <a:rPr lang="uk-UA" b="1" dirty="0" smtClean="0">
                <a:solidFill>
                  <a:srgbClr val="0000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ЖИТТЯ</a:t>
            </a:r>
            <a:r>
              <a:rPr lang="uk-UA" b="1" dirty="0" smtClean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uk-UA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НЕЩАСЛИВЕ КОХАННЯ </a:t>
            </a:r>
            <a:r>
              <a:rPr lang="uk-UA" b="1" dirty="0" smtClean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ЛІРИЧНОГО ГЕРОЯ ТА </a:t>
            </a:r>
            <a:r>
              <a:rPr lang="uk-UA" b="1" dirty="0" smtClean="0">
                <a:solidFill>
                  <a:srgbClr val="008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ФІЛОСОФСЬКІ РОЗДУМИ</a:t>
            </a:r>
            <a:r>
              <a:rPr lang="uk-UA" b="1" dirty="0" smtClean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</a:t>
            </a:r>
            <a:br>
              <a:rPr lang="uk-UA" b="1" dirty="0" smtClean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b="1" dirty="0" smtClean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КОНФЛІКТ ДУЖЕ НАПРУЖЕНИЙ, АДЖЕ ТРИЧІ “ЯВЛЯЛАСЯ </a:t>
            </a:r>
            <a:r>
              <a:rPr lang="uk-UA" b="1" dirty="0" err="1" smtClean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ЛЮБОВ”</a:t>
            </a:r>
            <a:r>
              <a:rPr lang="uk-UA" b="1" dirty="0" smtClean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І ВТРЕТЄ ВІН ЗАЙШОВ ТАК ДАЛЕКО, ЩО ЗНЕВІРИВСЯ В УСЬОМУ, ПРОКЛЯВ ЖИТТЯ Й ПОКЛАВ ЙОМУ КРАЙ.</a:t>
            </a:r>
            <a:endParaRPr lang="ru-RU" b="1" dirty="0">
              <a:solidFill>
                <a:schemeClr val="tx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9144000" cy="392909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ХАРАКТЕРИСТИКА ВІРША</a:t>
            </a:r>
            <a:br>
              <a:rPr lang="uk-UA" sz="66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</a:br>
            <a:r>
              <a:rPr lang="uk-UA" sz="66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“ЧОГО ЯВЛЯЄШСЯ МЕНІ У СНІ?”</a:t>
            </a:r>
            <a:endParaRPr lang="ru-RU" sz="6600" b="1" u="sng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1539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b="1" dirty="0" smtClean="0">
                <a:solidFill>
                  <a:srgbClr val="CC00FF"/>
                </a:solidFill>
              </a:rPr>
              <a:t>ЛІТЕРАТУРНИЙ РІД - </a:t>
            </a:r>
            <a:r>
              <a:rPr lang="uk-UA" b="1" dirty="0" smtClean="0">
                <a:solidFill>
                  <a:srgbClr val="0000FF"/>
                </a:solidFill>
              </a:rPr>
              <a:t>ЛІРИКА.</a:t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CC00FF"/>
                </a:solidFill>
              </a:rPr>
              <a:t>ВИД ЛІРИКИ - </a:t>
            </a:r>
            <a:r>
              <a:rPr lang="uk-UA" b="1" dirty="0" smtClean="0">
                <a:solidFill>
                  <a:srgbClr val="0000FF"/>
                </a:solidFill>
              </a:rPr>
              <a:t>ІНТИМНА.</a:t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CC00FF"/>
                </a:solidFill>
              </a:rPr>
              <a:t>ЖАНР - </a:t>
            </a:r>
            <a:r>
              <a:rPr lang="uk-UA" b="1" dirty="0" smtClean="0">
                <a:solidFill>
                  <a:srgbClr val="0000FF"/>
                </a:solidFill>
              </a:rPr>
              <a:t>ЛІРИЧНИЙ ВІРШ.</a:t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CC00FF"/>
                </a:solidFill>
              </a:rPr>
              <a:t>ПРОВІДНИЙ МОТИВ - </a:t>
            </a:r>
            <a:r>
              <a:rPr lang="uk-UA" b="1" dirty="0" smtClean="0">
                <a:solidFill>
                  <a:srgbClr val="0000FF"/>
                </a:solidFill>
              </a:rPr>
              <a:t> НЕРОЗДІЛЕНЕ КОХАННЯ.</a:t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CC00FF"/>
                </a:solidFill>
              </a:rPr>
              <a:t>ВІРШОВИЙ РОЗМІР - </a:t>
            </a:r>
            <a:r>
              <a:rPr lang="uk-UA" b="1" dirty="0" smtClean="0">
                <a:solidFill>
                  <a:srgbClr val="0000FF"/>
                </a:solidFill>
              </a:rPr>
              <a:t>ЯМБ.</a:t>
            </a:r>
            <a:br>
              <a:rPr lang="uk-UA" b="1" dirty="0" smtClean="0">
                <a:solidFill>
                  <a:srgbClr val="0000FF"/>
                </a:solidFill>
              </a:rPr>
            </a:br>
            <a:endParaRPr lang="ru-RU" b="1" dirty="0">
              <a:solidFill>
                <a:srgbClr val="CC00FF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714356"/>
            <a:ext cx="4038600" cy="5640569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СХВИЛЬОВА-НІСТЬ, ПЕРЕЖИВАННЯ ЛІРИЧНОГО ГЕРОЯ ВІДТВОРЕНІ У ТАКИХ РЯДКАХ: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4290"/>
            <a:ext cx="4038600" cy="64294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uk-UA" sz="3200" b="1" dirty="0" smtClean="0">
                <a:solidFill>
                  <a:srgbClr val="D60093"/>
                </a:solidFill>
              </a:rPr>
              <a:t>ЧОГО ЯВЛЯЄШСЯ МЕНІ У СНІ?</a:t>
            </a:r>
          </a:p>
          <a:p>
            <a:pPr>
              <a:buNone/>
            </a:pPr>
            <a:r>
              <a:rPr lang="uk-UA" sz="3200" b="1" dirty="0" smtClean="0">
                <a:solidFill>
                  <a:srgbClr val="D60093"/>
                </a:solidFill>
              </a:rPr>
              <a:t>В ЖИТТІ ТИ МНОЮ ЗГОРДУВАЛА,</a:t>
            </a:r>
          </a:p>
          <a:p>
            <a:pPr>
              <a:buNone/>
            </a:pPr>
            <a:r>
              <a:rPr lang="uk-UA" sz="3200" b="1" dirty="0" smtClean="0">
                <a:solidFill>
                  <a:srgbClr val="D60093"/>
                </a:solidFill>
              </a:rPr>
              <a:t>МОЄ  ТИ СЕРЦЕ НАДІРВАЛА,</a:t>
            </a:r>
          </a:p>
          <a:p>
            <a:pPr>
              <a:buNone/>
            </a:pPr>
            <a:r>
              <a:rPr lang="uk-UA" sz="3200" b="1" dirty="0" smtClean="0">
                <a:solidFill>
                  <a:srgbClr val="D60093"/>
                </a:solidFill>
              </a:rPr>
              <a:t>ІЗ НЬОГО ВИРВАЛА ОДНІ</a:t>
            </a:r>
          </a:p>
          <a:p>
            <a:pPr>
              <a:buNone/>
            </a:pPr>
            <a:r>
              <a:rPr lang="uk-UA" sz="3200" b="1" dirty="0" smtClean="0">
                <a:solidFill>
                  <a:srgbClr val="D60093"/>
                </a:solidFill>
              </a:rPr>
              <a:t>ОТІ РИДАННЯ ГОЛОСНІ – ПІСНІ…</a:t>
            </a:r>
            <a:endParaRPr lang="ru-RU" sz="3200" b="1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3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3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15391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u="sng" dirty="0" smtClean="0">
                <a:solidFill>
                  <a:srgbClr val="D60093"/>
                </a:solidFill>
              </a:rPr>
              <a:t>ДОМАШНЄ ЗАВДАННЯ:</a:t>
            </a:r>
            <a:r>
              <a:rPr lang="uk-UA" b="1" dirty="0" smtClean="0">
                <a:solidFill>
                  <a:srgbClr val="008000"/>
                </a:solidFill>
              </a:rPr>
              <a:t/>
            </a:r>
            <a:br>
              <a:rPr lang="uk-UA" b="1" dirty="0" smtClean="0">
                <a:solidFill>
                  <a:srgbClr val="008000"/>
                </a:solidFill>
              </a:rPr>
            </a:br>
            <a:r>
              <a:rPr lang="uk-UA" b="1" dirty="0" smtClean="0">
                <a:solidFill>
                  <a:srgbClr val="008000"/>
                </a:solidFill>
              </a:rPr>
              <a:t>1. ВИВЧИТИ НАПАМ´ЯТЬ ВІРШ “ГІМН”.</a:t>
            </a:r>
            <a:br>
              <a:rPr lang="uk-UA" b="1" dirty="0" smtClean="0">
                <a:solidFill>
                  <a:srgbClr val="008000"/>
                </a:solidFill>
              </a:rPr>
            </a:br>
            <a:r>
              <a:rPr lang="uk-UA" b="1" dirty="0" smtClean="0">
                <a:solidFill>
                  <a:srgbClr val="0000FF"/>
                </a:solidFill>
              </a:rPr>
              <a:t>2. ЗРОБИТИ ІДЕЙНО-ХУДОЖНІЙ АНАЛІЗ ВІРША ІЗ ЗБІРКИ “ЗІВ´ЯЛЕ ЛИСТЯ”.</a:t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996633"/>
                </a:solidFill>
              </a:rPr>
              <a:t>3. ЗРОБИТИ БУКЛЕТ АБО ПРЕЗЕНТАЦІЮ ПО ТВОРЧОСТІ ФРАНКА.</a:t>
            </a:r>
            <a:r>
              <a:rPr lang="uk-UA" b="1" dirty="0" smtClean="0">
                <a:solidFill>
                  <a:srgbClr val="008000"/>
                </a:solidFill>
              </a:rPr>
              <a:t/>
            </a:r>
            <a:br>
              <a:rPr lang="uk-UA" b="1" dirty="0" smtClean="0">
                <a:solidFill>
                  <a:srgbClr val="008000"/>
                </a:solidFill>
              </a:rPr>
            </a:br>
            <a:endParaRPr lang="ru-RU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15391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u="sng" dirty="0" smtClean="0">
                <a:solidFill>
                  <a:srgbClr val="008000"/>
                </a:solidFill>
              </a:rPr>
              <a:t>ЗНАЙДІТЬ ВІДПОВІДНІСТЬ :</a:t>
            </a:r>
            <a:br>
              <a:rPr lang="uk-UA" b="1" u="sng" dirty="0" smtClean="0">
                <a:solidFill>
                  <a:srgbClr val="008000"/>
                </a:solidFill>
              </a:rPr>
            </a:br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b="1" dirty="0" smtClean="0">
                <a:solidFill>
                  <a:srgbClr val="C00000"/>
                </a:solidFill>
              </a:rPr>
              <a:t>“НЕ МОВЧИ”           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ПОЕМА</a:t>
            </a:r>
            <a:b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b="1" dirty="0" smtClean="0">
                <a:solidFill>
                  <a:srgbClr val="C00000"/>
                </a:solidFill>
              </a:rPr>
              <a:t>“МОЙСЕЙ”          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ВІРШ</a:t>
            </a:r>
            <a:b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b="1" dirty="0" smtClean="0">
                <a:solidFill>
                  <a:srgbClr val="C00000"/>
                </a:solidFill>
              </a:rPr>
              <a:t>“МАЛИЙ </a:t>
            </a:r>
            <a:r>
              <a:rPr lang="uk-UA" b="1" dirty="0" err="1" smtClean="0">
                <a:solidFill>
                  <a:srgbClr val="C00000"/>
                </a:solidFill>
              </a:rPr>
              <a:t>МИРОН”</a:t>
            </a:r>
            <a:r>
              <a:rPr lang="uk-UA" b="1" dirty="0" smtClean="0">
                <a:solidFill>
                  <a:srgbClr val="C00000"/>
                </a:solidFill>
              </a:rPr>
              <a:t>       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ПОВІСТЬ</a:t>
            </a:r>
            <a:b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4000" b="1" dirty="0" smtClean="0">
                <a:solidFill>
                  <a:srgbClr val="C00000"/>
                </a:solidFill>
              </a:rPr>
              <a:t>“БОРИСЛАВ СМІЄТЬСЯ”       </a:t>
            </a:r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  <a:t>ОПОВІДАННЯ</a:t>
            </a:r>
            <a:b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4000" b="1" dirty="0" smtClean="0">
                <a:solidFill>
                  <a:srgbClr val="C00000"/>
                </a:solidFill>
              </a:rPr>
              <a:t>“УКРАДЕНЕ ЩАСТЯ”            </a:t>
            </a:r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  <a:t>ДРАМА</a:t>
            </a:r>
            <a:b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ctr">
              <a:buBlip>
                <a:blip r:embed="rId2"/>
              </a:buBlip>
            </a:pPr>
            <a:r>
              <a:rPr lang="uk-UA" b="1" u="sng" dirty="0" smtClean="0">
                <a:solidFill>
                  <a:srgbClr val="C00000"/>
                </a:solidFill>
              </a:rPr>
              <a:t>ІДЕЙНО-ХУДОЖНІЙ АНАЛІЗ ВІРША “ГІМН”</a:t>
            </a:r>
            <a:br>
              <a:rPr lang="uk-UA" b="1" u="sng" dirty="0" smtClean="0">
                <a:solidFill>
                  <a:srgbClr val="C00000"/>
                </a:solidFill>
              </a:rPr>
            </a:br>
            <a:r>
              <a:rPr lang="uk-UA" b="1" dirty="0" smtClean="0">
                <a:solidFill>
                  <a:srgbClr val="0000FF"/>
                </a:solidFill>
              </a:rPr>
              <a:t>- </a:t>
            </a:r>
            <a:r>
              <a:rPr lang="uk-UA" b="1" dirty="0" smtClean="0">
                <a:solidFill>
                  <a:srgbClr val="FFC000"/>
                </a:solidFill>
              </a:rPr>
              <a:t>ПЕРЕДУМОВИ НАПИСАННЯ ТА ЖАНР;</a:t>
            </a:r>
            <a:r>
              <a:rPr lang="uk-UA" b="1" dirty="0" smtClean="0">
                <a:solidFill>
                  <a:srgbClr val="0000FF"/>
                </a:solidFill>
              </a:rPr>
              <a:t/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0000FF"/>
                </a:solidFill>
              </a:rPr>
              <a:t>- </a:t>
            </a:r>
            <a:r>
              <a:rPr lang="uk-UA" b="1" dirty="0" smtClean="0">
                <a:solidFill>
                  <a:srgbClr val="CC00FF"/>
                </a:solidFill>
              </a:rPr>
              <a:t>ВИЗНАЧЕННЯ ТЕМИ ТА ІДЕЇ;</a:t>
            </a:r>
            <a:r>
              <a:rPr lang="uk-UA" b="1" dirty="0" smtClean="0">
                <a:solidFill>
                  <a:srgbClr val="0000FF"/>
                </a:solidFill>
              </a:rPr>
              <a:t/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0000FF"/>
                </a:solidFill>
              </a:rPr>
              <a:t>- </a:t>
            </a:r>
            <a:r>
              <a:rPr lang="uk-UA" b="1" dirty="0" smtClean="0">
                <a:solidFill>
                  <a:srgbClr val="996633"/>
                </a:solidFill>
              </a:rPr>
              <a:t>ТЕМАТИЧНА НОВИЗНА ВІРША;</a:t>
            </a:r>
            <a:r>
              <a:rPr lang="uk-UA" b="1" dirty="0" smtClean="0">
                <a:solidFill>
                  <a:srgbClr val="0000FF"/>
                </a:solidFill>
              </a:rPr>
              <a:t/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3333CC"/>
                </a:solidFill>
              </a:rPr>
              <a:t>- ХУДОЖНІ ЗАСОБИ;</a:t>
            </a:r>
            <a:r>
              <a:rPr lang="uk-UA" b="1" dirty="0" smtClean="0">
                <a:solidFill>
                  <a:srgbClr val="0000FF"/>
                </a:solidFill>
              </a:rPr>
              <a:t/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00CC00"/>
                </a:solidFill>
              </a:rPr>
              <a:t>- ВІРШОВИЙ РОЗМІР;</a:t>
            </a:r>
            <a:r>
              <a:rPr lang="uk-UA" b="1" dirty="0" smtClean="0">
                <a:solidFill>
                  <a:srgbClr val="0000FF"/>
                </a:solidFill>
              </a:rPr>
              <a:t/>
            </a:r>
            <a:br>
              <a:rPr lang="uk-UA" b="1" dirty="0" smtClean="0">
                <a:solidFill>
                  <a:srgbClr val="0000FF"/>
                </a:solidFill>
              </a:rPr>
            </a:br>
            <a:r>
              <a:rPr lang="uk-UA" b="1" dirty="0" smtClean="0">
                <a:solidFill>
                  <a:srgbClr val="0000FF"/>
                </a:solidFill>
              </a:rPr>
              <a:t>- </a:t>
            </a:r>
            <a:r>
              <a:rPr lang="uk-UA" b="1" dirty="0" smtClean="0">
                <a:solidFill>
                  <a:srgbClr val="D60093"/>
                </a:solidFill>
              </a:rPr>
              <a:t>ВРАЖЕННЯ, ВИСНОВКИ</a:t>
            </a:r>
            <a:r>
              <a:rPr lang="uk-UA" b="1" dirty="0" smtClean="0">
                <a:solidFill>
                  <a:srgbClr val="0000FF"/>
                </a:solidFill>
              </a:rPr>
              <a:t>.</a:t>
            </a:r>
            <a:br>
              <a:rPr lang="uk-UA" b="1" dirty="0" smtClean="0">
                <a:solidFill>
                  <a:srgbClr val="0000FF"/>
                </a:solidFill>
              </a:rPr>
            </a:br>
            <a:endParaRPr lang="ru-RU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153912"/>
          </a:xfrm>
        </p:spPr>
        <p:txBody>
          <a:bodyPr/>
          <a:lstStyle/>
          <a:p>
            <a:pPr algn="ctr">
              <a:buBlip>
                <a:blip r:embed="rId2"/>
              </a:buBlip>
            </a:pPr>
            <a:r>
              <a:rPr lang="uk-UA" b="1" u="sng" dirty="0" smtClean="0">
                <a:solidFill>
                  <a:srgbClr val="C00000"/>
                </a:solidFill>
              </a:rPr>
              <a:t>ЖАНР</a:t>
            </a:r>
            <a:r>
              <a:rPr lang="uk-UA" dirty="0" smtClean="0"/>
              <a:t>- </a:t>
            </a:r>
            <a:r>
              <a:rPr lang="uk-UA" b="1" dirty="0" smtClean="0"/>
              <a:t>ГРОМАДЯНСЬКА</a:t>
            </a:r>
            <a:br>
              <a:rPr lang="uk-UA" b="1" dirty="0" smtClean="0"/>
            </a:br>
            <a:r>
              <a:rPr lang="uk-UA" b="1" dirty="0" smtClean="0"/>
              <a:t>                                             ЛІРИКА; </a:t>
            </a:r>
            <a:br>
              <a:rPr lang="uk-UA" b="1" dirty="0" smtClean="0"/>
            </a:br>
            <a:r>
              <a:rPr lang="uk-UA" b="1" u="sng" dirty="0" smtClean="0">
                <a:solidFill>
                  <a:srgbClr val="C00000"/>
                </a:solidFill>
              </a:rPr>
              <a:t>ПЕРЕДУМОВИ НАПИСАННЯ: </a:t>
            </a:r>
            <a:br>
              <a:rPr lang="uk-UA" b="1" u="sng" dirty="0" smtClean="0">
                <a:solidFill>
                  <a:srgbClr val="C00000"/>
                </a:solidFill>
              </a:rPr>
            </a:br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 1887р. ФРАНКО ВИДАВ ЗБІРКУ </a:t>
            </a:r>
            <a:b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 З ВЕРШИН І НИЗИН”, ЯКА МІСТИЛА 7 РОЗДІЛІВ; ЗАМІСТЬ ПРОЛОГУ ЇЇ ВІДКРИВАЄ ВІРШ </a:t>
            </a:r>
            <a:r>
              <a:rPr lang="uk-UA" sz="4000" b="1" u="sng" dirty="0" smtClean="0">
                <a:solidFill>
                  <a:srgbClr val="0000FF"/>
                </a:solidFill>
              </a:rPr>
              <a:t>“ГІМН”.</a:t>
            </a:r>
            <a:br>
              <a:rPr lang="uk-UA" sz="4000" b="1" u="sng" dirty="0" smtClean="0">
                <a:solidFill>
                  <a:srgbClr val="0000FF"/>
                </a:solidFill>
              </a:rPr>
            </a:br>
            <a:endParaRPr lang="ru-RU" b="1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153912"/>
          </a:xfrm>
          <a:blipFill>
            <a:blip r:embed="rId2" cstate="print"/>
            <a:tile tx="0" ty="0" sx="100000" sy="100000" flip="none" algn="tl"/>
          </a:blipFill>
          <a:ln w="76200">
            <a:solidFill>
              <a:srgbClr val="FFFF00"/>
            </a:solidFill>
          </a:ln>
        </p:spPr>
        <p:txBody>
          <a:bodyPr>
            <a:prstTxWarp prst="textStop">
              <a:avLst/>
            </a:prstTxWarp>
            <a:normAutofit/>
          </a:bodyPr>
          <a:lstStyle/>
          <a:p>
            <a:pPr algn="ctr"/>
            <a:r>
              <a:rPr lang="uk-UA" sz="7200" b="1" dirty="0" smtClean="0">
                <a:solidFill>
                  <a:srgbClr val="00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ЗМІСТ ТА КОМПОЗИЦІЙНЕ НАВАНТАЖЕННЯ ЗБІРКИ </a:t>
            </a:r>
            <a:br>
              <a:rPr lang="uk-UA" sz="7200" b="1" dirty="0" smtClean="0">
                <a:solidFill>
                  <a:srgbClr val="00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7200" b="1" dirty="0" smtClean="0">
                <a:solidFill>
                  <a:srgbClr val="0000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“З ВЕРШИН І НИЗИН”</a:t>
            </a:r>
            <a:endParaRPr lang="ru-RU" sz="7200" b="1" dirty="0">
              <a:solidFill>
                <a:srgbClr val="0000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u="sng" dirty="0" smtClean="0">
                <a:solidFill>
                  <a:srgbClr val="CC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У ДРУГОМУ ВИДАННІ ЗБІРКА МАЄ ТАКІ РОЗДІЛИ:</a:t>
            </a:r>
            <a:br>
              <a:rPr lang="uk-UA" b="1" u="sng" dirty="0" smtClean="0">
                <a:solidFill>
                  <a:srgbClr val="CC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b="1" dirty="0" smtClean="0">
                <a:solidFill>
                  <a:schemeClr val="bg2">
                    <a:lumMod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 – “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DE PROFUNDIS</a:t>
            </a:r>
            <a:r>
              <a:rPr lang="uk-UA" b="1" dirty="0" smtClean="0">
                <a:solidFill>
                  <a:schemeClr val="bg2">
                    <a:lumMod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” ( “З ГЛИБИНИ”);</a:t>
            </a:r>
            <a:br>
              <a:rPr lang="uk-UA" b="1" dirty="0" smtClean="0">
                <a:solidFill>
                  <a:schemeClr val="bg2">
                    <a:lumMod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b="1" dirty="0" smtClean="0">
                <a:solidFill>
                  <a:srgbClr val="D60093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ІІ – “ ПРОФІЛІ І МАСКИ”;</a:t>
            </a:r>
            <a:br>
              <a:rPr lang="uk-UA" b="1" dirty="0" smtClean="0">
                <a:solidFill>
                  <a:srgbClr val="D60093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b="1" dirty="0" smtClean="0">
                <a:solidFill>
                  <a:srgbClr val="008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ІІІ – “СОНЕТИ”;</a:t>
            </a:r>
            <a:br>
              <a:rPr lang="uk-UA" b="1" dirty="0" smtClean="0">
                <a:solidFill>
                  <a:srgbClr val="008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V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– “ГАЛИЦЬКІ ОБРАЗИ”;</a:t>
            </a:r>
            <a:br>
              <a:rPr lang="uk-UA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V</a:t>
            </a:r>
            <a:r>
              <a:rPr lang="uk-UA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– “ЖИДІВСЬКІ МЕЛОДІЇ”;</a:t>
            </a:r>
            <a:br>
              <a:rPr lang="uk-UA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V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 – “ПАНСЬКІ ЖАРТИ”;</a:t>
            </a:r>
            <a:br>
              <a:rPr lang="uk-UA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V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ІІ –”ЛЕГЕНДИ”.</a:t>
            </a:r>
            <a:endParaRPr lang="ru-RU" b="1" u="sng" dirty="0">
              <a:solidFill>
                <a:srgbClr val="0000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6500834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0000FF"/>
                </a:solidFill>
              </a:rPr>
              <a:t>ТЕМА </a:t>
            </a:r>
            <a:r>
              <a:rPr lang="uk-UA" b="1" dirty="0" smtClean="0">
                <a:solidFill>
                  <a:srgbClr val="C00000"/>
                </a:solidFill>
              </a:rPr>
              <a:t>:</a:t>
            </a:r>
            <a:r>
              <a:rPr lang="uk-UA" sz="4000" b="1" dirty="0" smtClean="0">
                <a:solidFill>
                  <a:srgbClr val="C00000"/>
                </a:solidFill>
              </a:rPr>
              <a:t>ПОЕТ ОСПІВУЄ НЕВМИРУЩИЙ РЕВОЛЮЦІЙНИЙ ДУХ НАРОДІВ, ВІКОВІЧНУ БОРОТЬБУ ПРОТИ ГНІТУ Й ПОНЕВОЛЕННЯ, БОРОТЬБУ “ЗА ПОСТУП, ЩАСТЯ Й ВОЛЮ”.</a:t>
            </a:r>
            <a:br>
              <a:rPr lang="uk-UA" sz="4000" b="1" dirty="0" smtClean="0">
                <a:solidFill>
                  <a:srgbClr val="C00000"/>
                </a:solidFill>
              </a:rPr>
            </a:br>
            <a:r>
              <a:rPr lang="uk-UA" sz="5400" b="1" u="sng" dirty="0" smtClean="0">
                <a:solidFill>
                  <a:srgbClr val="0000FF"/>
                </a:solidFill>
              </a:rPr>
              <a:t>ІДЕЯ: </a:t>
            </a:r>
            <a:r>
              <a:rPr lang="uk-UA" sz="4000" b="1" dirty="0" smtClean="0">
                <a:solidFill>
                  <a:srgbClr val="C00000"/>
                </a:solidFill>
              </a:rPr>
              <a:t>НЕЗЛАМНІСТЬ ДУХУ ТА БАЖАННЯ ПОШУКІВ ВОЛІ Й ПРАВДИ, НЕВПИННОГО ЗРОСТАННЯ ВИЗВОЛЬНОГО РУХУ.</a:t>
            </a:r>
            <a:br>
              <a:rPr lang="uk-UA" sz="4000" b="1" dirty="0" smtClean="0">
                <a:solidFill>
                  <a:srgbClr val="C00000"/>
                </a:solidFill>
              </a:rPr>
            </a:b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u="sng" dirty="0" smtClean="0">
                <a:solidFill>
                  <a:srgbClr val="990099"/>
                </a:solidFill>
              </a:rPr>
              <a:t>ТЕМАТИЧНА НОВИЗНА:</a:t>
            </a:r>
            <a:br>
              <a:rPr lang="uk-UA" b="1" u="sng" dirty="0" smtClean="0">
                <a:solidFill>
                  <a:srgbClr val="990099"/>
                </a:solidFill>
              </a:rPr>
            </a:br>
            <a:r>
              <a:rPr lang="uk-UA" b="1" dirty="0" smtClean="0">
                <a:solidFill>
                  <a:srgbClr val="990099"/>
                </a:solidFill>
              </a:rPr>
              <a:t>- </a:t>
            </a:r>
            <a:r>
              <a:rPr lang="uk-UA" b="1" dirty="0" smtClean="0">
                <a:solidFill>
                  <a:schemeClr val="tx1"/>
                </a:solidFill>
              </a:rPr>
              <a:t>ПСИХОЛОГІЧНИЙ ТА ПАТРІОТИЧНИЙ ДРАМАТИЗМ;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- ПАФОСНА НАПРУЖЕНІСТЬ;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- ЛОГІКА ТА СТОГІСТЬ ДУМОК.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rgbClr val="3333CC"/>
                </a:solidFill>
              </a:rPr>
              <a:t>ТАКЕ ПОЄДНАННЯ Є ВДАЛИМ ДЛЯ ПРОГОЛОШЕННЯ НОВИХ ЗАДАЧ ТА ДЕМОКРАТИЧНИХ ІДЕЙ.</a:t>
            </a:r>
            <a:br>
              <a:rPr lang="uk-UA" b="1" dirty="0" smtClean="0">
                <a:solidFill>
                  <a:srgbClr val="3333CC"/>
                </a:solidFill>
              </a:rPr>
            </a:br>
            <a:endParaRPr lang="ru-RU" b="1" u="sng" dirty="0">
              <a:solidFill>
                <a:srgbClr val="990099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</TotalTime>
  <Words>256</Words>
  <Application>Microsoft Office PowerPoint</Application>
  <PresentationFormat>Экран (4:3)</PresentationFormat>
  <Paragraphs>31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“ГІМН” – ОДИН ІЗ НАЙКРАЩИХ ТВОРІВ РЕВОЛЮЦІЙНО- ПАТРІОТИЧНОЇ ЛІРИКИ В УКРАЇНСЬКІЙ ЛІТЕРАТУРІ </vt:lpstr>
      <vt:lpstr>ВІДДАЮЧИ НАЛЕЖНЕ ВСІМ ГРАНЯМ ФРАНКОВОГО ТАЛАНТУ, МИ ВІДЗНАЧАЄМО : ЯК МИТЕЦЬ ІВАН ФРАНКО В ПЕРШУ ЧЕРГУ – ПОЕТ. ПОЕЗІЯМИ ВІН РОЗПОЧАВ СВОЮ ТВОРЧІСТЬ, НИМИ ВІН І ЗАКІНЧИВ ЇЇ.                               Б. СТЕПАНИШИН</vt:lpstr>
      <vt:lpstr>ЗНАЙДІТЬ ВІДПОВІДНІСТЬ :  “НЕ МОВЧИ”           ПОЕМА “МОЙСЕЙ”          ВІРШ “МАЛИЙ МИРОН”       ПОВІСТЬ “БОРИСЛАВ СМІЄТЬСЯ”       ОПОВІДАННЯ “УКРАДЕНЕ ЩАСТЯ”            ДРАМА  </vt:lpstr>
      <vt:lpstr>ІДЕЙНО-ХУДОЖНІЙ АНАЛІЗ ВІРША “ГІМН” - ПЕРЕДУМОВИ НАПИСАННЯ ТА ЖАНР; - ВИЗНАЧЕННЯ ТЕМИ ТА ІДЕЇ; - ТЕМАТИЧНА НОВИЗНА ВІРША; - ХУДОЖНІ ЗАСОБИ; - ВІРШОВИЙ РОЗМІР; - ВРАЖЕННЯ, ВИСНОВКИ. </vt:lpstr>
      <vt:lpstr>ЖАНР- ГРОМАДЯНСЬКА                                              ЛІРИКА;  ПЕРЕДУМОВИ НАПИСАННЯ:  У 1887р. ФРАНКО ВИДАВ ЗБІРКУ  “ З ВЕРШИН І НИЗИН”, ЯКА МІСТИЛА 7 РОЗДІЛІВ; ЗАМІСТЬ ПРОЛОГУ ЇЇ ВІДКРИВАЄ ВІРШ “ГІМН”. </vt:lpstr>
      <vt:lpstr>ЗМІСТ ТА КОМПОЗИЦІЙНЕ НАВАНТАЖЕННЯ ЗБІРКИ  “З ВЕРШИН І НИЗИН”</vt:lpstr>
      <vt:lpstr>У ДРУГОМУ ВИДАННІ ЗБІРКА МАЄ ТАКІ РОЗДІЛИ: І – “DE PROFUNDIS” ( “З ГЛИБИНИ”); ІІ – “ ПРОФІЛІ І МАСКИ”; ІІІ – “СОНЕТИ”; ІV – “ГАЛИЦЬКІ ОБРАЗИ”;  V – “ЖИДІВСЬКІ МЕЛОДІЇ”;  VІ – “ПАНСЬКІ ЖАРТИ”;  VІІ –”ЛЕГЕНДИ”.</vt:lpstr>
      <vt:lpstr>ТЕМА :ПОЕТ ОСПІВУЄ НЕВМИРУЩИЙ РЕВОЛЮЦІЙНИЙ ДУХ НАРОДІВ, ВІКОВІЧНУ БОРОТЬБУ ПРОТИ ГНІТУ Й ПОНЕВОЛЕННЯ, БОРОТЬБУ “ЗА ПОСТУП, ЩАСТЯ Й ВОЛЮ”. ІДЕЯ: НЕЗЛАМНІСТЬ ДУХУ ТА БАЖАННЯ ПОШУКІВ ВОЛІ Й ПРАВДИ, НЕВПИННОГО ЗРОСТАННЯ ВИЗВОЛЬНОГО РУХУ. </vt:lpstr>
      <vt:lpstr>ТЕМАТИЧНА НОВИЗНА: - ПСИХОЛОГІЧНИЙ ТА ПАТРІОТИЧНИЙ ДРАМАТИЗМ; - ПАФОСНА НАПРУЖЕНІСТЬ; - ЛОГІКА ТА СТОГІСТЬ ДУМОК. ТАКЕ ПОЄДНАННЯ Є ВДАЛИМ ДЛЯ ПРОГОЛОШЕННЯ НОВИХ ЗАДАЧ ТА ДЕМОКРАТИЧНИХ ІДЕЙ. </vt:lpstr>
      <vt:lpstr>ХУДОЖНІ ЗАСОБИ АНАФОРА: Ні  попівськії тортури, Ні тюремні царські мури, Ані війська муштровані, Ні гармати лаштовані…</vt:lpstr>
      <vt:lpstr>ЕПІТЕТИ: ВІЧНИЙ РЕВОЛЮЦІОНЕР; ЗЛА РУЇНА; ШПІОНСЬКЕ РЕМЕСЛО; О ВЛАСНІЙ СИЛІ. </vt:lpstr>
      <vt:lpstr>МЕТАФОРА: ТІЛО РВЕ ДО БОЮ; В ГРІБ ЙОГО ЩЕ НЕ ЗВЕЛО; ВЧОРА РОЗПОВИВСЯ; СЛОВОМ МІЛІОНИ ЗВЕ З СОБОЮ; ГОЛОС ДУХА ЧУТИ СКРІЗЬ.</vt:lpstr>
      <vt:lpstr>РИТОРИЧНІ ОКЛИКИ: ВІН НЕ ВМЕР, ВІН ЩЕ ЖИВЕ! РИТОРИЧНЕ ЗАПИТАННЯ: РОЗВИДНЯЮЩИЙСЯ ДЕНЬ?</vt:lpstr>
      <vt:lpstr>СИНТАКСИЧНІ СИНОНІМИ: ДУХ, НАУКА, ДУМКА, ВОЛЯ. ПРОТИСТАВЛЕННЯ: ХОЧ СИНАМ, ЯК НЕ СОБІ; НЕ РИДАТЬ, А ДОБУВАТИ. ПОРІВНЯННЯ: СЛОВОМ СИЛЬНИМ, МОВ ТРУБОЮ.</vt:lpstr>
      <vt:lpstr>ВІРШОВИЙ РОЗМІР: ЧОТИРИСТОПНИЙ ЯМБ ВІЧНИЙ РЕВОЛЮЦІОНЕР –  ДУХ, ЩО ТІЛО РВЕ ДО БОЮ… — U  UU  UU  – — U  –U  –U  — </vt:lpstr>
      <vt:lpstr>ТЕМА: ПОЕТИЧНА ЗБІРКА  “ЗІВ´ЯЛЕ ЛИСТЯ” :</vt:lpstr>
      <vt:lpstr>ХОЧ ЗНАЄШ, ЗНАЄШ, ДОБРЕ ЗНАЄШ, ЯК Я ЛЮБЛЮ ТЕБЕ БЕЗ ТЯМИ…           ІВАН ФРАНКО</vt:lpstr>
      <vt:lpstr>Слайд 18</vt:lpstr>
      <vt:lpstr>ЗБІРКУ “ЗІВ´ЯЛЕ ЛИСТЯ” З ПІДЗАГОЛОВКОМ “ЛІРИЧНА ДРАМА” ФРАНКО СТВОРЮВАВ ПРОТЯГОМ 10 РОКІВ ( 1886-1896). ВОНА СКЛАДАЄТЬСЯ З ТРЬОХ ЧАСТИН ( ТАК ЗВАНИХ ЖМУТКІВ). У ЯКИХ РОЗКРИВАЄТЬСЯ ГЛИБОКА ДУШЕВНА ТРАГЕДІЯ ЛІРИЧНОГО ГЕРОЯ.</vt:lpstr>
      <vt:lpstr>ТРИ ЖМУТКИ – ЦЕ ТРИ ПОДІЇ, ЗМІСТ ЯКИХ – ЖИТТЯ, НЕЩАСЛИВЕ КОХАННЯ ЛІРИЧНОГО ГЕРОЯ ТА ФІЛОСОФСЬКІ РОЗДУМИ. КОНФЛІКТ ДУЖЕ НАПРУЖЕНИЙ, АДЖЕ ТРИЧІ “ЯВЛЯЛАСЯ ЛЮБОВ”, І ВТРЕТЄ ВІН ЗАЙШОВ ТАК ДАЛЕКО, ЩО ЗНЕВІРИВСЯ В УСЬОМУ, ПРОКЛЯВ ЖИТТЯ Й ПОКЛАВ ЙОМУ КРАЙ.</vt:lpstr>
      <vt:lpstr>ХАРАКТЕРИСТИКА ВІРША “ЧОГО ЯВЛЯЄШСЯ МЕНІ У СНІ?”</vt:lpstr>
      <vt:lpstr>ЛІТЕРАТУРНИЙ РІД - ЛІРИКА. ВИД ЛІРИКИ - ІНТИМНА. ЖАНР - ЛІРИЧНИЙ ВІРШ. ПРОВІДНИЙ МОТИВ -  НЕРОЗДІЛЕНЕ КОХАННЯ. ВІРШОВИЙ РОЗМІР - ЯМБ. </vt:lpstr>
      <vt:lpstr>Слайд 23</vt:lpstr>
      <vt:lpstr>ДОМАШНЄ ЗАВДАННЯ: 1. ВИВЧИТИ НАПАМ´ЯТЬ ВІРШ “ГІМН”. 2. ЗРОБИТИ ІДЕЙНО-ХУДОЖНІЙ АНАЛІЗ ВІРША ІЗ ЗБІРКИ “ЗІВ´ЯЛЕ ЛИСТЯ”. 3. ЗРОБИТИ БУКЛЕТ АБО ПРЕЗЕНТАЦІЮ ПО ТВОРЧОСТІ ФРАНКА.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“ГІМН” – ОДИН ІЗ НАЙКРАЩИХ ТВОРІВ РЕВОЛЮЦІЙНО- ПАТРІОТИЧНОЇ ЛІРИКИ В УКРАЇНСЬКІЙ ЛІТЕРАТУРІ </dc:title>
  <dc:creator>Бодя</dc:creator>
  <cp:lastModifiedBy>Бодя</cp:lastModifiedBy>
  <cp:revision>17</cp:revision>
  <dcterms:created xsi:type="dcterms:W3CDTF">2010-11-23T11:23:14Z</dcterms:created>
  <dcterms:modified xsi:type="dcterms:W3CDTF">2010-11-23T16:16:41Z</dcterms:modified>
</cp:coreProperties>
</file>