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304" r:id="rId5"/>
    <p:sldId id="305" r:id="rId6"/>
    <p:sldId id="259" r:id="rId7"/>
    <p:sldId id="260" r:id="rId8"/>
    <p:sldId id="261" r:id="rId9"/>
    <p:sldId id="287" r:id="rId10"/>
    <p:sldId id="288" r:id="rId11"/>
    <p:sldId id="291" r:id="rId12"/>
    <p:sldId id="290" r:id="rId13"/>
    <p:sldId id="262" r:id="rId14"/>
    <p:sldId id="263" r:id="rId15"/>
    <p:sldId id="264" r:id="rId16"/>
    <p:sldId id="307" r:id="rId17"/>
    <p:sldId id="274" r:id="rId18"/>
    <p:sldId id="289" r:id="rId19"/>
    <p:sldId id="293" r:id="rId20"/>
    <p:sldId id="294" r:id="rId21"/>
    <p:sldId id="275" r:id="rId22"/>
    <p:sldId id="308" r:id="rId23"/>
    <p:sldId id="298" r:id="rId24"/>
    <p:sldId id="309" r:id="rId25"/>
    <p:sldId id="310" r:id="rId26"/>
    <p:sldId id="311" r:id="rId27"/>
    <p:sldId id="312" r:id="rId28"/>
    <p:sldId id="313" r:id="rId29"/>
    <p:sldId id="314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C7AA9-7DD3-4613-8410-0C52FA247EF8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82E344-0518-4536-95F5-EE9792D922E5}">
      <dgm:prSet phldrT="[Текст]" custT="1"/>
      <dgm:spPr/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історична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C675B64-E42F-4B16-A74A-F4D0E1A6FC98}" type="parTrans" cxnId="{D55A655A-8CEC-417D-AD79-FC9D6AD9B35A}">
      <dgm:prSet/>
      <dgm:spPr/>
      <dgm:t>
        <a:bodyPr/>
        <a:lstStyle/>
        <a:p>
          <a:endParaRPr lang="ru-RU"/>
        </a:p>
      </dgm:t>
    </dgm:pt>
    <dgm:pt modelId="{8A60774D-BE98-45C2-B765-C585DF077E22}" type="sibTrans" cxnId="{D55A655A-8CEC-417D-AD79-FC9D6AD9B35A}">
      <dgm:prSet/>
      <dgm:spPr/>
      <dgm:t>
        <a:bodyPr/>
        <a:lstStyle/>
        <a:p>
          <a:endParaRPr lang="ru-RU"/>
        </a:p>
      </dgm:t>
    </dgm:pt>
    <dgm:pt modelId="{BF601958-E401-46C1-AE48-B16C30B76A92}">
      <dgm:prSet phldrT="[Текст]" custT="1"/>
      <dgm:spPr/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національно-визвольної боротьби</a:t>
          </a:r>
          <a:endParaRPr lang="ru-RU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BE41E3-4AD9-4587-8728-1461E4C9F76F}" type="parTrans" cxnId="{EF861F28-0FB6-4DDC-B840-7385D0FD5B29}">
      <dgm:prSet/>
      <dgm:spPr/>
      <dgm:t>
        <a:bodyPr/>
        <a:lstStyle/>
        <a:p>
          <a:endParaRPr lang="ru-RU"/>
        </a:p>
      </dgm:t>
    </dgm:pt>
    <dgm:pt modelId="{DE0A1AAF-CE2F-42AD-B12B-75EB56F9FFD9}" type="sibTrans" cxnId="{EF861F28-0FB6-4DDC-B840-7385D0FD5B29}">
      <dgm:prSet/>
      <dgm:spPr/>
      <dgm:t>
        <a:bodyPr/>
        <a:lstStyle/>
        <a:p>
          <a:endParaRPr lang="ru-RU"/>
        </a:p>
      </dgm:t>
    </dgm:pt>
    <dgm:pt modelId="{DE983D47-BC2C-4A54-8240-56CBBC02B7AC}">
      <dgm:prSet phldrT="[Текст]" custT="1"/>
      <dgm:spPr/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любовна</a:t>
          </a:r>
          <a:endParaRPr lang="ru-RU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0800499-6E4C-44CC-8801-DCE1B5D28276}" type="parTrans" cxnId="{1D7394C8-61D3-4D11-9A75-4446C019EAA2}">
      <dgm:prSet/>
      <dgm:spPr/>
      <dgm:t>
        <a:bodyPr/>
        <a:lstStyle/>
        <a:p>
          <a:endParaRPr lang="ru-RU"/>
        </a:p>
      </dgm:t>
    </dgm:pt>
    <dgm:pt modelId="{849333DF-9600-459B-BA30-C44D720C534C}" type="sibTrans" cxnId="{1D7394C8-61D3-4D11-9A75-4446C019EAA2}">
      <dgm:prSet/>
      <dgm:spPr/>
      <dgm:t>
        <a:bodyPr/>
        <a:lstStyle/>
        <a:p>
          <a:endParaRPr lang="ru-RU"/>
        </a:p>
      </dgm:t>
    </dgm:pt>
    <dgm:pt modelId="{5B827993-8BFD-4424-895A-BD06ACA4C8D4}" type="pres">
      <dgm:prSet presAssocID="{9A4C7AA9-7DD3-4613-8410-0C52FA247E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20098-32D1-43A2-B58E-03CD7D5877B7}" type="pres">
      <dgm:prSet presAssocID="{3F82E344-0518-4536-95F5-EE9792D922E5}" presName="parentLin" presStyleCnt="0"/>
      <dgm:spPr/>
    </dgm:pt>
    <dgm:pt modelId="{ED6420D5-30E3-42D1-AC56-D3AA676AA442}" type="pres">
      <dgm:prSet presAssocID="{3F82E344-0518-4536-95F5-EE9792D922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C2C6F0-3479-4686-93DB-F014478719ED}" type="pres">
      <dgm:prSet presAssocID="{3F82E344-0518-4536-95F5-EE9792D922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D7C5E-7905-4305-942E-1BDE08615EEC}" type="pres">
      <dgm:prSet presAssocID="{3F82E344-0518-4536-95F5-EE9792D922E5}" presName="negativeSpace" presStyleCnt="0"/>
      <dgm:spPr/>
    </dgm:pt>
    <dgm:pt modelId="{EDB6190C-7E33-4B32-B5FE-B880CD731CF8}" type="pres">
      <dgm:prSet presAssocID="{3F82E344-0518-4536-95F5-EE9792D922E5}" presName="childText" presStyleLbl="conFgAcc1" presStyleIdx="0" presStyleCnt="3">
        <dgm:presLayoutVars>
          <dgm:bulletEnabled val="1"/>
        </dgm:presLayoutVars>
      </dgm:prSet>
      <dgm:spPr/>
    </dgm:pt>
    <dgm:pt modelId="{9BAC9308-9B88-426F-A972-8F92AABD771D}" type="pres">
      <dgm:prSet presAssocID="{8A60774D-BE98-45C2-B765-C585DF077E22}" presName="spaceBetweenRectangles" presStyleCnt="0"/>
      <dgm:spPr/>
    </dgm:pt>
    <dgm:pt modelId="{A568CF12-0B91-4431-8E62-85D14A5EC209}" type="pres">
      <dgm:prSet presAssocID="{BF601958-E401-46C1-AE48-B16C30B76A92}" presName="parentLin" presStyleCnt="0"/>
      <dgm:spPr/>
    </dgm:pt>
    <dgm:pt modelId="{71AB83F6-00D7-42C7-B2DA-A0CA147A1CCA}" type="pres">
      <dgm:prSet presAssocID="{BF601958-E401-46C1-AE48-B16C30B76A9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8F29B5-7B5F-4892-8A1E-C6EF963C32F1}" type="pres">
      <dgm:prSet presAssocID="{BF601958-E401-46C1-AE48-B16C30B76A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C3233-DBEC-4199-AE99-49D5ED0C04D8}" type="pres">
      <dgm:prSet presAssocID="{BF601958-E401-46C1-AE48-B16C30B76A92}" presName="negativeSpace" presStyleCnt="0"/>
      <dgm:spPr/>
    </dgm:pt>
    <dgm:pt modelId="{D9C3AB7D-70E2-4FFD-A57B-85FAF24BBD87}" type="pres">
      <dgm:prSet presAssocID="{BF601958-E401-46C1-AE48-B16C30B76A92}" presName="childText" presStyleLbl="conFgAcc1" presStyleIdx="1" presStyleCnt="3">
        <dgm:presLayoutVars>
          <dgm:bulletEnabled val="1"/>
        </dgm:presLayoutVars>
      </dgm:prSet>
      <dgm:spPr/>
    </dgm:pt>
    <dgm:pt modelId="{D924F39A-8282-4627-8C64-BE05A57575DE}" type="pres">
      <dgm:prSet presAssocID="{DE0A1AAF-CE2F-42AD-B12B-75EB56F9FFD9}" presName="spaceBetweenRectangles" presStyleCnt="0"/>
      <dgm:spPr/>
    </dgm:pt>
    <dgm:pt modelId="{306D8B74-E0D4-430B-98DC-69E8C27DA8FD}" type="pres">
      <dgm:prSet presAssocID="{DE983D47-BC2C-4A54-8240-56CBBC02B7AC}" presName="parentLin" presStyleCnt="0"/>
      <dgm:spPr/>
    </dgm:pt>
    <dgm:pt modelId="{549DD022-D59E-45A6-A73A-A6C24DDBA179}" type="pres">
      <dgm:prSet presAssocID="{DE983D47-BC2C-4A54-8240-56CBBC02B7A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4E8DC72-236D-4ED7-B44A-5D518469A57B}" type="pres">
      <dgm:prSet presAssocID="{DE983D47-BC2C-4A54-8240-56CBBC02B7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3B1C3-D6B9-4FCB-AB71-9C9918F52F90}" type="pres">
      <dgm:prSet presAssocID="{DE983D47-BC2C-4A54-8240-56CBBC02B7AC}" presName="negativeSpace" presStyleCnt="0"/>
      <dgm:spPr/>
    </dgm:pt>
    <dgm:pt modelId="{C3C6D126-C64A-495D-8470-87DE2E83B4E9}" type="pres">
      <dgm:prSet presAssocID="{DE983D47-BC2C-4A54-8240-56CBBC02B7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62C182-2198-4238-81AD-A03AA081880A}" type="presOf" srcId="{3F82E344-0518-4536-95F5-EE9792D922E5}" destId="{6BC2C6F0-3479-4686-93DB-F014478719ED}" srcOrd="1" destOrd="0" presId="urn:microsoft.com/office/officeart/2005/8/layout/list1"/>
    <dgm:cxn modelId="{5086E794-4E6F-46F6-A3F8-768F0B8FEC3F}" type="presOf" srcId="{BF601958-E401-46C1-AE48-B16C30B76A92}" destId="{C18F29B5-7B5F-4892-8A1E-C6EF963C32F1}" srcOrd="1" destOrd="0" presId="urn:microsoft.com/office/officeart/2005/8/layout/list1"/>
    <dgm:cxn modelId="{C86F4AB6-9D98-4C2B-B5BD-193A49BF3191}" type="presOf" srcId="{DE983D47-BC2C-4A54-8240-56CBBC02B7AC}" destId="{549DD022-D59E-45A6-A73A-A6C24DDBA179}" srcOrd="0" destOrd="0" presId="urn:microsoft.com/office/officeart/2005/8/layout/list1"/>
    <dgm:cxn modelId="{D55A655A-8CEC-417D-AD79-FC9D6AD9B35A}" srcId="{9A4C7AA9-7DD3-4613-8410-0C52FA247EF8}" destId="{3F82E344-0518-4536-95F5-EE9792D922E5}" srcOrd="0" destOrd="0" parTransId="{3C675B64-E42F-4B16-A74A-F4D0E1A6FC98}" sibTransId="{8A60774D-BE98-45C2-B765-C585DF077E22}"/>
    <dgm:cxn modelId="{04852CCB-8CDB-4B63-B99C-ADDE8D35C6F9}" type="presOf" srcId="{BF601958-E401-46C1-AE48-B16C30B76A92}" destId="{71AB83F6-00D7-42C7-B2DA-A0CA147A1CCA}" srcOrd="0" destOrd="0" presId="urn:microsoft.com/office/officeart/2005/8/layout/list1"/>
    <dgm:cxn modelId="{EF861F28-0FB6-4DDC-B840-7385D0FD5B29}" srcId="{9A4C7AA9-7DD3-4613-8410-0C52FA247EF8}" destId="{BF601958-E401-46C1-AE48-B16C30B76A92}" srcOrd="1" destOrd="0" parTransId="{0CBE41E3-4AD9-4587-8728-1461E4C9F76F}" sibTransId="{DE0A1AAF-CE2F-42AD-B12B-75EB56F9FFD9}"/>
    <dgm:cxn modelId="{1D7394C8-61D3-4D11-9A75-4446C019EAA2}" srcId="{9A4C7AA9-7DD3-4613-8410-0C52FA247EF8}" destId="{DE983D47-BC2C-4A54-8240-56CBBC02B7AC}" srcOrd="2" destOrd="0" parTransId="{F0800499-6E4C-44CC-8801-DCE1B5D28276}" sibTransId="{849333DF-9600-459B-BA30-C44D720C534C}"/>
    <dgm:cxn modelId="{206EC61D-C41F-486D-9893-5AA6C6C18912}" type="presOf" srcId="{9A4C7AA9-7DD3-4613-8410-0C52FA247EF8}" destId="{5B827993-8BFD-4424-895A-BD06ACA4C8D4}" srcOrd="0" destOrd="0" presId="urn:microsoft.com/office/officeart/2005/8/layout/list1"/>
    <dgm:cxn modelId="{8DA9AFC8-12BC-4DDE-83ED-BA429B06C9E4}" type="presOf" srcId="{DE983D47-BC2C-4A54-8240-56CBBC02B7AC}" destId="{F4E8DC72-236D-4ED7-B44A-5D518469A57B}" srcOrd="1" destOrd="0" presId="urn:microsoft.com/office/officeart/2005/8/layout/list1"/>
    <dgm:cxn modelId="{156F47BE-42D7-4A99-9730-89596BE62445}" type="presOf" srcId="{3F82E344-0518-4536-95F5-EE9792D922E5}" destId="{ED6420D5-30E3-42D1-AC56-D3AA676AA442}" srcOrd="0" destOrd="0" presId="urn:microsoft.com/office/officeart/2005/8/layout/list1"/>
    <dgm:cxn modelId="{09F49714-FC16-43F9-874F-A1B2A424213D}" type="presParOf" srcId="{5B827993-8BFD-4424-895A-BD06ACA4C8D4}" destId="{8B320098-32D1-43A2-B58E-03CD7D5877B7}" srcOrd="0" destOrd="0" presId="urn:microsoft.com/office/officeart/2005/8/layout/list1"/>
    <dgm:cxn modelId="{547F1D6A-A5F8-4384-9448-DC2B1B58F82B}" type="presParOf" srcId="{8B320098-32D1-43A2-B58E-03CD7D5877B7}" destId="{ED6420D5-30E3-42D1-AC56-D3AA676AA442}" srcOrd="0" destOrd="0" presId="urn:microsoft.com/office/officeart/2005/8/layout/list1"/>
    <dgm:cxn modelId="{E8DE97AA-FB14-4FA6-9CF7-85E289D18F99}" type="presParOf" srcId="{8B320098-32D1-43A2-B58E-03CD7D5877B7}" destId="{6BC2C6F0-3479-4686-93DB-F014478719ED}" srcOrd="1" destOrd="0" presId="urn:microsoft.com/office/officeart/2005/8/layout/list1"/>
    <dgm:cxn modelId="{F9159C1F-2B58-4A0B-9988-8A68D5AE0D8A}" type="presParOf" srcId="{5B827993-8BFD-4424-895A-BD06ACA4C8D4}" destId="{CC2D7C5E-7905-4305-942E-1BDE08615EEC}" srcOrd="1" destOrd="0" presId="urn:microsoft.com/office/officeart/2005/8/layout/list1"/>
    <dgm:cxn modelId="{E7BB15B4-4292-4F72-A0F0-142EF0E8486F}" type="presParOf" srcId="{5B827993-8BFD-4424-895A-BD06ACA4C8D4}" destId="{EDB6190C-7E33-4B32-B5FE-B880CD731CF8}" srcOrd="2" destOrd="0" presId="urn:microsoft.com/office/officeart/2005/8/layout/list1"/>
    <dgm:cxn modelId="{64398E9A-22B5-4CDA-9F5E-009B9153C766}" type="presParOf" srcId="{5B827993-8BFD-4424-895A-BD06ACA4C8D4}" destId="{9BAC9308-9B88-426F-A972-8F92AABD771D}" srcOrd="3" destOrd="0" presId="urn:microsoft.com/office/officeart/2005/8/layout/list1"/>
    <dgm:cxn modelId="{CF293011-93C4-4048-A18E-1EECD494F8AE}" type="presParOf" srcId="{5B827993-8BFD-4424-895A-BD06ACA4C8D4}" destId="{A568CF12-0B91-4431-8E62-85D14A5EC209}" srcOrd="4" destOrd="0" presId="urn:microsoft.com/office/officeart/2005/8/layout/list1"/>
    <dgm:cxn modelId="{6AEB46F4-0D72-4B9A-9840-9B326DFE3A74}" type="presParOf" srcId="{A568CF12-0B91-4431-8E62-85D14A5EC209}" destId="{71AB83F6-00D7-42C7-B2DA-A0CA147A1CCA}" srcOrd="0" destOrd="0" presId="urn:microsoft.com/office/officeart/2005/8/layout/list1"/>
    <dgm:cxn modelId="{E6EAB4F3-AF2B-45C7-A369-F08F8A11346F}" type="presParOf" srcId="{A568CF12-0B91-4431-8E62-85D14A5EC209}" destId="{C18F29B5-7B5F-4892-8A1E-C6EF963C32F1}" srcOrd="1" destOrd="0" presId="urn:microsoft.com/office/officeart/2005/8/layout/list1"/>
    <dgm:cxn modelId="{621C9690-0089-4D03-A7EF-0C071A5BE9EB}" type="presParOf" srcId="{5B827993-8BFD-4424-895A-BD06ACA4C8D4}" destId="{D65C3233-DBEC-4199-AE99-49D5ED0C04D8}" srcOrd="5" destOrd="0" presId="urn:microsoft.com/office/officeart/2005/8/layout/list1"/>
    <dgm:cxn modelId="{9A1DE794-FEBA-4B7E-A324-3F67A28DC7DB}" type="presParOf" srcId="{5B827993-8BFD-4424-895A-BD06ACA4C8D4}" destId="{D9C3AB7D-70E2-4FFD-A57B-85FAF24BBD87}" srcOrd="6" destOrd="0" presId="urn:microsoft.com/office/officeart/2005/8/layout/list1"/>
    <dgm:cxn modelId="{CAF53B33-DD1E-44B3-ABA0-40678563D8F8}" type="presParOf" srcId="{5B827993-8BFD-4424-895A-BD06ACA4C8D4}" destId="{D924F39A-8282-4627-8C64-BE05A57575DE}" srcOrd="7" destOrd="0" presId="urn:microsoft.com/office/officeart/2005/8/layout/list1"/>
    <dgm:cxn modelId="{9140BA80-B573-451F-90A9-DA9890B68173}" type="presParOf" srcId="{5B827993-8BFD-4424-895A-BD06ACA4C8D4}" destId="{306D8B74-E0D4-430B-98DC-69E8C27DA8FD}" srcOrd="8" destOrd="0" presId="urn:microsoft.com/office/officeart/2005/8/layout/list1"/>
    <dgm:cxn modelId="{9BA71342-3F29-424A-9B53-9029D4309179}" type="presParOf" srcId="{306D8B74-E0D4-430B-98DC-69E8C27DA8FD}" destId="{549DD022-D59E-45A6-A73A-A6C24DDBA179}" srcOrd="0" destOrd="0" presId="urn:microsoft.com/office/officeart/2005/8/layout/list1"/>
    <dgm:cxn modelId="{C4D7CF7C-FAF6-4999-A178-68ED085EE4C7}" type="presParOf" srcId="{306D8B74-E0D4-430B-98DC-69E8C27DA8FD}" destId="{F4E8DC72-236D-4ED7-B44A-5D518469A57B}" srcOrd="1" destOrd="0" presId="urn:microsoft.com/office/officeart/2005/8/layout/list1"/>
    <dgm:cxn modelId="{B92F2719-BB3E-4494-AA2F-DC6FB2C1E354}" type="presParOf" srcId="{5B827993-8BFD-4424-895A-BD06ACA4C8D4}" destId="{1F03B1C3-D6B9-4FCB-AB71-9C9918F52F90}" srcOrd="9" destOrd="0" presId="urn:microsoft.com/office/officeart/2005/8/layout/list1"/>
    <dgm:cxn modelId="{47C8950C-AA3A-4197-8F0A-F7D2D468EC11}" type="presParOf" srcId="{5B827993-8BFD-4424-895A-BD06ACA4C8D4}" destId="{C3C6D126-C64A-495D-8470-87DE2E83B4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B6190C-7E33-4B32-B5FE-B880CD731CF8}">
      <dsp:nvSpPr>
        <dsp:cNvPr id="0" name=""/>
        <dsp:cNvSpPr/>
      </dsp:nvSpPr>
      <dsp:spPr>
        <a:xfrm>
          <a:off x="0" y="56628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2C6F0-3479-4686-93DB-F014478719ED}">
      <dsp:nvSpPr>
        <dsp:cNvPr id="0" name=""/>
        <dsp:cNvSpPr/>
      </dsp:nvSpPr>
      <dsp:spPr>
        <a:xfrm>
          <a:off x="411480" y="64439"/>
          <a:ext cx="576072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історична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11480" y="64439"/>
        <a:ext cx="5760720" cy="1003680"/>
      </dsp:txXfrm>
    </dsp:sp>
    <dsp:sp modelId="{D9C3AB7D-70E2-4FFD-A57B-85FAF24BBD87}">
      <dsp:nvSpPr>
        <dsp:cNvPr id="0" name=""/>
        <dsp:cNvSpPr/>
      </dsp:nvSpPr>
      <dsp:spPr>
        <a:xfrm>
          <a:off x="0" y="210852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F29B5-7B5F-4892-8A1E-C6EF963C32F1}">
      <dsp:nvSpPr>
        <dsp:cNvPr id="0" name=""/>
        <dsp:cNvSpPr/>
      </dsp:nvSpPr>
      <dsp:spPr>
        <a:xfrm>
          <a:off x="411480" y="1606680"/>
          <a:ext cx="5760720" cy="1003680"/>
        </a:xfrm>
        <a:prstGeom prst="roundRect">
          <a:avLst/>
        </a:prstGeom>
        <a:solidFill>
          <a:schemeClr val="accent4">
            <a:hueOff val="-2288640"/>
            <a:satOff val="-3925"/>
            <a:lumOff val="-2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національно-визвольної боротьби</a:t>
          </a:r>
          <a:endParaRPr lang="ru-RU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11480" y="1606680"/>
        <a:ext cx="5760720" cy="1003680"/>
      </dsp:txXfrm>
    </dsp:sp>
    <dsp:sp modelId="{C3C6D126-C64A-495D-8470-87DE2E83B4E9}">
      <dsp:nvSpPr>
        <dsp:cNvPr id="0" name=""/>
        <dsp:cNvSpPr/>
      </dsp:nvSpPr>
      <dsp:spPr>
        <a:xfrm>
          <a:off x="0" y="365076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8DC72-236D-4ED7-B44A-5D518469A57B}">
      <dsp:nvSpPr>
        <dsp:cNvPr id="0" name=""/>
        <dsp:cNvSpPr/>
      </dsp:nvSpPr>
      <dsp:spPr>
        <a:xfrm>
          <a:off x="411480" y="3148920"/>
          <a:ext cx="5760720" cy="1003680"/>
        </a:xfrm>
        <a:prstGeom prst="roundRect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любовна</a:t>
          </a:r>
          <a:endParaRPr lang="ru-RU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11480" y="3148920"/>
        <a:ext cx="5760720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836ACD-0521-45BA-A613-C6F10D076BB5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0E5DD2-8C33-4A4A-861D-90085344A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(1840-1904)</a:t>
            </a:r>
            <a:endParaRPr lang="ru-RU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Старицький</a:t>
            </a:r>
            <a:endParaRPr lang="ru-RU" sz="54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661248"/>
            <a:ext cx="338437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Алєксєєнко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Вероніка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10 – Б класу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ome\Мои документы\Мои рисунки\1f3db4d6aa710ee0a09ab029bf208c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5274134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643446"/>
            <a:ext cx="24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Сцена з вистави «Талан»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23536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Кадр з фільму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"За двумя зайцами" </a:t>
            </a: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твором М.Старицького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214950"/>
            <a:ext cx="8501122" cy="127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uk-UA" sz="2800" b="1" dirty="0" smtClean="0">
                <a:ea typeface="Times New Roman"/>
                <a:cs typeface="Times New Roman"/>
              </a:rPr>
              <a:t>Кадр з фільму</a:t>
            </a:r>
            <a:r>
              <a:rPr lang="ru-RU" sz="2800" b="1" dirty="0" smtClean="0">
                <a:ea typeface="Times New Roman"/>
                <a:cs typeface="Times New Roman"/>
              </a:rPr>
              <a:t> "За </a:t>
            </a:r>
            <a:r>
              <a:rPr lang="ru-RU" sz="2800" b="1" dirty="0" err="1" smtClean="0">
                <a:ea typeface="Times New Roman"/>
                <a:cs typeface="Times New Roman"/>
              </a:rPr>
              <a:t>двома</a:t>
            </a:r>
            <a:r>
              <a:rPr lang="ru-RU" sz="2800" b="1" dirty="0" smtClean="0"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ea typeface="Times New Roman"/>
                <a:cs typeface="Times New Roman"/>
              </a:rPr>
              <a:t>зайцями</a:t>
            </a:r>
            <a:r>
              <a:rPr lang="ru-RU" sz="2800" b="1" dirty="0" smtClean="0">
                <a:ea typeface="Times New Roman"/>
                <a:cs typeface="Times New Roman"/>
              </a:rPr>
              <a:t>" </a:t>
            </a:r>
            <a:r>
              <a:rPr lang="uk-UA" sz="2800" b="1" dirty="0" smtClean="0">
                <a:ea typeface="Times New Roman"/>
                <a:cs typeface="Times New Roman"/>
              </a:rPr>
              <a:t>за твором М.Старицького</a:t>
            </a:r>
            <a:endParaRPr lang="ru-RU" sz="28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240"/>
              </a:spcAft>
            </a:pPr>
            <a:r>
              <a:rPr lang="uk-UA" sz="9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ome\Мои документы\Мои рисунки\58grwk-h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4502427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357562"/>
            <a:ext cx="3357586" cy="308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uk-UA" sz="2800" b="1" dirty="0" smtClean="0">
                <a:ea typeface="Calibri"/>
                <a:cs typeface="Times New Roman"/>
              </a:rPr>
              <a:t>Скульптура за п’єсою  </a:t>
            </a:r>
            <a:r>
              <a:rPr lang="uk-UA" sz="2800" b="1" dirty="0" err="1" smtClean="0">
                <a:ea typeface="Calibri"/>
                <a:cs typeface="Times New Roman"/>
              </a:rPr>
              <a:t>“За</a:t>
            </a:r>
            <a:r>
              <a:rPr lang="uk-UA" sz="2800" b="1" dirty="0" smtClean="0">
                <a:ea typeface="Calibri"/>
                <a:cs typeface="Times New Roman"/>
              </a:rPr>
              <a:t> двома </a:t>
            </a:r>
            <a:r>
              <a:rPr lang="uk-UA" sz="2800" b="1" dirty="0" err="1" smtClean="0">
                <a:ea typeface="Calibri"/>
                <a:cs typeface="Times New Roman"/>
              </a:rPr>
              <a:t>зайцями”</a:t>
            </a:r>
            <a:endParaRPr lang="uk-UA" sz="2800" b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uk-UA" sz="2800" b="1" dirty="0" smtClean="0">
                <a:ea typeface="Calibri"/>
                <a:cs typeface="Times New Roman"/>
              </a:rPr>
              <a:t>М.Старицького </a:t>
            </a:r>
          </a:p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uk-UA" sz="2800" b="1" dirty="0" smtClean="0">
                <a:ea typeface="Calibri"/>
                <a:cs typeface="Times New Roman"/>
              </a:rPr>
              <a:t>у </a:t>
            </a:r>
            <a:r>
              <a:rPr lang="uk-UA" sz="2800" b="1" dirty="0" err="1" smtClean="0">
                <a:ea typeface="Calibri"/>
                <a:cs typeface="Times New Roman"/>
              </a:rPr>
              <a:t>м.Києві</a:t>
            </a:r>
            <a:r>
              <a:rPr lang="uk-UA" sz="2800" b="1" dirty="0" smtClean="0">
                <a:ea typeface="Calibri"/>
                <a:cs typeface="Times New Roman"/>
              </a:rPr>
              <a:t> на Подолі</a:t>
            </a:r>
            <a:endParaRPr lang="ru-RU" sz="28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8" y="928688"/>
            <a:ext cx="835818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uk-UA" sz="2800">
                <a:solidFill>
                  <a:srgbClr val="F6E9ED"/>
                </a:solidFill>
                <a:latin typeface="Verdana" pitchFamily="34" charset="0"/>
                <a:cs typeface="Times New Roman" pitchFamily="18" charset="0"/>
              </a:rPr>
              <a:t>	</a:t>
            </a:r>
            <a:r>
              <a:rPr lang="uk-UA" sz="3000" i="1">
                <a:effectLst>
                  <a:outerShdw blurRad="38100" dist="38100" dir="2700000" algn="tl">
                    <a:srgbClr val="444D26"/>
                  </a:outerShdw>
                </a:effectLst>
                <a:cs typeface="Times New Roman" pitchFamily="18" charset="0"/>
              </a:rPr>
              <a:t>“З перших кроків самопізнання на полі народнім я загорівся душею і думкою послужить рідному слову, огранувати його, окреслити красою і дужістю, щоб воно стало здатним висловити культурну освічену річ, виспівати найтонші краси високих поезій...разом кажучи, хотів, як тоді кепкували, - возвести своє слово у генеральський чин...”</a:t>
            </a:r>
          </a:p>
          <a:p>
            <a:pPr algn="r" eaLnBrk="0" hangingPunct="0"/>
            <a:r>
              <a:rPr lang="uk-UA" sz="2800">
                <a:latin typeface="Verdana" pitchFamily="34" charset="0"/>
                <a:cs typeface="Times New Roman" pitchFamily="18" charset="0"/>
              </a:rPr>
              <a:t>						</a:t>
            </a:r>
            <a:r>
              <a:rPr lang="uk-UA" sz="4400">
                <a:effectLst>
                  <a:outerShdw blurRad="38100" dist="38100" dir="2700000" algn="tl">
                    <a:srgbClr val="444D26"/>
                  </a:outerShdw>
                </a:effectLst>
                <a:latin typeface="Mistral" pitchFamily="66" charset="0"/>
                <a:cs typeface="Times New Roman" pitchFamily="18" charset="0"/>
              </a:rPr>
              <a:t>М.Старицький</a:t>
            </a:r>
            <a:r>
              <a:rPr lang="ru-RU" sz="2800"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428750"/>
            <a:ext cx="8401050" cy="5143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uk-UA" sz="2800" b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Поезія</a:t>
            </a: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: 	</a:t>
            </a:r>
            <a:r>
              <a:rPr lang="uk-UA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“Борвій”, “До молоді”, “До України”,  “Виклик”, “Поету”, “Поклик до братів-слов</a:t>
            </a:r>
            <a:r>
              <a:rPr lang="ru-RU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’</a:t>
            </a:r>
            <a:r>
              <a:rPr lang="uk-UA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ян” та ін.</a:t>
            </a:r>
            <a:endParaRPr lang="ru-RU" sz="2800" i="1" smtClean="0">
              <a:effectLst>
                <a:outerShdw blurRad="38100" dist="38100" dir="2700000" algn="tl">
                  <a:srgbClr val="444D26"/>
                </a:outerShdw>
              </a:effectLst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uk-UA" sz="2800" b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Проза</a:t>
            </a: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:	</a:t>
            </a:r>
            <a:r>
              <a:rPr lang="uk-UA" sz="2800" b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Історичні романи, повісті, оповідання </a:t>
            </a:r>
            <a:r>
              <a:rPr lang="uk-UA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(написані здебільшого російською мовою):</a:t>
            </a:r>
            <a:endParaRPr lang="ru-RU" sz="2800" i="1" smtClean="0">
              <a:effectLst>
                <a:outerShdw blurRad="38100" dist="38100" dir="2700000" algn="tl">
                  <a:srgbClr val="444D26"/>
                </a:outerShdw>
              </a:effectLst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	“Осада Буши”, “Богдан Хмельницкий”, “Последние орл</a:t>
            </a:r>
            <a:r>
              <a:rPr lang="ru-RU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ы</a:t>
            </a:r>
            <a:r>
              <a:rPr lang="uk-UA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”, “Разбойник Кармелюк”.</a:t>
            </a:r>
            <a:endParaRPr lang="ru-RU" sz="2800" i="1" smtClean="0">
              <a:effectLst>
                <a:outerShdw blurRad="38100" dist="38100" dir="2700000" algn="tl">
                  <a:srgbClr val="444D26"/>
                </a:outerShdw>
              </a:effectLst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uk-UA" sz="2800" b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Драматургія</a:t>
            </a: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:	</a:t>
            </a:r>
            <a:r>
              <a:rPr lang="uk-UA" sz="28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“Не судилось”, “Талан”, “У темряві”, “Ой не ходи, Грицю, та й на вечорниці”, “Богдан Хмельницький”, “Маруся Богуславка”, “Оборона Буші” та ін.</a:t>
            </a:r>
            <a:endParaRPr lang="ru-RU" sz="2800" i="1" smtClean="0">
              <a:effectLst>
                <a:outerShdw blurRad="38100" dist="38100" dir="2700000" algn="tl">
                  <a:srgbClr val="444D26"/>
                </a:outerShdw>
              </a:effectLst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Драматичні переробки творів інших авторів, переклади та переспіви.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20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 спадщина </a:t>
            </a:r>
            <a:b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Михайла Старицького</a:t>
            </a:r>
            <a:endParaRPr lang="ru-RU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DSCF958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332656"/>
            <a:ext cx="3810011" cy="6234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lightboxImage" descr="Облога Буш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71784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Історична передумова твору</a:t>
            </a:r>
            <a:endParaRPr lang="ru-RU" dirty="0"/>
          </a:p>
        </p:txBody>
      </p:sp>
      <p:pic>
        <p:nvPicPr>
          <p:cNvPr id="5123" name="Содержимое 7" descr="bogu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179513"/>
            <a:ext cx="3643312" cy="533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5" y="1600200"/>
            <a:ext cx="4572000" cy="47577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uk-UA" sz="2400" dirty="0" smtClean="0"/>
              <a:t>Навесні</a:t>
            </a:r>
            <a:r>
              <a:rPr lang="uk-UA" dirty="0" smtClean="0"/>
              <a:t> 1654р.  війська  Богуна мали поєднатися  з військами Хмельницького  для спільного походу на Польщу.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dirty="0" smtClean="0"/>
              <a:t>На шляху поляків була фортеця ,,Орлине </a:t>
            </a:r>
            <a:r>
              <a:rPr lang="uk-UA" dirty="0" err="1" smtClean="0"/>
              <a:t>гніздо”</a:t>
            </a:r>
            <a:r>
              <a:rPr lang="uk-UA" dirty="0" smtClean="0"/>
              <a:t>  з містом Буша.</a:t>
            </a:r>
          </a:p>
          <a:p>
            <a:pPr eaLnBrk="1" hangingPunct="1">
              <a:buFont typeface="Wingdings" pitchFamily="2" charset="2"/>
              <a:buNone/>
            </a:pPr>
            <a:endParaRPr lang="uk-UA" sz="2400" dirty="0" smtClean="0"/>
          </a:p>
          <a:p>
            <a:pPr eaLnBrk="1" hangingPunct="1">
              <a:buFont typeface="Wingdings" pitchFamily="2" charset="2"/>
              <a:buNone/>
            </a:pPr>
            <a:endParaRPr lang="uk-UA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i="1" dirty="0" smtClean="0"/>
              <a:t>Я.</a:t>
            </a:r>
            <a:r>
              <a:rPr lang="uk-UA" sz="2000" i="1" dirty="0" err="1" smtClean="0"/>
              <a:t>Мадеєвський</a:t>
            </a:r>
            <a:r>
              <a:rPr lang="uk-UA" sz="2000" i="1" dirty="0" smtClean="0"/>
              <a:t>.  Іван Богун.</a:t>
            </a:r>
            <a:r>
              <a:rPr lang="uk-UA" sz="2400" i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i="1" dirty="0" smtClean="0"/>
              <a:t>Літографія. 1884 р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Сюжетні лінії</a:t>
            </a:r>
            <a:endParaRPr lang="ru-RU" sz="44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ome\Мои документы\Мои рисунки\oblogabushi0705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04"/>
            <a:ext cx="5082516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00438"/>
            <a:ext cx="228601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uk-UA" sz="3200" b="1" dirty="0" smtClean="0">
                <a:ea typeface="Calibri"/>
                <a:cs typeface="Times New Roman"/>
              </a:rPr>
              <a:t>Вороги перед фортецею</a:t>
            </a:r>
            <a:endParaRPr lang="ru-RU" sz="32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12" y="428604"/>
            <a:ext cx="84122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5786454"/>
            <a:ext cx="7429552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40"/>
              </a:spcAft>
            </a:pPr>
            <a:r>
              <a:rPr lang="uk-UA" sz="2800" b="1" dirty="0" smtClean="0">
                <a:ea typeface="Calibri"/>
                <a:cs typeface="Times New Roman"/>
              </a:rPr>
              <a:t>План колишньої </a:t>
            </a:r>
            <a:r>
              <a:rPr lang="uk-UA" sz="2800" b="1" dirty="0" err="1" smtClean="0">
                <a:ea typeface="Calibri"/>
                <a:cs typeface="Times New Roman"/>
              </a:rPr>
              <a:t>бушанської</a:t>
            </a:r>
            <a:r>
              <a:rPr lang="uk-UA" sz="2800" b="1" dirty="0" smtClean="0">
                <a:ea typeface="Calibri"/>
                <a:cs typeface="Times New Roman"/>
              </a:rPr>
              <a:t> фортеці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DSCF95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4824536" cy="6118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4"/>
          <p:cNvSpPr txBox="1">
            <a:spLocks/>
          </p:cNvSpPr>
          <p:nvPr/>
        </p:nvSpPr>
        <p:spPr>
          <a:xfrm>
            <a:off x="5218931" y="836712"/>
            <a:ext cx="3925069" cy="481399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Поет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Перекладач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Прозаїк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Драматург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,, Батько українського театру” (І.Франко)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Актор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Режисер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Зачинатель жанру історично-пригодницьких романів в Україні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420888"/>
            <a:ext cx="320384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40"/>
              </a:spcAft>
            </a:pPr>
            <a:r>
              <a:rPr lang="ru-RU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Бушанський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замок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Содержимое 8" descr="Камянець-Подільсь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924945"/>
            <a:ext cx="4283968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915" y="476672"/>
            <a:ext cx="516708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18472" y="0"/>
            <a:ext cx="52255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40"/>
              </a:spcAft>
            </a:pPr>
            <a:r>
              <a:rPr lang="uk-UA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Замкова фортеця(сучасний вигляд)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Групування персонажів – прийом контрасту</a:t>
            </a:r>
            <a:endParaRPr lang="ru-RU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Захисники Буші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Сотник Михайло Завісний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Орися, дочка сотника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Вернидуб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Шрам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Козаки 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Сліпий кобзар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нападники – вороги України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гетьман Потоцький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гетьман Лянцкоровський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воєвода Чарнецький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13" y="5929313"/>
            <a:ext cx="35893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uk-UA" sz="3200">
                <a:effectLst>
                  <a:outerShdw blurRad="38100" dist="38100" dir="2700000" algn="tl">
                    <a:srgbClr val="444D26"/>
                  </a:outerShdw>
                </a:effectLst>
              </a:rPr>
              <a:t>Антін Корецький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Керманич запорожців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00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dirty="0" smtClean="0">
                <a:solidFill>
                  <a:schemeClr val="folHlink"/>
                </a:solidFill>
                <a:latin typeface="Bookman Old Style" pitchFamily="18" charset="0"/>
              </a:rPr>
              <a:t>Михайло </a:t>
            </a:r>
            <a:r>
              <a:rPr lang="uk-UA" dirty="0" err="1" smtClean="0">
                <a:solidFill>
                  <a:schemeClr val="folHlink"/>
                </a:solidFill>
                <a:latin typeface="Bookman Old Style" pitchFamily="18" charset="0"/>
              </a:rPr>
              <a:t>Завістний</a:t>
            </a:r>
            <a:r>
              <a:rPr lang="uk-UA" dirty="0" smtClean="0"/>
              <a:t> ,   сотник, високий, широкоплечий,  з сивими довгими вусами, з шрамом на лівому виску. Він </a:t>
            </a:r>
            <a:r>
              <a:rPr lang="uk-UA" dirty="0" err="1" smtClean="0"/>
              <a:t>подібен</a:t>
            </a:r>
            <a:r>
              <a:rPr lang="uk-UA" dirty="0" smtClean="0"/>
              <a:t> до могучого дуба.   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dirty="0" smtClean="0"/>
              <a:t>,, Боронитися нам більше несила, так не давайтеся, братці, живцем у руки, а краще рубайте, братці, один </a:t>
            </a:r>
            <a:r>
              <a:rPr lang="uk-UA" dirty="0" err="1" smtClean="0"/>
              <a:t>одного”</a:t>
            </a:r>
            <a:r>
              <a:rPr lang="uk-UA" dirty="0" smtClean="0"/>
              <a:t>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dirty="0" smtClean="0"/>
              <a:t>,, Куля добре влучила і заспокоїла сотникову турботу на віки </a:t>
            </a:r>
            <a:r>
              <a:rPr lang="uk-UA" dirty="0" err="1" smtClean="0"/>
              <a:t>вічні”</a:t>
            </a:r>
            <a:r>
              <a:rPr lang="uk-UA" dirty="0" smtClean="0"/>
              <a:t>.</a:t>
            </a:r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690" y="214289"/>
            <a:ext cx="4607752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4357694"/>
            <a:ext cx="2428892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uk-UA" sz="3200" b="1" dirty="0" smtClean="0">
                <a:ea typeface="Calibri"/>
                <a:cs typeface="Times New Roman"/>
              </a:rPr>
              <a:t>Могила сотника </a:t>
            </a:r>
            <a:r>
              <a:rPr lang="uk-UA" sz="3200" b="1" dirty="0" err="1" smtClean="0">
                <a:ea typeface="Calibri"/>
                <a:cs typeface="Times New Roman"/>
              </a:rPr>
              <a:t>Завісного</a:t>
            </a:r>
            <a:endParaRPr lang="ru-RU" sz="32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Виступ  </a:t>
            </a:r>
            <a:r>
              <a:rPr lang="uk-UA" dirty="0" err="1" smtClean="0"/>
              <a:t>Шрама</a:t>
            </a:r>
            <a:endParaRPr lang="ru-RU" dirty="0"/>
          </a:p>
        </p:txBody>
      </p:sp>
      <p:pic>
        <p:nvPicPr>
          <p:cNvPr id="8195" name="Содержимое 3" descr="Устиянович К. Козацька бит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3465" y="1844824"/>
            <a:ext cx="5110535" cy="36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3643313" cy="3929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dirty="0" smtClean="0"/>
              <a:t>,,Гей, погуляймо, хлопці!- скрикнув Шрам, і все, що зосталося живого, роз</a:t>
            </a:r>
            <a:r>
              <a:rPr lang="en-US" dirty="0" smtClean="0"/>
              <a:t>’</a:t>
            </a:r>
            <a:r>
              <a:rPr lang="uk-UA" dirty="0" err="1" smtClean="0"/>
              <a:t>ятрене</a:t>
            </a:r>
            <a:r>
              <a:rPr lang="uk-UA" dirty="0" smtClean="0"/>
              <a:t> сказом одчайдушної оборони, кинулось потужною хвилею на </a:t>
            </a:r>
            <a:r>
              <a:rPr lang="uk-UA" dirty="0" err="1" smtClean="0"/>
              <a:t>ворога”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64304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u="sng" dirty="0" smtClean="0"/>
              <a:t>Польські полководці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Степан Потоцький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                </a:t>
            </a:r>
            <a:endParaRPr lang="uk-UA" sz="3600" smtClean="0"/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,,І криклива пишнота, і вираз обличчя, що довчасно злиняло на розпусних ночах, і хітливі безсоромні очі, і млява, знесилена постава - нагадували швидше фігуру знудженої повії, ніж мужнього ватага Посполитої Речі”.</a:t>
            </a:r>
            <a:endParaRPr lang="ru-RU" smtClean="0"/>
          </a:p>
        </p:txBody>
      </p:sp>
      <p:pic>
        <p:nvPicPr>
          <p:cNvPr id="7" name="Рисунок 6" descr="a001z.jpg"/>
          <p:cNvPicPr>
            <a:picLocks noChangeAspect="1"/>
          </p:cNvPicPr>
          <p:nvPr/>
        </p:nvPicPr>
        <p:blipFill>
          <a:blip r:embed="rId2" cstate="print"/>
          <a:srcRect l="3703" b="24998"/>
          <a:stretch>
            <a:fillRect/>
          </a:stretch>
        </p:blipFill>
        <p:spPr bwMode="auto">
          <a:xfrm>
            <a:off x="4810125" y="4214813"/>
            <a:ext cx="4333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Лянцкоронський</a:t>
            </a:r>
            <a:r>
              <a:rPr lang="uk-UA" dirty="0" smtClean="0"/>
              <a:t>         </a:t>
            </a:r>
            <a:r>
              <a:rPr lang="uk-UA" dirty="0" err="1" smtClean="0"/>
              <a:t>Чарнецький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Одягнений в звичайну бойову одіж.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mtClean="0"/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Обличчя повне достойності й поваги.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mtClean="0"/>
          </a:p>
          <a:p>
            <a:pPr eaLnBrk="1" hangingPunct="1">
              <a:buFont typeface="Wingdings" pitchFamily="2" charset="2"/>
              <a:buChar char="v"/>
            </a:pPr>
            <a:endParaRPr lang="uk-UA" smtClean="0"/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В очах, синіх, великих, світиться розум.</a:t>
            </a: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Одягнений в сталеві шеляги.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mtClean="0"/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Від його загартованого в боях обличчя віє холодом зимовим.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mtClean="0"/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В зеленистих очах яскріє сваволя і лютість.</a:t>
            </a:r>
            <a:endParaRPr lang="ru-RU" smtClean="0"/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Польські вояки</a:t>
            </a:r>
            <a:endParaRPr lang="ru-RU" dirty="0"/>
          </a:p>
        </p:txBody>
      </p:sp>
      <p:pic>
        <p:nvPicPr>
          <p:cNvPr id="11267" name="Содержимое 4" descr="Brandt_Towarzysz_pancer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488" y="857250"/>
            <a:ext cx="4557712" cy="5786438"/>
          </a:xfrm>
        </p:spPr>
      </p:pic>
      <p:pic>
        <p:nvPicPr>
          <p:cNvPr id="11268" name="Содержимое 5" descr="Kossak_Jul_Rotmistrz_pancern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4713" y="857250"/>
            <a:ext cx="4371975" cy="578643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Орися </a:t>
            </a:r>
            <a:r>
              <a:rPr lang="uk-UA" dirty="0" err="1" smtClean="0"/>
              <a:t>Завісна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Її струнка постава здавалась  легесенькою, прозорою. Риси обличчя елегантні й шляхетні. Карі очі  палають вогнем.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,, Так, постраждати за віру, за правду,  за своїх друзів , - дума вона , - непомірна втіха”.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,, Та це ж не святого мученика очі, а очі її коханка, властителя  радісних мрій, очі вродливого юнака Антося Корецького”.</a:t>
            </a:r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Антось </a:t>
            </a:r>
            <a:r>
              <a:rPr lang="uk-UA" dirty="0" err="1" smtClean="0"/>
              <a:t>Корецький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,,Я нащадок вельможного роду Корецьких, котрі стояли близько трону і володіли незліченними багатствами.”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,,Я з роду  католик.”</a:t>
            </a:r>
            <a:endParaRPr lang="ru-RU" smtClean="0"/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,,Я став козаком. Я загартувався в їхньому безмежному завзятті, я неабияким став і між запорожців.”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,,Сестро моя, життя моє і весь світе  мій, Орисю! Чом доля не дала мені вмерти від твоєї руки?”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874713"/>
          <a:ext cx="8329642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257"/>
                <a:gridCol w="7129385"/>
              </a:tblGrid>
              <a:tr h="499601">
                <a:tc>
                  <a:txBody>
                    <a:bodyPr/>
                    <a:lstStyle/>
                    <a:p>
                      <a:pPr algn="just"/>
                      <a:r>
                        <a:rPr lang="uk-UA" sz="2800" dirty="0" smtClean="0">
                          <a:latin typeface="Arial Narrow" pitchFamily="34" charset="0"/>
                        </a:rPr>
                        <a:t>Дата 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800" dirty="0" smtClean="0">
                          <a:latin typeface="Arial Narrow" pitchFamily="34" charset="0"/>
                        </a:rPr>
                        <a:t>Події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22473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 грудня 1840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Народився в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с.Кліщенцях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Золотоноського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повіту на Полтавщині у родині дрібного поміщика-дворянина, відставного ротмістра.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22473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 1851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Навчається в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“благородному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пансіоні”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в Полтавській гімназії, залишається сиротою, ним опікується родина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Лисенків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 Пробує віршувати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62406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1858 - 1861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Разом зі своїм троюрідним братом М.Лисенком вступає до Харківського університету, згодом  переходять до Київського університету.   Одружується з сестрою Лисенка – Софією Віталіївною, повертається до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Кліщенців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і вступає у володіння батьківською спадщиною.  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Основні віхи життя і творчості Михайла Старицького</a:t>
            </a:r>
            <a:endParaRPr lang="ru-RU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зображення виключних людей у незвичних обставинах, розкриття духовної величі людини;</a:t>
            </a:r>
            <a:endParaRPr lang="ru-RU" sz="2800" dirty="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/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історична тематика, відтворення національно-визвольних рухів народних мас;</a:t>
            </a:r>
            <a:endParaRPr lang="ru-RU" sz="2800" dirty="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/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використання фольклорних сюжетів, образів;</a:t>
            </a:r>
            <a:endParaRPr lang="ru-RU" sz="2800" dirty="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/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підвищена емоційність і напруженість зображення подій, ситуацій, характерів;</a:t>
            </a:r>
            <a:endParaRPr lang="ru-RU" sz="2800" dirty="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/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національна туга за славою і волею України.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Романтизм</a:t>
            </a:r>
            <a:b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романтизму:</a:t>
            </a:r>
            <a:endParaRPr lang="ru-RU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5334000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“...з золотою китицею на правому плечі; високий, широкоплечий, з сивими довгими вусами...”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“...з чорними, ледве закрученими вусиками, з підголеною хвацько чуприною...” 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“...карі очі...палають вогнем, на мармуровім чолі лежать не дитячі думи...”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“На йому довгі сап’янці з золотими острогами і срібна місюрка, а зверху наопаш - розкішний кармазиновий кунтуш з венеційського оксамиту, облямований горностаєм...” 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Чий портрет?</a:t>
            </a:r>
            <a:endParaRPr lang="ru-RU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5813" y="857250"/>
            <a:ext cx="7929562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 algn="just">
              <a:buClr>
                <a:schemeClr val="accent2"/>
              </a:buClr>
              <a:buFont typeface="Constantia" pitchFamily="18" charset="0"/>
              <a:buAutoNum type="arabicPeriod" startAt="5"/>
              <a:tabLst>
                <a:tab pos="-457200" algn="l"/>
              </a:tabLst>
            </a:pPr>
            <a:r>
              <a:rPr lang="uk-UA" sz="3000">
                <a:effectLst>
                  <a:outerShdw blurRad="38100" dist="38100" dir="2700000" algn="tl">
                    <a:srgbClr val="444D26"/>
                  </a:outerShdw>
                </a:effectLst>
              </a:rPr>
              <a:t>“...з горбинкою ніс загнувся йому гаком, нагадуючи дзьоб у хижого птаха; в зелених очах проблискує сваволя і лютість”.</a:t>
            </a:r>
            <a:endParaRPr lang="ru-RU" sz="300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514350" indent="-514350" algn="just" eaLnBrk="0" hangingPunct="0">
              <a:buClr>
                <a:schemeClr val="accent2"/>
              </a:buClr>
              <a:buFont typeface="Constantia" pitchFamily="18" charset="0"/>
              <a:buAutoNum type="arabicPeriod" startAt="5"/>
              <a:tabLst>
                <a:tab pos="-457200" algn="l"/>
              </a:tabLst>
            </a:pPr>
            <a:r>
              <a:rPr lang="uk-UA" sz="3000">
                <a:effectLst>
                  <a:outerShdw blurRad="38100" dist="38100" dir="2700000" algn="tl">
                    <a:srgbClr val="444D26"/>
                  </a:outerShdw>
                </a:effectLst>
              </a:rPr>
              <a:t>“...його біле, благородне чоло обмежили золотисто-каштанові кучері, на виразнім обличчі світились ласкою і відвагою сиві очі”.</a:t>
            </a:r>
            <a:endParaRPr lang="ru-RU" sz="300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514350" indent="-514350" algn="just" eaLnBrk="0" hangingPunct="0">
              <a:buClr>
                <a:schemeClr val="accent2"/>
              </a:buClr>
              <a:buFont typeface="Constantia" pitchFamily="18" charset="0"/>
              <a:buAutoNum type="arabicPeriod" startAt="5"/>
              <a:tabLst>
                <a:tab pos="-457200" algn="l"/>
              </a:tabLst>
            </a:pPr>
            <a:r>
              <a:rPr lang="uk-UA" sz="3000">
                <a:effectLst>
                  <a:outerShdw blurRad="38100" dist="38100" dir="2700000" algn="tl">
                    <a:srgbClr val="444D26"/>
                  </a:outerShdw>
                </a:effectLst>
              </a:rPr>
              <a:t>“...на ...просвітку вирізувалась показно широчезна спина й груба, жилава шия, на якій зручно було б гнути обіддя”.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63" y="1524000"/>
            <a:ext cx="7143750" cy="4572000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Сотник Завісний.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Хорунжий Гостроверхий.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Сотниківна Орися.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Граф Потоцький.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Чарнецький.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Антон Корецький.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buFont typeface="Constantia" pitchFamily="18" charset="0"/>
              <a:buAutoNum type="arabicPeriod"/>
            </a:pPr>
            <a:r>
              <a:rPr lang="uk-UA" sz="32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Вернидуб.</a:t>
            </a:r>
            <a:endParaRPr lang="ru-RU" sz="32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Відповіді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“Не віддавайте, братці, дешево псам козачого білого тіла, а візьміть з наших напасників добру ціну...” 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“Коли, нарешті, увірветься всередину ворог, то вони зуміють не датися в руки живцем і не допустять наших святинь на поругу”.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“Дай мені останній раз натішитися своїм лютим горем...”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 eaLnBrk="1" hangingPunct="1">
              <a:lnSpc>
                <a:spcPct val="90000"/>
              </a:lnSpc>
              <a:buFont typeface="Constantia" pitchFamily="18" charset="0"/>
              <a:buAutoNum type="arabicPeriod"/>
            </a:pPr>
            <a:r>
              <a:rPr lang="uk-UA" sz="280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charset="0"/>
                <a:cs typeface="Arial" charset="0"/>
              </a:rPr>
              <a:t>“...ні баби, ні жінки, ні дівчини, ні навіть дитини не ощаджу; випалю, винищу, видавлю все, щоб і насіння від цього гадючого кодла не лишилося”.</a:t>
            </a:r>
            <a:endParaRPr lang="ru-RU" sz="2800" smtClean="0">
              <a:effectLst>
                <a:outerShdw blurRad="38100" dist="38100" dir="2700000" algn="tl">
                  <a:srgbClr val="444D26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належать слова?</a:t>
            </a:r>
            <a:endParaRPr lang="ru-RU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88" y="428625"/>
            <a:ext cx="8215312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 algn="just">
              <a:buClr>
                <a:schemeClr val="accent2"/>
              </a:buClr>
              <a:buFont typeface="Constantia" pitchFamily="18" charset="0"/>
              <a:buAutoNum type="arabicPeriod" startAt="5"/>
            </a:pPr>
            <a:r>
              <a:rPr lang="uk-UA" sz="2800">
                <a:effectLst>
                  <a:outerShdw blurRad="38100" dist="38100" dir="2700000" algn="tl">
                    <a:srgbClr val="444D26"/>
                  </a:outerShdw>
                </a:effectLst>
              </a:rPr>
              <a:t> “...не в знищенні своїх кревних підданих, які й боронять наші державні околиці, лежить сила держави, а в спільній користі та згоді”.</a:t>
            </a:r>
            <a:endParaRPr lang="ru-RU" sz="280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514350" indent="-514350" algn="just" eaLnBrk="0" hangingPunct="0">
              <a:buClr>
                <a:schemeClr val="accent2"/>
              </a:buClr>
              <a:buFont typeface="Constantia" pitchFamily="18" charset="0"/>
              <a:buAutoNum type="arabicPeriod" startAt="5"/>
            </a:pPr>
            <a:r>
              <a:rPr lang="uk-UA" sz="2800">
                <a:effectLst>
                  <a:outerShdw blurRad="38100" dist="38100" dir="2700000" algn="tl">
                    <a:srgbClr val="444D26"/>
                  </a:outerShdw>
                </a:effectLst>
              </a:rPr>
              <a:t> “Не вмре наша широка Україна, коли вона водить таких синів і таких дочок...”</a:t>
            </a:r>
            <a:endParaRPr lang="ru-RU" sz="280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514350" indent="-514350" algn="just" eaLnBrk="0" hangingPunct="0">
              <a:buClr>
                <a:schemeClr val="accent2"/>
              </a:buClr>
              <a:buFont typeface="Constantia" pitchFamily="18" charset="0"/>
              <a:buAutoNum type="arabicPeriod" startAt="5"/>
            </a:pPr>
            <a:r>
              <a:rPr lang="uk-UA" sz="2800">
                <a:effectLst>
                  <a:outerShdw blurRad="38100" dist="38100" dir="2700000" algn="tl">
                    <a:srgbClr val="444D26"/>
                  </a:outerShdw>
                </a:effectLst>
              </a:rPr>
              <a:t> “Руїна, одна руїна, й нові болячки ойчизні, й нові краплі отрути в серця розлютованих дітей”.</a:t>
            </a:r>
          </a:p>
          <a:p>
            <a:pPr marL="514350" indent="-514350" algn="just" eaLnBrk="0" hangingPunct="0">
              <a:buClr>
                <a:schemeClr val="accent2"/>
              </a:buClr>
              <a:buFont typeface="Constantia" pitchFamily="18" charset="0"/>
              <a:buAutoNum type="arabicPeriod" startAt="5"/>
            </a:pPr>
            <a:r>
              <a:rPr lang="uk-UA" sz="2800">
                <a:effectLst>
                  <a:outerShdw blurRad="38100" dist="38100" dir="2700000" algn="tl">
                    <a:srgbClr val="444D26"/>
                  </a:outerShdw>
                </a:effectLst>
              </a:rPr>
              <a:t>“А все ж таки не доконають дітей твоїх кревних – стоять вони непохитно і стоятимуть до загину за свою змучену неньку – і, доки світ сонця, ні за які скарби, нізащо в світі не продадуть своєї любові до тебе, наша люба вітчизно!...”</a:t>
            </a:r>
            <a:endParaRPr lang="ru-RU" sz="280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514350" indent="-514350" algn="just" eaLnBrk="0" hangingPunct="0">
              <a:buClr>
                <a:schemeClr val="accent2"/>
              </a:buClr>
              <a:buFont typeface="Constantia" pitchFamily="18" charset="0"/>
              <a:buAutoNum type="arabicPeriod" startAt="5"/>
            </a:pPr>
            <a:endParaRPr lang="uk-UA" sz="280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00063" y="958850"/>
            <a:ext cx="82867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85800" algn="just" eaLnBrk="0" hangingPunct="0">
              <a:buClr>
                <a:schemeClr val="accent2"/>
              </a:buClr>
              <a:buFont typeface="Constantia" pitchFamily="18" charset="0"/>
              <a:buAutoNum type="arabicPeriod" startAt="9"/>
              <a:tabLst>
                <a:tab pos="-457200" algn="l"/>
              </a:tabLst>
            </a:pPr>
            <a:r>
              <a:rPr lang="uk-UA" sz="2800" dirty="0" err="1">
                <a:effectLst>
                  <a:outerShdw blurRad="38100" dist="38100" dir="2700000" algn="tl">
                    <a:srgbClr val="444D26"/>
                  </a:outerShdw>
                </a:effectLst>
              </a:rPr>
              <a:t>“...наступає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 година нужденна; </a:t>
            </a:r>
            <a:r>
              <a:rPr lang="uk-UA" sz="2800" dirty="0" err="1">
                <a:effectLst>
                  <a:outerShdw blurRad="38100" dist="38100" dir="2700000" algn="tl">
                    <a:srgbClr val="444D26"/>
                  </a:outerShdw>
                </a:effectLst>
              </a:rPr>
              <a:t>возлюбивий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 	     </a:t>
            </a: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	нас 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страстотерпець покликав вас стати    	     </a:t>
            </a: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	твердо 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й купно до останнього подиху </a:t>
            </a: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за 		 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хрест цей й за </a:t>
            </a:r>
            <a:r>
              <a:rPr lang="uk-UA" sz="2800" dirty="0" err="1">
                <a:effectLst>
                  <a:outerShdw blurRad="38100" dist="38100" dir="2700000" algn="tl">
                    <a:srgbClr val="444D26"/>
                  </a:outerShdw>
                </a:effectLst>
              </a:rPr>
              <a:t>матір-Україну”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indent="685800" algn="just" eaLnBrk="0" hangingPunct="0">
              <a:buClr>
                <a:schemeClr val="accent2"/>
              </a:buClr>
              <a:buFont typeface="Constantia" pitchFamily="18" charset="0"/>
              <a:buAutoNum type="arabicPeriod" startAt="9"/>
              <a:tabLst>
                <a:tab pos="-457200" algn="l"/>
              </a:tabLst>
            </a:pPr>
            <a:r>
              <a:rPr lang="uk-UA" sz="2800" dirty="0" err="1">
                <a:effectLst>
                  <a:outerShdw blurRad="38100" dist="38100" dir="2700000" algn="tl">
                    <a:srgbClr val="444D26"/>
                  </a:outerShdw>
                </a:effectLst>
              </a:rPr>
              <a:t>“Не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 здаватися ні на які улесливі слова 	    	      </a:t>
            </a: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	ворогів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, а вмерти всім при зброї, боронячи 	      </a:t>
            </a: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	до 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останнього наші святощі! Але й </a:t>
            </a:r>
            <a:endParaRPr lang="uk-UA" sz="28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indent="685800" algn="just" eaLnBrk="0" hangingPunct="0">
              <a:buClr>
                <a:schemeClr val="accent2"/>
              </a:buClr>
              <a:tabLst>
                <a:tab pos="-457200" algn="l"/>
              </a:tabLst>
            </a:pP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	вмираючи 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	      силкуватись залучити </a:t>
            </a: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за</a:t>
            </a:r>
          </a:p>
          <a:p>
            <a:pPr indent="685800" algn="just" eaLnBrk="0" hangingPunct="0">
              <a:buClr>
                <a:schemeClr val="accent2"/>
              </a:buClr>
              <a:tabLst>
                <a:tab pos="-457200" algn="l"/>
              </a:tabLst>
            </a:pP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	 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собою в могилу 	      якомога більш </a:t>
            </a:r>
            <a:r>
              <a:rPr lang="uk-UA" sz="2800" dirty="0" err="1">
                <a:effectLst>
                  <a:outerShdw blurRad="38100" dist="38100" dir="2700000" algn="tl">
                    <a:srgbClr val="444D26"/>
                  </a:outerShdw>
                </a:effectLst>
              </a:rPr>
              <a:t>ворогів”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.</a:t>
            </a:r>
            <a:r>
              <a:rPr lang="ru-RU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524000"/>
            <a:ext cx="4286250" cy="3333750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uk-UA" sz="3200" smtClean="0">
                <a:latin typeface="Arial" charset="0"/>
                <a:cs typeface="Arial" charset="0"/>
              </a:rPr>
              <a:t> Кобзареві.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uk-UA" sz="3200" smtClean="0">
                <a:latin typeface="Arial" charset="0"/>
                <a:cs typeface="Arial" charset="0"/>
              </a:rPr>
              <a:t> Сотнику.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uk-UA" sz="3200" smtClean="0">
                <a:latin typeface="Arial" charset="0"/>
                <a:cs typeface="Arial" charset="0"/>
              </a:rPr>
              <a:t> Катрі.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uk-UA" sz="3200" smtClean="0">
                <a:latin typeface="Arial" charset="0"/>
                <a:cs typeface="Arial" charset="0"/>
              </a:rPr>
              <a:t> Чарнецькому.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uk-UA" sz="3200" smtClean="0">
                <a:latin typeface="Arial" charset="0"/>
                <a:cs typeface="Arial" charset="0"/>
              </a:rPr>
              <a:t> Лянцкоровському.</a:t>
            </a:r>
            <a:endParaRPr lang="ru-RU" sz="2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Відповіді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43438" y="1500188"/>
            <a:ext cx="4143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chemeClr val="accent2"/>
              </a:buClr>
              <a:buSzPct val="85000"/>
              <a:buFont typeface="Constantia" pitchFamily="18" charset="0"/>
              <a:buAutoNum type="arabicPeriod" startAt="6"/>
            </a:pPr>
            <a:r>
              <a:rPr lang="uk-UA" sz="3200"/>
              <a:t>Дідові.</a:t>
            </a:r>
            <a:endParaRPr lang="ru-RU" sz="3200"/>
          </a:p>
          <a:p>
            <a:pPr marL="514350" indent="-514350">
              <a:buClr>
                <a:schemeClr val="accent2"/>
              </a:buClr>
              <a:buSzPct val="85000"/>
              <a:buFont typeface="Constantia" pitchFamily="18" charset="0"/>
              <a:buAutoNum type="arabicPeriod" startAt="6"/>
            </a:pPr>
            <a:r>
              <a:rPr lang="uk-UA" sz="3200"/>
              <a:t>Лянцкоронському.</a:t>
            </a:r>
            <a:endParaRPr lang="ru-RU" sz="3200"/>
          </a:p>
          <a:p>
            <a:pPr marL="514350" indent="-514350">
              <a:buClr>
                <a:schemeClr val="accent2"/>
              </a:buClr>
              <a:buSzPct val="85000"/>
              <a:buFont typeface="Constantia" pitchFamily="18" charset="0"/>
              <a:buAutoNum type="arabicPeriod" startAt="6"/>
            </a:pPr>
            <a:r>
              <a:rPr lang="uk-UA" sz="3200"/>
              <a:t>Отцю Василю.</a:t>
            </a:r>
            <a:endParaRPr lang="ru-RU" sz="3200"/>
          </a:p>
          <a:p>
            <a:pPr marL="514350" indent="-514350">
              <a:buClr>
                <a:schemeClr val="accent2"/>
              </a:buClr>
              <a:buSzPct val="85000"/>
              <a:buFont typeface="Constantia" pitchFamily="18" charset="0"/>
              <a:buAutoNum type="arabicPeriod" startAt="6"/>
            </a:pPr>
            <a:r>
              <a:rPr lang="uk-UA" sz="3200"/>
              <a:t>Сотникові.</a:t>
            </a:r>
            <a:endParaRPr lang="ru-RU" sz="3200"/>
          </a:p>
          <a:p>
            <a:pPr marL="514350" indent="-514350">
              <a:buClr>
                <a:schemeClr val="accent2"/>
              </a:buClr>
              <a:buSzPct val="85000"/>
              <a:buFont typeface="Constantia" pitchFamily="18" charset="0"/>
              <a:buAutoNum type="arabicPeriod" startAt="6"/>
            </a:pPr>
            <a:r>
              <a:rPr lang="uk-UA" sz="3200"/>
              <a:t>Орисі.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42875"/>
          <a:ext cx="8643998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660"/>
                <a:gridCol w="717333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1864 - 1865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Повертається до Києва, закінчує навчання в університеті. У Львові у багатьох журналах з</a:t>
                      </a:r>
                      <a:r>
                        <a:rPr kumimoji="0" lang="ru-RU" sz="28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’</a:t>
                      </a:r>
                      <a:r>
                        <a:rPr kumimoji="0" lang="uk-UA" sz="28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являються його вірші  </a:t>
                      </a:r>
                      <a:endParaRPr lang="ru-RU" sz="28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1868 - 1871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Купує маєток в с.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Карпівці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на Поділлі, переселяється туди з родиною. Пише вірші, перекладає.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1871 - 1876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Знову в Києві. Разом з Лисенком організовують товариство українських сценічних акторів,  поєднує театральну діяльність з літературною творчістю.  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Поч.80-х рр.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Очолює першу українську професійну трупу, залучає до неї М.Саксаганського та І.Карпенка-Карого, в утримання трупи укладає всі гроші.  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Розкол трупи на два колективи.  </a:t>
                      </a: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Видає збірку написаного.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14313"/>
          <a:ext cx="8229600" cy="603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6686568"/>
              </a:tblGrid>
              <a:tr h="1285884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b="0" i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1886-1889</a:t>
                      </a:r>
                      <a:endParaRPr lang="ru-RU" sz="2800" b="0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b="0" i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Трупа з успіхом гастролює в Москві та Петербурзі, потім – у Варшаві, Мінську, Вільнюсі, Астрахані, </a:t>
                      </a:r>
                      <a:r>
                        <a:rPr kumimoji="0" lang="uk-UA" sz="2800" b="0" i="0" kern="12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Тифлісі</a:t>
                      </a:r>
                      <a:r>
                        <a:rPr kumimoji="0" lang="uk-UA" sz="2800" b="0" i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 Створює драми.   </a:t>
                      </a:r>
                      <a:endParaRPr lang="ru-RU" sz="2800" b="0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4416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1891-1892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Пише “У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темряві”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“Ой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не ходи, Грицю, та й на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вечорниці”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повість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“Облога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8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Буші”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823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1893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Погіршується здоров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’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я, змушений залишити трупу, але не літературну діяльність.  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3930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1894 - 1903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Бере участь у створенні Всеросійського театрального товариства. Виступає на першому Всеросійському з</a:t>
                      </a: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’</a:t>
                      </a: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їзді діячів сцени, продовжує літературну діяльність.  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72678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27 квітня 1904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Виснажений працею, помер митець у Києві, похований на Байковому кладовищі.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DSCF9530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4348" y="285728"/>
            <a:ext cx="7743294" cy="5552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625" y="5786438"/>
            <a:ext cx="82153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М.Старицький серед учасників вечора </a:t>
            </a:r>
            <a:r>
              <a:rPr lang="uk-UA" sz="2800" dirty="0" err="1">
                <a:effectLst>
                  <a:outerShdw blurRad="38100" dist="38100" dir="2700000" algn="tl">
                    <a:srgbClr val="444D26"/>
                  </a:outerShdw>
                </a:effectLst>
              </a:rPr>
              <a:t>пам</a:t>
            </a:r>
            <a:r>
              <a:rPr lang="en-US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’</a:t>
            </a:r>
            <a:r>
              <a:rPr lang="uk-UA" sz="28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яті </a:t>
            </a:r>
            <a:r>
              <a:rPr lang="uk-UA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Т.Г.Шевченка</a:t>
            </a:r>
            <a:endParaRPr lang="ru-RU" sz="2800" dirty="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DSCF953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038299" y="357166"/>
            <a:ext cx="4462791" cy="6215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88" y="4494213"/>
            <a:ext cx="37861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М.Старицький і </a:t>
            </a:r>
            <a:r>
              <a:rPr lang="uk-UA" sz="32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М.Кропивницький</a:t>
            </a:r>
            <a:endParaRPr lang="ru-RU" sz="3200" dirty="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DSCF953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8596" y="285728"/>
            <a:ext cx="8359981" cy="5518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5875" y="5857875"/>
            <a:ext cx="626498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М.Старицький з сім</a:t>
            </a:r>
            <a:r>
              <a:rPr lang="en-US" sz="32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’</a:t>
            </a:r>
            <a:r>
              <a:rPr lang="uk-UA" sz="3200" dirty="0" err="1">
                <a:effectLst>
                  <a:outerShdw blurRad="38100" dist="38100" dir="2700000" algn="tl">
                    <a:srgbClr val="444D26"/>
                  </a:outerShdw>
                </a:effectLst>
              </a:rPr>
              <a:t>єю</a:t>
            </a:r>
            <a:r>
              <a:rPr lang="uk-UA" sz="32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 </a:t>
            </a:r>
            <a:r>
              <a:rPr lang="uk-UA" sz="3200" dirty="0" err="1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Лисенків</a:t>
            </a:r>
            <a:endParaRPr lang="ru-RU" sz="3200" dirty="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ome\Мои документы\Мои рисунки\5_lite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4805372" cy="6066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876"/>
            <a:ext cx="3429008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Олена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Пчілка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Леся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Українка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М.Старицький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, Г.Хоткевич,</a:t>
            </a:r>
          </a:p>
          <a:p>
            <a:pPr algn="ctr">
              <a:lnSpc>
                <a:spcPct val="115000"/>
              </a:lnSpc>
              <a:spcAft>
                <a:spcPts val="240"/>
              </a:spcAft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В.Самійленко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.</a:t>
            </a:r>
            <a:r>
              <a:rPr lang="ru-RU" sz="2800" dirty="0" smtClean="0">
                <a:ea typeface="Times New Roman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602</TotalTime>
  <Words>1257</Words>
  <Application>Microsoft Office PowerPoint</Application>
  <PresentationFormat>Экран (4:3)</PresentationFormat>
  <Paragraphs>170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Михайло Старицький</vt:lpstr>
      <vt:lpstr>Слайд 2</vt:lpstr>
      <vt:lpstr>Основні віхи життя і творчості Михайла Старицького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Творча спадщина  Михайла Старицького</vt:lpstr>
      <vt:lpstr>Слайд 15</vt:lpstr>
      <vt:lpstr>Історична передумова твору</vt:lpstr>
      <vt:lpstr>Сюжетні лінії</vt:lpstr>
      <vt:lpstr>Слайд 18</vt:lpstr>
      <vt:lpstr>Слайд 19</vt:lpstr>
      <vt:lpstr>Слайд 20</vt:lpstr>
      <vt:lpstr>Групування персонажів – прийом контрасту</vt:lpstr>
      <vt:lpstr>Керманич запорожців</vt:lpstr>
      <vt:lpstr>Слайд 23</vt:lpstr>
      <vt:lpstr>Виступ  Шрама</vt:lpstr>
      <vt:lpstr>  Польські полководці       Степан Потоцький</vt:lpstr>
      <vt:lpstr>Лянцкоронський         Чарнецький</vt:lpstr>
      <vt:lpstr>Польські вояки</vt:lpstr>
      <vt:lpstr>Орися Завісна </vt:lpstr>
      <vt:lpstr>Антось Корецький </vt:lpstr>
      <vt:lpstr>Романтизм Особливості романтизму:</vt:lpstr>
      <vt:lpstr>Чий портрет?</vt:lpstr>
      <vt:lpstr>Слайд 32</vt:lpstr>
      <vt:lpstr> Відповіді</vt:lpstr>
      <vt:lpstr>Кому належать слова?</vt:lpstr>
      <vt:lpstr>Слайд 35</vt:lpstr>
      <vt:lpstr>Слайд 36</vt:lpstr>
      <vt:lpstr>Відповіді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Старицький</dc:title>
  <dc:creator>home</dc:creator>
  <cp:lastModifiedBy>Вероника</cp:lastModifiedBy>
  <cp:revision>21</cp:revision>
  <dcterms:created xsi:type="dcterms:W3CDTF">2012-01-27T12:56:24Z</dcterms:created>
  <dcterms:modified xsi:type="dcterms:W3CDTF">2012-11-08T20:09:54Z</dcterms:modified>
</cp:coreProperties>
</file>