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1663" y="764704"/>
            <a:ext cx="7344816" cy="2016224"/>
          </a:xfrm>
        </p:spPr>
        <p:txBody>
          <a:bodyPr>
            <a:noAutofit/>
          </a:bodyPr>
          <a:lstStyle/>
          <a:p>
            <a:r>
              <a:rPr lang="ru-RU" sz="5400" dirty="0" err="1">
                <a:solidFill>
                  <a:schemeClr val="accent5">
                    <a:lumMod val="75000"/>
                  </a:schemeClr>
                </a:solidFill>
                <a:latin typeface="Segoe Script" panose="020B0504020000000003" pitchFamily="34" charset="0"/>
              </a:rPr>
              <a:t>Тютюнник</a:t>
            </a:r>
            <a:r>
              <a:rPr lang="ru-RU" sz="5400" dirty="0">
                <a:solidFill>
                  <a:schemeClr val="accent5">
                    <a:lumMod val="75000"/>
                  </a:schemeClr>
                </a:solidFill>
                <a:latin typeface="Segoe Script" panose="020B0504020000000003" pitchFamily="34" charset="0"/>
              </a:rPr>
              <a:t> </a:t>
            </a:r>
            <a:r>
              <a:rPr lang="ru-RU" sz="5400" dirty="0" err="1">
                <a:solidFill>
                  <a:schemeClr val="accent5">
                    <a:lumMod val="75000"/>
                  </a:schemeClr>
                </a:solidFill>
                <a:latin typeface="Segoe Script" panose="020B0504020000000003" pitchFamily="34" charset="0"/>
              </a:rPr>
              <a:t>Григір</a:t>
            </a:r>
            <a:r>
              <a:rPr lang="ru-RU" sz="5400" dirty="0">
                <a:solidFill>
                  <a:schemeClr val="accent5">
                    <a:lumMod val="75000"/>
                  </a:schemeClr>
                </a:solidFill>
                <a:latin typeface="Segoe Script" panose="020B0504020000000003" pitchFamily="34" charset="0"/>
              </a:rPr>
              <a:t> Михайлович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37312"/>
            <a:ext cx="6224736" cy="478904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Підготувала Боженко Марія 11-Б</a:t>
            </a:r>
            <a:endParaRPr lang="ru-RU" sz="2000" dirty="0"/>
          </a:p>
        </p:txBody>
      </p:sp>
      <p:pic>
        <p:nvPicPr>
          <p:cNvPr id="1026" name="Picture 2" descr="http://www.qwas.ru/images/prw_170x_of_sub.phpfiled164d28a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68960"/>
            <a:ext cx="1872208" cy="284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843808" y="378904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5 </a:t>
            </a:r>
            <a:r>
              <a:rPr lang="ru-RU" sz="2000" dirty="0" err="1">
                <a:solidFill>
                  <a:schemeClr val="bg1"/>
                </a:solidFill>
              </a:rPr>
              <a:t>грудня</a:t>
            </a:r>
            <a:r>
              <a:rPr lang="ru-RU" sz="2000" dirty="0">
                <a:solidFill>
                  <a:schemeClr val="bg1"/>
                </a:solidFill>
              </a:rPr>
              <a:t> 1931, </a:t>
            </a:r>
            <a:r>
              <a:rPr lang="ru-RU" sz="2000" dirty="0" err="1">
                <a:solidFill>
                  <a:schemeClr val="bg1"/>
                </a:solidFill>
              </a:rPr>
              <a:t>Шилівка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Полтавська</a:t>
            </a:r>
            <a:r>
              <a:rPr lang="ru-RU" sz="2000" dirty="0">
                <a:solidFill>
                  <a:schemeClr val="bg1"/>
                </a:solidFill>
              </a:rPr>
              <a:t> область — </a:t>
            </a:r>
            <a:r>
              <a:rPr lang="ru-RU" sz="2000" dirty="0" smtClean="0">
                <a:solidFill>
                  <a:schemeClr val="bg1"/>
                </a:solidFill>
              </a:rPr>
              <a:t>6 </a:t>
            </a:r>
            <a:r>
              <a:rPr lang="ru-RU" sz="2000" dirty="0" err="1">
                <a:solidFill>
                  <a:schemeClr val="bg1"/>
                </a:solidFill>
              </a:rPr>
              <a:t>березня</a:t>
            </a:r>
            <a:r>
              <a:rPr lang="ru-RU" sz="2000" dirty="0">
                <a:solidFill>
                  <a:schemeClr val="bg1"/>
                </a:solidFill>
              </a:rPr>
              <a:t> 1980) — </a:t>
            </a:r>
            <a:r>
              <a:rPr lang="ru-RU" sz="2000" dirty="0" err="1">
                <a:solidFill>
                  <a:schemeClr val="bg1"/>
                </a:solidFill>
              </a:rPr>
              <a:t>український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письменник-прозаїк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0313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5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Segoe Script" panose="020B0504020000000003" pitchFamily="34" charset="0"/>
              </a:rPr>
              <a:t>Біографія</a:t>
            </a:r>
            <a:endParaRPr lang="ru-RU" dirty="0"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628800"/>
            <a:ext cx="66967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Народився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родині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селян —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Тютюнника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Михайла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Васильовича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і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Тютюнник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(до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заміжжя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Сивокінь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)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Ганни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Михайлівни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які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працювали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колгоспі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—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батько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плотникував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косив,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пиляв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і,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що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цікаво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то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вже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свої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немолоді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роки не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полишав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надії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вступити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виш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і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почати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вчителювати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а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мати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працювала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різних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роботах — полола,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в'язала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поливала і подавала </a:t>
            </a:r>
            <a:r>
              <a:rPr lang="ru-RU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снопи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в барабан.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4293096"/>
            <a:ext cx="59766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У 1937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році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його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батька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було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заарештовано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органами НКВС з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політичних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мотивів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і пущено по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сибірських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етапах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Після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того, як батька забрали в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тюрму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письменника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до себе на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Донбас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взяв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батьків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брат Филимон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Васильович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Тютюнник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Він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його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дружина, Наталя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Іванівна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Рябовецька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з хутора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Троянівка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вчили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й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виховували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малого </a:t>
            </a:r>
            <a:r>
              <a:rPr lang="ru-RU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Григора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pic>
        <p:nvPicPr>
          <p:cNvPr id="2050" name="Picture 2" descr="http://im1-tub-ua.yandex.net/i?id=307735000-05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24" y="4509120"/>
            <a:ext cx="1985501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5-tub-ua.yandex.net/i?id=96306777-60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781" y="1519381"/>
            <a:ext cx="1923173" cy="246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492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74" y="1050"/>
            <a:ext cx="9166474" cy="6856950"/>
          </a:xfrm>
        </p:spPr>
      </p:pic>
      <p:sp>
        <p:nvSpPr>
          <p:cNvPr id="5" name="Прямоугольник 4"/>
          <p:cNvSpPr/>
          <p:nvPr/>
        </p:nvSpPr>
        <p:spPr>
          <a:xfrm>
            <a:off x="107504" y="908720"/>
            <a:ext cx="672058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Важкі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умови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дитинства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стали основою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багатьох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тем та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сюжетів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майбутніх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творів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 На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формування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світосприймання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вплинули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рання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втрата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батька,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життя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вдалині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матері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завдані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війною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моральні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й </a:t>
            </a:r>
            <a:r>
              <a:rPr lang="ru-RU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матеріальні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втрати</a:t>
            </a: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 </a:t>
            </a:r>
          </a:p>
          <a:p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 </a:t>
            </a:r>
            <a:r>
              <a:rPr 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1938 р.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дядько</a:t>
            </a: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зі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своєю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дружиною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віддали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Григора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школи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український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перший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клас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який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нараховував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сім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учнів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а тому через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деякий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час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був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розформований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і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хлопця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перевели в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російський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клас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З того часу і до </a:t>
            </a:r>
            <a:r>
              <a:rPr 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1962 </a:t>
            </a:r>
            <a:r>
              <a:rPr 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р.</a:t>
            </a: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як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зазначав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сам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Тютюнник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він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розмовляв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писав </a:t>
            </a:r>
            <a:r>
              <a:rPr lang="ru-RU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листи</a:t>
            </a: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виключно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російською</a:t>
            </a: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У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1946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р.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після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закінчення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п'ятого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класу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пішов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Зіньківське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ремісниче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училище,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де одержав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спеціальність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слюсаря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Закінчивши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його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працював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Харківському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заводі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ім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Малишева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, але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захворів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легені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повернувся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до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Шилівки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. Не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відпрацювавши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належних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трьох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років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, за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відсидів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4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місяці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колонії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. Як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вийшов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повернувся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у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Донбас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будував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Миронгрес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слюсарював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працював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колгоспі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, на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відбудові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шахт у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Донбасі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3074" name="Picture 2" descr="http://im5-tub-ua.yandex.net/i?id=113825407-26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340768"/>
            <a:ext cx="1800200" cy="2389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4-tub-ua.yandex.net/i?id=173774219-54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187854"/>
            <a:ext cx="1741351" cy="2353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79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427" cy="6859564"/>
          </a:xfrm>
        </p:spPr>
      </p:pic>
      <p:sp>
        <p:nvSpPr>
          <p:cNvPr id="5" name="Прямоугольник 4"/>
          <p:cNvSpPr/>
          <p:nvPr/>
        </p:nvSpPr>
        <p:spPr>
          <a:xfrm>
            <a:off x="251520" y="404664"/>
            <a:ext cx="4680520" cy="61863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У 1951 р. </a:t>
            </a:r>
            <a:r>
              <a:rPr lang="ru-RU" dirty="0" err="1">
                <a:solidFill>
                  <a:schemeClr val="bg1"/>
                </a:solidFill>
              </a:rPr>
              <a:t>Тютюнник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пішов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армії</a:t>
            </a:r>
            <a:r>
              <a:rPr lang="ru-RU" dirty="0">
                <a:solidFill>
                  <a:schemeClr val="bg1"/>
                </a:solidFill>
              </a:rPr>
              <a:t>, служив у </a:t>
            </a:r>
            <a:r>
              <a:rPr lang="ru-RU" dirty="0" err="1">
                <a:solidFill>
                  <a:schemeClr val="bg1"/>
                </a:solidFill>
              </a:rPr>
              <a:t>морфлоті</a:t>
            </a:r>
            <a:r>
              <a:rPr lang="ru-RU" dirty="0">
                <a:solidFill>
                  <a:schemeClr val="bg1"/>
                </a:solidFill>
              </a:rPr>
              <a:t> радистом на Далекому </a:t>
            </a:r>
            <a:r>
              <a:rPr lang="ru-RU" dirty="0" err="1">
                <a:solidFill>
                  <a:schemeClr val="bg1"/>
                </a:solidFill>
              </a:rPr>
              <a:t>Сході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Після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демобілізації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закінчив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вечірню</a:t>
            </a:r>
            <a:r>
              <a:rPr lang="ru-RU" dirty="0">
                <a:solidFill>
                  <a:schemeClr val="bg1"/>
                </a:solidFill>
              </a:rPr>
              <a:t> школу, </a:t>
            </a:r>
            <a:r>
              <a:rPr lang="ru-RU" dirty="0" err="1">
                <a:solidFill>
                  <a:schemeClr val="bg1"/>
                </a:solidFill>
              </a:rPr>
              <a:t>працював</a:t>
            </a:r>
            <a:r>
              <a:rPr lang="ru-RU" dirty="0">
                <a:solidFill>
                  <a:schemeClr val="bg1"/>
                </a:solidFill>
              </a:rPr>
              <a:t> токарем. У 1957–1962 </a:t>
            </a:r>
            <a:r>
              <a:rPr lang="en-US" dirty="0">
                <a:solidFill>
                  <a:schemeClr val="bg1"/>
                </a:solidFill>
              </a:rPr>
              <a:t>pp. </a:t>
            </a:r>
            <a:r>
              <a:rPr lang="ru-RU" dirty="0" err="1">
                <a:solidFill>
                  <a:schemeClr val="bg1"/>
                </a:solidFill>
              </a:rPr>
              <a:t>майбутній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письменник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навчався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Харківському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університеті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філологічному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факультеті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Саме</a:t>
            </a:r>
            <a:r>
              <a:rPr lang="ru-RU" dirty="0">
                <a:solidFill>
                  <a:schemeClr val="bg1"/>
                </a:solidFill>
              </a:rPr>
              <a:t> тут </a:t>
            </a:r>
            <a:r>
              <a:rPr lang="ru-RU" dirty="0" err="1">
                <a:solidFill>
                  <a:schemeClr val="bg1"/>
                </a:solidFill>
              </a:rPr>
              <a:t>він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захопився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літературною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працею</a:t>
            </a:r>
            <a:r>
              <a:rPr lang="ru-RU" dirty="0">
                <a:solidFill>
                  <a:schemeClr val="bg1"/>
                </a:solidFill>
              </a:rPr>
              <a:t> і </a:t>
            </a:r>
            <a:r>
              <a:rPr lang="ru-RU" dirty="0" err="1">
                <a:solidFill>
                  <a:schemeClr val="bg1"/>
                </a:solidFill>
              </a:rPr>
              <a:t>самоосвітою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Після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служби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вперше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пробує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писати</a:t>
            </a:r>
            <a:r>
              <a:rPr lang="ru-RU" dirty="0">
                <a:solidFill>
                  <a:schemeClr val="bg1"/>
                </a:solidFill>
              </a:rPr>
              <a:t> (</a:t>
            </a:r>
            <a:r>
              <a:rPr lang="ru-RU" dirty="0" err="1">
                <a:solidFill>
                  <a:schemeClr val="bg1"/>
                </a:solidFill>
              </a:rPr>
              <a:t>російською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мовою</a:t>
            </a:r>
            <a:r>
              <a:rPr lang="ru-RU" dirty="0">
                <a:solidFill>
                  <a:schemeClr val="bg1"/>
                </a:solidFill>
              </a:rPr>
              <a:t>). </a:t>
            </a:r>
            <a:r>
              <a:rPr lang="ru-RU" dirty="0" err="1">
                <a:solidFill>
                  <a:schemeClr val="bg1"/>
                </a:solidFill>
              </a:rPr>
              <a:t>Значний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вплив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формування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літературних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смаків</a:t>
            </a:r>
            <a:r>
              <a:rPr lang="ru-RU" dirty="0">
                <a:solidFill>
                  <a:schemeClr val="bg1"/>
                </a:solidFill>
              </a:rPr>
              <a:t>, на </a:t>
            </a:r>
            <a:r>
              <a:rPr lang="ru-RU" dirty="0" err="1">
                <a:solidFill>
                  <a:schemeClr val="bg1"/>
                </a:solidFill>
              </a:rPr>
              <a:t>ставлення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літературної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праці</a:t>
            </a:r>
            <a:r>
              <a:rPr lang="ru-RU" dirty="0">
                <a:solidFill>
                  <a:schemeClr val="bg1"/>
                </a:solidFill>
              </a:rPr>
              <a:t> справив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брат — </a:t>
            </a:r>
            <a:r>
              <a:rPr lang="ru-RU" dirty="0" err="1">
                <a:solidFill>
                  <a:schemeClr val="bg1"/>
                </a:solidFill>
              </a:rPr>
              <a:t>письменник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Григорій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Тютюнник</a:t>
            </a:r>
            <a:r>
              <a:rPr lang="ru-RU" dirty="0">
                <a:solidFill>
                  <a:schemeClr val="bg1"/>
                </a:solidFill>
              </a:rPr>
              <a:t>. Першу </a:t>
            </a:r>
            <a:r>
              <a:rPr lang="ru-RU" dirty="0" err="1">
                <a:solidFill>
                  <a:schemeClr val="bg1"/>
                </a:solidFill>
              </a:rPr>
              <a:t>новелу</a:t>
            </a:r>
            <a:r>
              <a:rPr lang="ru-RU" dirty="0">
                <a:solidFill>
                  <a:schemeClr val="bg1"/>
                </a:solidFill>
              </a:rPr>
              <a:t> «В сумерки» написав </a:t>
            </a:r>
            <a:r>
              <a:rPr lang="ru-RU" dirty="0" err="1">
                <a:solidFill>
                  <a:schemeClr val="bg1"/>
                </a:solidFill>
              </a:rPr>
              <a:t>російською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мовою</a:t>
            </a:r>
            <a:r>
              <a:rPr lang="ru-RU" dirty="0">
                <a:solidFill>
                  <a:schemeClr val="bg1"/>
                </a:solidFill>
              </a:rPr>
              <a:t> і за </a:t>
            </a:r>
            <a:r>
              <a:rPr lang="ru-RU" dirty="0" err="1">
                <a:solidFill>
                  <a:schemeClr val="bg1"/>
                </a:solidFill>
              </a:rPr>
              <a:t>підписом</a:t>
            </a:r>
            <a:r>
              <a:rPr lang="ru-RU" dirty="0">
                <a:solidFill>
                  <a:schemeClr val="bg1"/>
                </a:solidFill>
              </a:rPr>
              <a:t> «Григорий </a:t>
            </a:r>
            <a:r>
              <a:rPr lang="ru-RU" dirty="0" err="1">
                <a:solidFill>
                  <a:schemeClr val="bg1"/>
                </a:solidFill>
              </a:rPr>
              <a:t>Тютюнник-Ташанский</a:t>
            </a:r>
            <a:r>
              <a:rPr lang="ru-RU" dirty="0">
                <a:solidFill>
                  <a:schemeClr val="bg1"/>
                </a:solidFill>
              </a:rPr>
              <a:t>» </a:t>
            </a:r>
            <a:r>
              <a:rPr lang="ru-RU" dirty="0" err="1">
                <a:solidFill>
                  <a:schemeClr val="bg1"/>
                </a:solidFill>
              </a:rPr>
              <a:t>надрукував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її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журналі</a:t>
            </a:r>
            <a:r>
              <a:rPr lang="ru-RU" dirty="0">
                <a:solidFill>
                  <a:schemeClr val="bg1"/>
                </a:solidFill>
              </a:rPr>
              <a:t> «Крестьянка» у 1961 р. </a:t>
            </a:r>
            <a:r>
              <a:rPr lang="ru-RU" dirty="0" err="1">
                <a:solidFill>
                  <a:schemeClr val="bg1"/>
                </a:solidFill>
              </a:rPr>
              <a:t>Після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смерті</a:t>
            </a:r>
            <a:r>
              <a:rPr lang="ru-RU" dirty="0">
                <a:solidFill>
                  <a:schemeClr val="bg1"/>
                </a:solidFill>
              </a:rPr>
              <a:t> старшого брата </a:t>
            </a:r>
            <a:r>
              <a:rPr lang="ru-RU" dirty="0" err="1">
                <a:solidFill>
                  <a:schemeClr val="bg1"/>
                </a:solidFill>
              </a:rPr>
              <a:t>Григорія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Тютюнника</a:t>
            </a:r>
            <a:r>
              <a:rPr lang="ru-RU" dirty="0">
                <a:solidFill>
                  <a:schemeClr val="bg1"/>
                </a:solidFill>
              </a:rPr>
              <a:t> (автора роману «Вир») </a:t>
            </a:r>
            <a:r>
              <a:rPr lang="ru-RU" dirty="0" err="1">
                <a:solidFill>
                  <a:schemeClr val="bg1"/>
                </a:solidFill>
              </a:rPr>
              <a:t>переклав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свої</a:t>
            </a:r>
            <a:r>
              <a:rPr lang="ru-RU" dirty="0">
                <a:solidFill>
                  <a:schemeClr val="bg1"/>
                </a:solidFill>
              </a:rPr>
              <a:t> «Сумерки» </a:t>
            </a:r>
            <a:r>
              <a:rPr lang="ru-RU" dirty="0" err="1">
                <a:solidFill>
                  <a:schemeClr val="bg1"/>
                </a:solidFill>
              </a:rPr>
              <a:t>українською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мовою</a:t>
            </a:r>
            <a:r>
              <a:rPr lang="ru-RU" dirty="0">
                <a:solidFill>
                  <a:schemeClr val="bg1"/>
                </a:solidFill>
              </a:rPr>
              <a:t> і з того часу писав </a:t>
            </a:r>
            <a:r>
              <a:rPr lang="ru-RU" dirty="0" err="1">
                <a:solidFill>
                  <a:schemeClr val="bg1"/>
                </a:solidFill>
              </a:rPr>
              <a:t>лише</a:t>
            </a:r>
            <a:r>
              <a:rPr lang="ru-RU" dirty="0">
                <a:solidFill>
                  <a:schemeClr val="bg1"/>
                </a:solidFill>
              </a:rPr>
              <a:t> нею.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76056" y="188640"/>
            <a:ext cx="3942226" cy="655272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Після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закінчення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Харківського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університету</a:t>
            </a:r>
            <a:r>
              <a:rPr lang="ru-RU" dirty="0">
                <a:solidFill>
                  <a:schemeClr val="bg1"/>
                </a:solidFill>
              </a:rPr>
              <a:t> (1962) Гр. </a:t>
            </a:r>
            <a:r>
              <a:rPr lang="ru-RU" dirty="0" err="1">
                <a:solidFill>
                  <a:schemeClr val="bg1"/>
                </a:solidFill>
              </a:rPr>
              <a:t>Тютюнник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учителював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вечірній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школі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Донбасі</a:t>
            </a:r>
            <a:r>
              <a:rPr lang="ru-RU" dirty="0">
                <a:solidFill>
                  <a:schemeClr val="bg1"/>
                </a:solidFill>
              </a:rPr>
              <a:t>. В 1963 р. </a:t>
            </a:r>
            <a:r>
              <a:rPr lang="ru-RU" dirty="0" err="1">
                <a:solidFill>
                  <a:schemeClr val="bg1"/>
                </a:solidFill>
              </a:rPr>
              <a:t>Григір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Тютюнник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переїхав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Києва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редакції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газети</a:t>
            </a:r>
            <a:r>
              <a:rPr lang="ru-RU" dirty="0">
                <a:solidFill>
                  <a:schemeClr val="bg1"/>
                </a:solidFill>
              </a:rPr>
              <a:t> «</a:t>
            </a:r>
            <a:r>
              <a:rPr lang="ru-RU" dirty="0" err="1">
                <a:solidFill>
                  <a:schemeClr val="bg1"/>
                </a:solidFill>
              </a:rPr>
              <a:t>Літературна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Україна</a:t>
            </a:r>
            <a:r>
              <a:rPr lang="ru-RU" dirty="0">
                <a:solidFill>
                  <a:schemeClr val="bg1"/>
                </a:solidFill>
              </a:rPr>
              <a:t>», </a:t>
            </a:r>
            <a:r>
              <a:rPr lang="ru-RU" dirty="0" err="1">
                <a:solidFill>
                  <a:schemeClr val="bg1"/>
                </a:solidFill>
              </a:rPr>
              <a:t>публікує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кілька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нарисів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різні</a:t>
            </a:r>
            <a:r>
              <a:rPr lang="ru-RU" dirty="0">
                <a:solidFill>
                  <a:schemeClr val="bg1"/>
                </a:solidFill>
              </a:rPr>
              <a:t> теми та </a:t>
            </a:r>
            <a:r>
              <a:rPr lang="ru-RU" dirty="0" err="1">
                <a:solidFill>
                  <a:schemeClr val="bg1"/>
                </a:solidFill>
              </a:rPr>
              <a:t>перші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оповідання</a:t>
            </a:r>
            <a:r>
              <a:rPr lang="ru-RU" dirty="0">
                <a:solidFill>
                  <a:schemeClr val="bg1"/>
                </a:solidFill>
              </a:rPr>
              <a:t>: «</a:t>
            </a:r>
            <a:r>
              <a:rPr lang="ru-RU" dirty="0" err="1">
                <a:solidFill>
                  <a:schemeClr val="bg1"/>
                </a:solidFill>
              </a:rPr>
              <a:t>Дивак</a:t>
            </a:r>
            <a:r>
              <a:rPr lang="ru-RU" dirty="0">
                <a:solidFill>
                  <a:schemeClr val="bg1"/>
                </a:solidFill>
              </a:rPr>
              <a:t>», «</a:t>
            </a:r>
            <a:r>
              <a:rPr lang="ru-RU" dirty="0" err="1">
                <a:solidFill>
                  <a:schemeClr val="bg1"/>
                </a:solidFill>
              </a:rPr>
              <a:t>Рожевий</a:t>
            </a:r>
            <a:r>
              <a:rPr lang="ru-RU" dirty="0">
                <a:solidFill>
                  <a:schemeClr val="bg1"/>
                </a:solidFill>
              </a:rPr>
              <a:t> морок», «</a:t>
            </a:r>
            <a:r>
              <a:rPr lang="ru-RU" dirty="0" err="1">
                <a:solidFill>
                  <a:schemeClr val="bg1"/>
                </a:solidFill>
              </a:rPr>
              <a:t>Кленовий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пагін</a:t>
            </a:r>
            <a:r>
              <a:rPr lang="ru-RU" dirty="0">
                <a:solidFill>
                  <a:schemeClr val="bg1"/>
                </a:solidFill>
              </a:rPr>
              <a:t>», «Сито, сито…». </a:t>
            </a:r>
            <a:r>
              <a:rPr lang="ru-RU" dirty="0" err="1">
                <a:solidFill>
                  <a:schemeClr val="bg1"/>
                </a:solidFill>
              </a:rPr>
              <a:t>Зацікавившись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кінематографом</a:t>
            </a:r>
            <a:r>
              <a:rPr lang="ru-RU" dirty="0">
                <a:solidFill>
                  <a:schemeClr val="bg1"/>
                </a:solidFill>
              </a:rPr>
              <a:t>, Гр. </a:t>
            </a:r>
            <a:r>
              <a:rPr lang="ru-RU" dirty="0" err="1">
                <a:solidFill>
                  <a:schemeClr val="bg1"/>
                </a:solidFill>
              </a:rPr>
              <a:t>Тютюнник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працює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сценарній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майстерні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Київської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кіностудії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ім</a:t>
            </a:r>
            <a:r>
              <a:rPr lang="ru-RU" dirty="0">
                <a:solidFill>
                  <a:schemeClr val="bg1"/>
                </a:solidFill>
              </a:rPr>
              <a:t>. О. </a:t>
            </a:r>
            <a:r>
              <a:rPr lang="ru-RU" dirty="0" err="1">
                <a:solidFill>
                  <a:schemeClr val="bg1"/>
                </a:solidFill>
              </a:rPr>
              <a:t>Довженка</a:t>
            </a:r>
            <a:r>
              <a:rPr lang="ru-RU" dirty="0">
                <a:solidFill>
                  <a:schemeClr val="bg1"/>
                </a:solidFill>
              </a:rPr>
              <a:t>, — </a:t>
            </a:r>
            <a:r>
              <a:rPr lang="ru-RU" dirty="0" err="1">
                <a:solidFill>
                  <a:schemeClr val="bg1"/>
                </a:solidFill>
              </a:rPr>
              <a:t>створює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літературний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сценарій</a:t>
            </a:r>
            <a:r>
              <a:rPr lang="ru-RU" dirty="0">
                <a:solidFill>
                  <a:schemeClr val="bg1"/>
                </a:solidFill>
              </a:rPr>
              <a:t> за романом </a:t>
            </a:r>
            <a:r>
              <a:rPr lang="ru-RU" dirty="0" err="1">
                <a:solidFill>
                  <a:schemeClr val="bg1"/>
                </a:solidFill>
              </a:rPr>
              <a:t>Григорія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Тютюнника</a:t>
            </a:r>
            <a:r>
              <a:rPr lang="ru-RU" dirty="0">
                <a:solidFill>
                  <a:schemeClr val="bg1"/>
                </a:solidFill>
              </a:rPr>
              <a:t> «Вир». Переходить на </a:t>
            </a:r>
            <a:r>
              <a:rPr lang="ru-RU" dirty="0" err="1">
                <a:solidFill>
                  <a:schemeClr val="bg1"/>
                </a:solidFill>
              </a:rPr>
              <a:t>редакторсько-видавничу</a:t>
            </a:r>
            <a:r>
              <a:rPr lang="ru-RU" dirty="0">
                <a:solidFill>
                  <a:schemeClr val="bg1"/>
                </a:solidFill>
              </a:rPr>
              <a:t> роботу, а </a:t>
            </a:r>
            <a:r>
              <a:rPr lang="ru-RU" dirty="0" err="1">
                <a:solidFill>
                  <a:schemeClr val="bg1"/>
                </a:solidFill>
              </a:rPr>
              <a:t>згодом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повністю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віддається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літературній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творчості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1966 </a:t>
            </a:r>
            <a:r>
              <a:rPr lang="ru-RU" dirty="0">
                <a:solidFill>
                  <a:schemeClr val="bg1"/>
                </a:solidFill>
              </a:rPr>
              <a:t>p. </a:t>
            </a:r>
            <a:r>
              <a:rPr lang="ru-RU" dirty="0" err="1">
                <a:solidFill>
                  <a:schemeClr val="bg1"/>
                </a:solidFill>
              </a:rPr>
              <a:t>вийшла</a:t>
            </a:r>
            <a:r>
              <a:rPr lang="ru-RU" dirty="0">
                <a:solidFill>
                  <a:schemeClr val="bg1"/>
                </a:solidFill>
              </a:rPr>
              <a:t> перша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книжка «</a:t>
            </a:r>
            <a:r>
              <a:rPr lang="ru-RU" dirty="0" err="1">
                <a:solidFill>
                  <a:schemeClr val="bg1"/>
                </a:solidFill>
              </a:rPr>
              <a:t>Зав'язь</a:t>
            </a:r>
            <a:r>
              <a:rPr lang="ru-RU" dirty="0">
                <a:solidFill>
                  <a:schemeClr val="bg1"/>
                </a:solidFill>
              </a:rPr>
              <a:t>» (вид-во «Молодь</a:t>
            </a:r>
            <a:r>
              <a:rPr lang="ru-RU" dirty="0" smtClean="0">
                <a:solidFill>
                  <a:schemeClr val="bg1"/>
                </a:solidFill>
              </a:rPr>
              <a:t>»).</a:t>
            </a:r>
          </a:p>
          <a:p>
            <a:r>
              <a:rPr lang="ru-RU" dirty="0">
                <a:solidFill>
                  <a:schemeClr val="bg1"/>
                </a:solidFill>
              </a:rPr>
              <a:t>Журнал «Дружба народов» </a:t>
            </a:r>
            <a:r>
              <a:rPr lang="ru-RU" dirty="0" err="1">
                <a:solidFill>
                  <a:schemeClr val="bg1"/>
                </a:solidFill>
              </a:rPr>
              <a:t>відзначив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оповідання</a:t>
            </a:r>
            <a:r>
              <a:rPr lang="ru-RU" dirty="0">
                <a:solidFill>
                  <a:schemeClr val="bg1"/>
                </a:solidFill>
              </a:rPr>
              <a:t> Гр. </a:t>
            </a:r>
            <a:r>
              <a:rPr lang="ru-RU" dirty="0" err="1">
                <a:solidFill>
                  <a:schemeClr val="bg1"/>
                </a:solidFill>
              </a:rPr>
              <a:t>Тютюнника</a:t>
            </a:r>
            <a:r>
              <a:rPr lang="ru-RU" dirty="0">
                <a:solidFill>
                  <a:schemeClr val="bg1"/>
                </a:solidFill>
              </a:rPr>
              <a:t> як </a:t>
            </a:r>
            <a:r>
              <a:rPr lang="ru-RU" dirty="0" err="1">
                <a:solidFill>
                  <a:schemeClr val="bg1"/>
                </a:solidFill>
              </a:rPr>
              <a:t>кращі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своїх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публікаціях</a:t>
            </a:r>
            <a:r>
              <a:rPr lang="ru-RU" dirty="0">
                <a:solidFill>
                  <a:schemeClr val="bg1"/>
                </a:solidFill>
              </a:rPr>
              <a:t> 1967 </a:t>
            </a:r>
            <a:r>
              <a:rPr lang="ru-RU" dirty="0" smtClean="0">
                <a:solidFill>
                  <a:schemeClr val="bg1"/>
                </a:solidFill>
              </a:rPr>
              <a:t>р.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866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07504" y="404665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У 1968 р. «</a:t>
            </a:r>
            <a:r>
              <a:rPr lang="ru-RU" dirty="0" err="1">
                <a:solidFill>
                  <a:schemeClr val="bg1"/>
                </a:solidFill>
              </a:rPr>
              <a:t>Літературна</a:t>
            </a:r>
            <a:r>
              <a:rPr lang="ru-RU" dirty="0">
                <a:solidFill>
                  <a:schemeClr val="bg1"/>
                </a:solidFill>
              </a:rPr>
              <a:t> газета» </a:t>
            </a:r>
            <a:r>
              <a:rPr lang="ru-RU" dirty="0" err="1">
                <a:solidFill>
                  <a:schemeClr val="bg1"/>
                </a:solidFill>
              </a:rPr>
              <a:t>оголосила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всесоюзний</a:t>
            </a:r>
            <a:r>
              <a:rPr lang="ru-RU" dirty="0">
                <a:solidFill>
                  <a:schemeClr val="bg1"/>
                </a:solidFill>
              </a:rPr>
              <a:t> конкурс на </a:t>
            </a:r>
            <a:r>
              <a:rPr lang="ru-RU" dirty="0" err="1">
                <a:solidFill>
                  <a:schemeClr val="bg1"/>
                </a:solidFill>
              </a:rPr>
              <a:t>краще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оповідання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Григору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Тютюннику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було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присуджено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премію</a:t>
            </a:r>
            <a:r>
              <a:rPr lang="ru-RU" dirty="0">
                <a:solidFill>
                  <a:schemeClr val="bg1"/>
                </a:solidFill>
              </a:rPr>
              <a:t> за </a:t>
            </a:r>
            <a:r>
              <a:rPr lang="ru-RU" dirty="0" err="1">
                <a:solidFill>
                  <a:schemeClr val="bg1"/>
                </a:solidFill>
              </a:rPr>
              <a:t>оповідання</a:t>
            </a:r>
            <a:r>
              <a:rPr lang="ru-RU" dirty="0">
                <a:solidFill>
                  <a:schemeClr val="bg1"/>
                </a:solidFill>
              </a:rPr>
              <a:t> «</a:t>
            </a:r>
            <a:r>
              <a:rPr lang="ru-RU" dirty="0" err="1">
                <a:solidFill>
                  <a:schemeClr val="bg1"/>
                </a:solidFill>
              </a:rPr>
              <a:t>Деревій</a:t>
            </a:r>
            <a:r>
              <a:rPr lang="ru-RU" dirty="0">
                <a:solidFill>
                  <a:schemeClr val="bg1"/>
                </a:solidFill>
              </a:rPr>
              <a:t>». </a:t>
            </a:r>
            <a:r>
              <a:rPr lang="ru-RU" dirty="0" err="1">
                <a:solidFill>
                  <a:schemeClr val="bg1"/>
                </a:solidFill>
              </a:rPr>
              <a:t>Твір</a:t>
            </a:r>
            <a:r>
              <a:rPr lang="ru-RU" dirty="0">
                <a:solidFill>
                  <a:schemeClr val="bg1"/>
                </a:solidFill>
              </a:rPr>
              <a:t> дав </a:t>
            </a:r>
            <a:r>
              <a:rPr lang="ru-RU" dirty="0" err="1">
                <a:solidFill>
                  <a:schemeClr val="bg1"/>
                </a:solidFill>
              </a:rPr>
              <a:t>назву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збірці</a:t>
            </a:r>
            <a:r>
              <a:rPr lang="ru-RU" dirty="0">
                <a:solidFill>
                  <a:schemeClr val="bg1"/>
                </a:solidFill>
              </a:rPr>
              <a:t> (1969), до </a:t>
            </a:r>
            <a:r>
              <a:rPr lang="ru-RU" dirty="0" err="1">
                <a:solidFill>
                  <a:schemeClr val="bg1"/>
                </a:solidFill>
              </a:rPr>
              <a:t>якої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увійшли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повість</a:t>
            </a:r>
            <a:r>
              <a:rPr lang="ru-RU" dirty="0">
                <a:solidFill>
                  <a:schemeClr val="bg1"/>
                </a:solidFill>
              </a:rPr>
              <a:t> «Облога» та </a:t>
            </a:r>
            <a:r>
              <a:rPr lang="ru-RU" dirty="0" err="1">
                <a:solidFill>
                  <a:schemeClr val="bg1"/>
                </a:solidFill>
              </a:rPr>
              <a:t>кілька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оповідань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</a:rPr>
              <a:t> Журнал «Сельская молодежь» у 1979 р. (№ 1) </a:t>
            </a:r>
            <a:r>
              <a:rPr lang="ru-RU" dirty="0" err="1">
                <a:solidFill>
                  <a:schemeClr val="bg1"/>
                </a:solidFill>
              </a:rPr>
              <a:t>повідомляє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нагороджено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медаллю</a:t>
            </a:r>
            <a:r>
              <a:rPr lang="ru-RU" dirty="0">
                <a:solidFill>
                  <a:schemeClr val="bg1"/>
                </a:solidFill>
              </a:rPr>
              <a:t> «Золоте перо» — за </a:t>
            </a:r>
            <a:r>
              <a:rPr lang="ru-RU" dirty="0" err="1">
                <a:solidFill>
                  <a:schemeClr val="bg1"/>
                </a:solidFill>
              </a:rPr>
              <a:t>багаторічне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творче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співробітництво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Виходять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друком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збірки</a:t>
            </a:r>
            <a:r>
              <a:rPr lang="ru-RU" dirty="0">
                <a:solidFill>
                  <a:schemeClr val="bg1"/>
                </a:solidFill>
              </a:rPr>
              <a:t> «</a:t>
            </a:r>
            <a:r>
              <a:rPr lang="ru-RU" dirty="0" err="1">
                <a:solidFill>
                  <a:schemeClr val="bg1"/>
                </a:solidFill>
              </a:rPr>
              <a:t>Батьківські</a:t>
            </a:r>
            <a:r>
              <a:rPr lang="ru-RU" dirty="0">
                <a:solidFill>
                  <a:schemeClr val="bg1"/>
                </a:solidFill>
              </a:rPr>
              <a:t> пороги», «</a:t>
            </a:r>
            <a:r>
              <a:rPr lang="ru-RU" dirty="0" err="1">
                <a:solidFill>
                  <a:schemeClr val="bg1"/>
                </a:solidFill>
              </a:rPr>
              <a:t>Крайнебо</a:t>
            </a:r>
            <a:r>
              <a:rPr lang="ru-RU" dirty="0">
                <a:solidFill>
                  <a:schemeClr val="bg1"/>
                </a:solidFill>
              </a:rPr>
              <a:t>» (</a:t>
            </a:r>
            <a:r>
              <a:rPr lang="ru-RU" dirty="0" err="1">
                <a:solidFill>
                  <a:schemeClr val="bg1"/>
                </a:solidFill>
              </a:rPr>
              <a:t>Київ</a:t>
            </a:r>
            <a:r>
              <a:rPr lang="ru-RU" dirty="0">
                <a:solidFill>
                  <a:schemeClr val="bg1"/>
                </a:solidFill>
              </a:rPr>
              <a:t>, 1972, 1975), «Отчие пороги» (Москва, 1975), «</a:t>
            </a:r>
            <a:r>
              <a:rPr lang="ru-RU" dirty="0" err="1">
                <a:solidFill>
                  <a:schemeClr val="bg1"/>
                </a:solidFill>
              </a:rPr>
              <a:t>Коріння</a:t>
            </a:r>
            <a:r>
              <a:rPr lang="ru-RU" dirty="0">
                <a:solidFill>
                  <a:schemeClr val="bg1"/>
                </a:solidFill>
              </a:rPr>
              <a:t>» (</a:t>
            </a:r>
            <a:r>
              <a:rPr lang="ru-RU" dirty="0" err="1">
                <a:solidFill>
                  <a:schemeClr val="bg1"/>
                </a:solidFill>
              </a:rPr>
              <a:t>Київ</a:t>
            </a:r>
            <a:r>
              <a:rPr lang="ru-RU" dirty="0">
                <a:solidFill>
                  <a:schemeClr val="bg1"/>
                </a:solidFill>
              </a:rPr>
              <a:t>, 1978).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Тютюнник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перекладав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українською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мовою</a:t>
            </a:r>
            <a:r>
              <a:rPr lang="ru-RU" dirty="0">
                <a:solidFill>
                  <a:schemeClr val="bg1"/>
                </a:solidFill>
              </a:rPr>
              <a:t> твори В. Шукшина: 1978 р. у </a:t>
            </a:r>
            <a:r>
              <a:rPr lang="ru-RU" dirty="0" err="1">
                <a:solidFill>
                  <a:schemeClr val="bg1"/>
                </a:solidFill>
              </a:rPr>
              <a:t>видавництві</a:t>
            </a:r>
            <a:r>
              <a:rPr lang="ru-RU" dirty="0">
                <a:solidFill>
                  <a:schemeClr val="bg1"/>
                </a:solidFill>
              </a:rPr>
              <a:t> «Молодь» </a:t>
            </a:r>
            <a:r>
              <a:rPr lang="ru-RU" dirty="0" err="1">
                <a:solidFill>
                  <a:schemeClr val="bg1"/>
                </a:solidFill>
              </a:rPr>
              <a:t>вийшла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збірка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оповідань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кіноповістей</a:t>
            </a:r>
            <a:r>
              <a:rPr lang="ru-RU" dirty="0">
                <a:solidFill>
                  <a:schemeClr val="bg1"/>
                </a:solidFill>
              </a:rPr>
              <a:t> «Калина </a:t>
            </a:r>
            <a:r>
              <a:rPr lang="ru-RU" dirty="0" err="1">
                <a:solidFill>
                  <a:schemeClr val="bg1"/>
                </a:solidFill>
              </a:rPr>
              <a:t>червона</a:t>
            </a:r>
            <a:r>
              <a:rPr lang="ru-RU" dirty="0">
                <a:solidFill>
                  <a:schemeClr val="bg1"/>
                </a:solidFill>
              </a:rPr>
              <a:t>»; </a:t>
            </a:r>
            <a:r>
              <a:rPr lang="ru-RU" dirty="0" err="1">
                <a:solidFill>
                  <a:schemeClr val="bg1"/>
                </a:solidFill>
              </a:rPr>
              <a:t>він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перекладав</a:t>
            </a:r>
            <a:r>
              <a:rPr lang="ru-RU" dirty="0">
                <a:solidFill>
                  <a:schemeClr val="bg1"/>
                </a:solidFill>
              </a:rPr>
              <a:t> і твори М. Горького («</a:t>
            </a:r>
            <a:r>
              <a:rPr lang="ru-RU" dirty="0" err="1">
                <a:solidFill>
                  <a:schemeClr val="bg1"/>
                </a:solidFill>
              </a:rPr>
              <a:t>Серце</a:t>
            </a:r>
            <a:r>
              <a:rPr lang="ru-RU" dirty="0">
                <a:solidFill>
                  <a:schemeClr val="bg1"/>
                </a:solidFill>
              </a:rPr>
              <a:t> Данко»), І. Соколова-Микитова («</a:t>
            </a:r>
            <a:r>
              <a:rPr lang="ru-RU" dirty="0" err="1">
                <a:solidFill>
                  <a:schemeClr val="bg1"/>
                </a:solidFill>
              </a:rPr>
              <a:t>Рік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лісі</a:t>
            </a:r>
            <a:r>
              <a:rPr lang="ru-RU" dirty="0" smtClean="0">
                <a:solidFill>
                  <a:schemeClr val="bg1"/>
                </a:solidFill>
              </a:rPr>
              <a:t>»).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4077072"/>
            <a:ext cx="5760640" cy="23083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/>
              <a:t>На початку 1970-х </a:t>
            </a:r>
            <a:r>
              <a:rPr lang="ru-RU" dirty="0" err="1"/>
              <a:t>років</a:t>
            </a:r>
            <a:r>
              <a:rPr lang="ru-RU" dirty="0"/>
              <a:t> Гр. </a:t>
            </a:r>
            <a:r>
              <a:rPr lang="ru-RU" dirty="0" err="1"/>
              <a:t>Тютюнник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у </a:t>
            </a:r>
            <a:r>
              <a:rPr lang="ru-RU" dirty="0" err="1"/>
              <a:t>видавництві</a:t>
            </a:r>
            <a:r>
              <a:rPr lang="ru-RU" dirty="0"/>
              <a:t> «Веселка». </a:t>
            </a:r>
            <a:r>
              <a:rPr lang="ru-RU" dirty="0" err="1"/>
              <a:t>Пише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і сам твори для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видає</a:t>
            </a:r>
            <a:r>
              <a:rPr lang="ru-RU" dirty="0"/>
              <a:t> </a:t>
            </a:r>
            <a:r>
              <a:rPr lang="ru-RU" dirty="0" err="1"/>
              <a:t>збірки</a:t>
            </a:r>
            <a:r>
              <a:rPr lang="ru-RU" dirty="0"/>
              <a:t> </a:t>
            </a:r>
            <a:r>
              <a:rPr lang="ru-RU" dirty="0" err="1"/>
              <a:t>оповідань</a:t>
            </a:r>
            <a:r>
              <a:rPr lang="ru-RU" dirty="0"/>
              <a:t> «Ласочка» (1970), </a:t>
            </a:r>
            <a:r>
              <a:rPr lang="ru-RU" dirty="0" err="1"/>
              <a:t>казок</a:t>
            </a:r>
            <a:r>
              <a:rPr lang="ru-RU" dirty="0"/>
              <a:t> «</a:t>
            </a:r>
            <a:r>
              <a:rPr lang="ru-RU" dirty="0" err="1"/>
              <a:t>Степова</a:t>
            </a:r>
            <a:r>
              <a:rPr lang="ru-RU" dirty="0"/>
              <a:t> </a:t>
            </a:r>
            <a:r>
              <a:rPr lang="ru-RU" dirty="0" err="1"/>
              <a:t>казка</a:t>
            </a:r>
            <a:r>
              <a:rPr lang="ru-RU" dirty="0"/>
              <a:t>» (1973), </a:t>
            </a:r>
            <a:r>
              <a:rPr lang="ru-RU" dirty="0" err="1"/>
              <a:t>які</a:t>
            </a:r>
            <a:r>
              <a:rPr lang="ru-RU" dirty="0"/>
              <a:t> по-новому </a:t>
            </a:r>
            <a:r>
              <a:rPr lang="ru-RU" dirty="0" err="1"/>
              <a:t>розкрили</a:t>
            </a:r>
            <a:r>
              <a:rPr lang="ru-RU" dirty="0"/>
              <a:t> талант </a:t>
            </a:r>
            <a:r>
              <a:rPr lang="ru-RU" dirty="0" err="1"/>
              <a:t>письменника</a:t>
            </a:r>
            <a:r>
              <a:rPr lang="ru-RU" dirty="0"/>
              <a:t>. За книги «Климко» (1976) і «</a:t>
            </a:r>
            <a:r>
              <a:rPr lang="ru-RU" dirty="0" err="1"/>
              <a:t>Вогник</a:t>
            </a:r>
            <a:r>
              <a:rPr lang="ru-RU" dirty="0"/>
              <a:t> далеко в степу» (1979) </a:t>
            </a:r>
            <a:r>
              <a:rPr lang="ru-RU" dirty="0" err="1"/>
              <a:t>Григорові</a:t>
            </a:r>
            <a:r>
              <a:rPr lang="ru-RU" dirty="0"/>
              <a:t> </a:t>
            </a:r>
            <a:r>
              <a:rPr lang="ru-RU" dirty="0" err="1"/>
              <a:t>Тютюннику</a:t>
            </a:r>
            <a:r>
              <a:rPr lang="ru-RU" dirty="0"/>
              <a:t> </a:t>
            </a:r>
            <a:r>
              <a:rPr lang="ru-RU" dirty="0" err="1"/>
              <a:t>присуджено</a:t>
            </a:r>
            <a:r>
              <a:rPr lang="ru-RU" dirty="0"/>
              <a:t> </a:t>
            </a:r>
            <a:r>
              <a:rPr lang="ru-RU" dirty="0" err="1"/>
              <a:t>республіканську</a:t>
            </a:r>
            <a:r>
              <a:rPr lang="ru-RU" dirty="0"/>
              <a:t> </a:t>
            </a:r>
            <a:r>
              <a:rPr lang="ru-RU" dirty="0" err="1"/>
              <a:t>літературну</a:t>
            </a:r>
            <a:r>
              <a:rPr lang="ru-RU" dirty="0"/>
              <a:t> </a:t>
            </a:r>
            <a:r>
              <a:rPr lang="ru-RU" dirty="0" err="1"/>
              <a:t>премію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</a:t>
            </a:r>
            <a:r>
              <a:rPr lang="ru-RU" dirty="0" err="1"/>
              <a:t>Лесі</a:t>
            </a:r>
            <a:r>
              <a:rPr lang="ru-RU" dirty="0"/>
              <a:t> </a:t>
            </a:r>
            <a:r>
              <a:rPr lang="ru-RU" dirty="0" err="1"/>
              <a:t>Українки</a:t>
            </a:r>
            <a:r>
              <a:rPr lang="ru-RU" dirty="0"/>
              <a:t> 1980 p.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32383"/>
            <a:ext cx="1512168" cy="243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72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899592" y="620688"/>
            <a:ext cx="6912768" cy="3170099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chemeClr val="bg1"/>
                </a:solidFill>
              </a:rPr>
              <a:t>В </a:t>
            </a:r>
            <a:r>
              <a:rPr lang="ru-RU" sz="2000" i="1" dirty="0" err="1">
                <a:solidFill>
                  <a:schemeClr val="bg1"/>
                </a:solidFill>
              </a:rPr>
              <a:t>останні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місяці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життя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письменник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працював</a:t>
            </a:r>
            <a:r>
              <a:rPr lang="ru-RU" sz="2000" i="1" dirty="0">
                <a:solidFill>
                  <a:schemeClr val="bg1"/>
                </a:solidFill>
              </a:rPr>
              <a:t> над </a:t>
            </a:r>
            <a:r>
              <a:rPr lang="ru-RU" sz="2000" i="1" dirty="0" err="1">
                <a:solidFill>
                  <a:schemeClr val="bg1"/>
                </a:solidFill>
              </a:rPr>
              <a:t>повістю</a:t>
            </a:r>
            <a:r>
              <a:rPr lang="ru-RU" sz="2000" i="1" dirty="0">
                <a:solidFill>
                  <a:schemeClr val="bg1"/>
                </a:solidFill>
              </a:rPr>
              <a:t> «</a:t>
            </a:r>
            <a:r>
              <a:rPr lang="ru-RU" sz="2000" i="1" dirty="0" err="1">
                <a:solidFill>
                  <a:schemeClr val="bg1"/>
                </a:solidFill>
              </a:rPr>
              <a:t>Житіє</a:t>
            </a:r>
            <a:r>
              <a:rPr lang="ru-RU" sz="2000" i="1" dirty="0">
                <a:solidFill>
                  <a:schemeClr val="bg1"/>
                </a:solidFill>
              </a:rPr>
              <a:t> Артема </a:t>
            </a:r>
            <a:r>
              <a:rPr lang="ru-RU" sz="2000" i="1" dirty="0" err="1">
                <a:solidFill>
                  <a:schemeClr val="bg1"/>
                </a:solidFill>
              </a:rPr>
              <a:t>Безвіконного</a:t>
            </a:r>
            <a:r>
              <a:rPr lang="ru-RU" sz="2000" i="1" dirty="0">
                <a:solidFill>
                  <a:schemeClr val="bg1"/>
                </a:solidFill>
              </a:rPr>
              <a:t>».</a:t>
            </a:r>
          </a:p>
          <a:p>
            <a:endParaRPr lang="ru-RU" sz="2000" i="1" dirty="0">
              <a:solidFill>
                <a:schemeClr val="bg1"/>
              </a:solidFill>
            </a:endParaRPr>
          </a:p>
          <a:p>
            <a:r>
              <a:rPr lang="ru-RU" sz="2000" i="1" dirty="0">
                <a:solidFill>
                  <a:schemeClr val="bg1"/>
                </a:solidFill>
              </a:rPr>
              <a:t>Не будучи в </a:t>
            </a:r>
            <a:r>
              <a:rPr lang="ru-RU" sz="2000" i="1" dirty="0" err="1">
                <a:solidFill>
                  <a:schemeClr val="bg1"/>
                </a:solidFill>
              </a:rPr>
              <a:t>змозі</a:t>
            </a:r>
            <a:r>
              <a:rPr lang="ru-RU" sz="2000" i="1" dirty="0">
                <a:solidFill>
                  <a:schemeClr val="bg1"/>
                </a:solidFill>
              </a:rPr>
              <a:t> в </a:t>
            </a:r>
            <a:r>
              <a:rPr lang="ru-RU" sz="2000" i="1" dirty="0" err="1">
                <a:solidFill>
                  <a:schemeClr val="bg1"/>
                </a:solidFill>
              </a:rPr>
              <a:t>усій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повноті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реалізувати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свій</a:t>
            </a:r>
            <a:r>
              <a:rPr lang="ru-RU" sz="2000" i="1" dirty="0">
                <a:solidFill>
                  <a:schemeClr val="bg1"/>
                </a:solidFill>
              </a:rPr>
              <a:t> талант в </a:t>
            </a:r>
            <a:r>
              <a:rPr lang="ru-RU" sz="2000" i="1" dirty="0" err="1">
                <a:solidFill>
                  <a:schemeClr val="bg1"/>
                </a:solidFill>
              </a:rPr>
              <a:t>атмосфері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чиновницького</a:t>
            </a:r>
            <a:r>
              <a:rPr lang="ru-RU" sz="2000" i="1" dirty="0">
                <a:solidFill>
                  <a:schemeClr val="bg1"/>
                </a:solidFill>
              </a:rPr>
              <a:t> диктату над </a:t>
            </a:r>
            <a:r>
              <a:rPr lang="ru-RU" sz="2000" i="1" dirty="0" err="1">
                <a:solidFill>
                  <a:schemeClr val="bg1"/>
                </a:solidFill>
              </a:rPr>
              <a:t>літературою</a:t>
            </a:r>
            <a:r>
              <a:rPr lang="ru-RU" sz="2000" i="1" dirty="0">
                <a:solidFill>
                  <a:schemeClr val="bg1"/>
                </a:solidFill>
              </a:rPr>
              <a:t>, 6 </a:t>
            </a:r>
            <a:r>
              <a:rPr lang="ru-RU" sz="2000" i="1" dirty="0" err="1">
                <a:solidFill>
                  <a:schemeClr val="bg1"/>
                </a:solidFill>
              </a:rPr>
              <a:t>березня</a:t>
            </a:r>
            <a:r>
              <a:rPr lang="ru-RU" sz="2000" i="1" dirty="0">
                <a:solidFill>
                  <a:schemeClr val="bg1"/>
                </a:solidFill>
              </a:rPr>
              <a:t> 1980 р. </a:t>
            </a:r>
            <a:r>
              <a:rPr lang="ru-RU" sz="2000" i="1" dirty="0" err="1">
                <a:solidFill>
                  <a:schemeClr val="bg1"/>
                </a:solidFill>
              </a:rPr>
              <a:t>Григір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Тютюнник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покінчив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життя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самогубством</a:t>
            </a:r>
            <a:r>
              <a:rPr lang="ru-RU" sz="2000" i="1" dirty="0">
                <a:solidFill>
                  <a:schemeClr val="bg1"/>
                </a:solidFill>
              </a:rPr>
              <a:t>. </a:t>
            </a:r>
            <a:r>
              <a:rPr lang="ru-RU" sz="2000" i="1" dirty="0" err="1">
                <a:solidFill>
                  <a:schemeClr val="bg1"/>
                </a:solidFill>
              </a:rPr>
              <a:t>Поховано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письменника</a:t>
            </a:r>
            <a:r>
              <a:rPr lang="ru-RU" sz="2000" i="1" dirty="0">
                <a:solidFill>
                  <a:schemeClr val="bg1"/>
                </a:solidFill>
              </a:rPr>
              <a:t> на Байковому </a:t>
            </a:r>
            <a:r>
              <a:rPr lang="ru-RU" sz="2000" i="1" dirty="0" err="1">
                <a:solidFill>
                  <a:schemeClr val="bg1"/>
                </a:solidFill>
              </a:rPr>
              <a:t>кладовищі</a:t>
            </a:r>
            <a:r>
              <a:rPr lang="ru-RU" sz="2000" i="1" dirty="0">
                <a:solidFill>
                  <a:schemeClr val="bg1"/>
                </a:solidFill>
              </a:rPr>
              <a:t> в </a:t>
            </a:r>
            <a:r>
              <a:rPr lang="ru-RU" sz="2000" i="1" dirty="0" err="1" smtClean="0">
                <a:solidFill>
                  <a:schemeClr val="bg1"/>
                </a:solidFill>
              </a:rPr>
              <a:t>Києві</a:t>
            </a:r>
            <a:r>
              <a:rPr lang="ru-RU" sz="2000" i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2000" i="1" dirty="0">
                <a:solidFill>
                  <a:schemeClr val="bg1"/>
                </a:solidFill>
              </a:rPr>
              <a:t>1989 р. </a:t>
            </a:r>
            <a:r>
              <a:rPr lang="ru-RU" sz="2000" i="1" dirty="0" err="1">
                <a:solidFill>
                  <a:schemeClr val="bg1"/>
                </a:solidFill>
              </a:rPr>
              <a:t>його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творчість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була</a:t>
            </a:r>
            <a:r>
              <a:rPr lang="ru-RU" sz="2000" i="1" dirty="0">
                <a:solidFill>
                  <a:schemeClr val="bg1"/>
                </a:solidFill>
              </a:rPr>
              <a:t> посмертно </a:t>
            </a:r>
            <a:r>
              <a:rPr lang="ru-RU" sz="2000" i="1" dirty="0" err="1">
                <a:solidFill>
                  <a:schemeClr val="bg1"/>
                </a:solidFill>
              </a:rPr>
              <a:t>відзначена</a:t>
            </a:r>
            <a:r>
              <a:rPr lang="ru-RU" sz="2000" i="1" dirty="0">
                <a:solidFill>
                  <a:schemeClr val="bg1"/>
                </a:solidFill>
              </a:rPr>
              <a:t> Державною </a:t>
            </a:r>
            <a:r>
              <a:rPr lang="ru-RU" sz="2000" i="1" dirty="0" err="1">
                <a:solidFill>
                  <a:schemeClr val="bg1"/>
                </a:solidFill>
              </a:rPr>
              <a:t>премією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ім</a:t>
            </a:r>
            <a:r>
              <a:rPr lang="ru-RU" sz="2000" i="1" dirty="0">
                <a:solidFill>
                  <a:schemeClr val="bg1"/>
                </a:solidFill>
              </a:rPr>
              <a:t>. Т. Г. </a:t>
            </a:r>
            <a:r>
              <a:rPr lang="ru-RU" sz="2000" i="1" dirty="0" err="1">
                <a:solidFill>
                  <a:schemeClr val="bg1"/>
                </a:solidFill>
              </a:rPr>
              <a:t>Шевченка</a:t>
            </a:r>
            <a:r>
              <a:rPr lang="ru-RU" sz="2000" i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790787"/>
            <a:ext cx="3143206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http://im2-tub-ua.yandex.net/i?id=106663975-35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541" y="4149080"/>
            <a:ext cx="1816869" cy="250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http://im4-tub-ua.yandex.net/i?id=133976101-42-72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149080"/>
            <a:ext cx="1600178" cy="250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http://im5-tub-ua.yandex.net/i?id=135511756-36-72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060" y="4149080"/>
            <a:ext cx="1733526" cy="250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880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65" y="0"/>
            <a:ext cx="916834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solidFill>
                  <a:schemeClr val="bg1"/>
                </a:solidFill>
                <a:latin typeface="Segoe Script" panose="020B0504020000000003" pitchFamily="34" charset="0"/>
              </a:rPr>
              <a:t>Твори</a:t>
            </a:r>
            <a:endParaRPr lang="ru-RU" sz="5400" dirty="0"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060848"/>
            <a:ext cx="46085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Вогник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далеко в степу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Климко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Лісова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сторожка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згарищі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Зав'язь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(1966)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Син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приїхав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Три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зозулі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з поклоном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Дивак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Облога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12776"/>
            <a:ext cx="2520280" cy="4914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617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834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>
                <a:solidFill>
                  <a:schemeClr val="bg1"/>
                </a:solidFill>
                <a:latin typeface="Segoe Script" panose="020B0504020000000003" pitchFamily="34" charset="0"/>
              </a:rPr>
              <a:t>Цікаві</a:t>
            </a:r>
            <a:r>
              <a:rPr lang="ru-RU" sz="4800" dirty="0">
                <a:solidFill>
                  <a:schemeClr val="bg1"/>
                </a:solidFill>
                <a:latin typeface="Segoe Script" panose="020B0504020000000003" pitchFamily="34" charset="0"/>
              </a:rPr>
              <a:t> </a:t>
            </a:r>
            <a:r>
              <a:rPr lang="ru-RU" sz="4800" dirty="0" err="1">
                <a:solidFill>
                  <a:schemeClr val="bg1"/>
                </a:solidFill>
                <a:latin typeface="Segoe Script" panose="020B0504020000000003" pitchFamily="34" charset="0"/>
              </a:rPr>
              <a:t>факти</a:t>
            </a:r>
            <a:endParaRPr lang="ru-RU" sz="4800" dirty="0"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628801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bg1"/>
                </a:solidFill>
              </a:rPr>
              <a:t>Повість</a:t>
            </a:r>
            <a:r>
              <a:rPr lang="ru-RU" sz="2000" dirty="0">
                <a:solidFill>
                  <a:schemeClr val="bg1"/>
                </a:solidFill>
              </a:rPr>
              <a:t> «Климко» </a:t>
            </a:r>
            <a:r>
              <a:rPr lang="ru-RU" sz="2000" dirty="0" err="1">
                <a:solidFill>
                  <a:schemeClr val="bg1"/>
                </a:solidFill>
              </a:rPr>
              <a:t>має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автобіографічний</a:t>
            </a:r>
            <a:r>
              <a:rPr lang="ru-RU" sz="2000" dirty="0">
                <a:solidFill>
                  <a:schemeClr val="bg1"/>
                </a:solidFill>
              </a:rPr>
              <a:t> характер. В 1942 </a:t>
            </a:r>
            <a:r>
              <a:rPr lang="ru-RU" sz="2000" dirty="0" err="1">
                <a:solidFill>
                  <a:schemeClr val="bg1"/>
                </a:solidFill>
              </a:rPr>
              <a:t>році</a:t>
            </a:r>
            <a:r>
              <a:rPr lang="ru-RU" sz="2000" dirty="0">
                <a:solidFill>
                  <a:schemeClr val="bg1"/>
                </a:solidFill>
              </a:rPr>
              <a:t> через голод та </a:t>
            </a:r>
            <a:r>
              <a:rPr lang="ru-RU" sz="2000" dirty="0" err="1">
                <a:solidFill>
                  <a:schemeClr val="bg1"/>
                </a:solidFill>
              </a:rPr>
              <a:t>дослухавшись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поради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знайомих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письменник</a:t>
            </a:r>
            <a:r>
              <a:rPr lang="ru-RU" sz="2000" dirty="0">
                <a:solidFill>
                  <a:schemeClr val="bg1"/>
                </a:solidFill>
              </a:rPr>
              <a:t> у </a:t>
            </a:r>
            <a:r>
              <a:rPr lang="ru-RU" sz="2000" dirty="0" err="1">
                <a:solidFill>
                  <a:schemeClr val="bg1"/>
                </a:solidFill>
              </a:rPr>
              <a:t>віці</a:t>
            </a:r>
            <a:r>
              <a:rPr lang="ru-RU" sz="2000" dirty="0">
                <a:solidFill>
                  <a:schemeClr val="bg1"/>
                </a:solidFill>
              </a:rPr>
              <a:t> 11 </a:t>
            </a:r>
            <a:r>
              <a:rPr lang="ru-RU" sz="2000" dirty="0" err="1">
                <a:solidFill>
                  <a:schemeClr val="bg1"/>
                </a:solidFill>
              </a:rPr>
              <a:t>років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пішов</a:t>
            </a:r>
            <a:r>
              <a:rPr lang="ru-RU" sz="2000" dirty="0">
                <a:solidFill>
                  <a:schemeClr val="bg1"/>
                </a:solidFill>
              </a:rPr>
              <a:t> до </a:t>
            </a:r>
            <a:r>
              <a:rPr lang="ru-RU" sz="2000" dirty="0" err="1">
                <a:solidFill>
                  <a:schemeClr val="bg1"/>
                </a:solidFill>
              </a:rPr>
              <a:t>матері</a:t>
            </a:r>
            <a:r>
              <a:rPr lang="ru-RU" sz="2000" dirty="0">
                <a:solidFill>
                  <a:schemeClr val="bg1"/>
                </a:solidFill>
              </a:rPr>
              <a:t> на Полтавщину </a:t>
            </a:r>
            <a:r>
              <a:rPr lang="ru-RU" sz="2000" dirty="0" err="1">
                <a:solidFill>
                  <a:schemeClr val="bg1"/>
                </a:solidFill>
              </a:rPr>
              <a:t>пішки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  <a:p>
            <a:r>
              <a:rPr lang="ru-RU" sz="2000" dirty="0" err="1">
                <a:solidFill>
                  <a:schemeClr val="bg1"/>
                </a:solidFill>
              </a:rPr>
              <a:t>Згодом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автобіографії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письменник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згадував</a:t>
            </a:r>
            <a:r>
              <a:rPr lang="ru-RU" sz="20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3093060"/>
            <a:ext cx="7128792" cy="34163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i="1" dirty="0" err="1">
                <a:latin typeface="Segoe Script" panose="020B0504020000000003" pitchFamily="34" charset="0"/>
              </a:rPr>
              <a:t>Порадили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мені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чкурнути</a:t>
            </a:r>
            <a:r>
              <a:rPr lang="ru-RU" i="1" dirty="0">
                <a:latin typeface="Segoe Script" panose="020B0504020000000003" pitchFamily="34" charset="0"/>
              </a:rPr>
              <a:t> до </a:t>
            </a:r>
            <a:r>
              <a:rPr lang="ru-RU" i="1" dirty="0" err="1">
                <a:latin typeface="Segoe Script" panose="020B0504020000000003" pitchFamily="34" charset="0"/>
              </a:rPr>
              <a:t>матері</a:t>
            </a:r>
            <a:r>
              <a:rPr lang="ru-RU" i="1" dirty="0">
                <a:latin typeface="Segoe Script" panose="020B0504020000000003" pitchFamily="34" charset="0"/>
              </a:rPr>
              <a:t> на Полтавщину, </a:t>
            </a:r>
            <a:r>
              <a:rPr lang="ru-RU" i="1" dirty="0" err="1">
                <a:latin typeface="Segoe Script" panose="020B0504020000000003" pitchFamily="34" charset="0"/>
              </a:rPr>
              <a:t>щоб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легше</a:t>
            </a:r>
            <a:r>
              <a:rPr lang="ru-RU" i="1" dirty="0">
                <a:latin typeface="Segoe Script" panose="020B0504020000000003" pitchFamily="34" charset="0"/>
              </a:rPr>
              <a:t> стало </a:t>
            </a:r>
            <a:r>
              <a:rPr lang="ru-RU" i="1" dirty="0" err="1">
                <a:latin typeface="Segoe Script" panose="020B0504020000000003" pitchFamily="34" charset="0"/>
              </a:rPr>
              <a:t>всьому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сімейству</a:t>
            </a:r>
            <a:r>
              <a:rPr lang="ru-RU" i="1" dirty="0">
                <a:latin typeface="Segoe Script" panose="020B0504020000000003" pitchFamily="34" charset="0"/>
              </a:rPr>
              <a:t>, — голод як-не-як. Я так і </a:t>
            </a:r>
            <a:r>
              <a:rPr lang="ru-RU" i="1" dirty="0" err="1">
                <a:latin typeface="Segoe Script" panose="020B0504020000000003" pitchFamily="34" charset="0"/>
              </a:rPr>
              <a:t>зробив</a:t>
            </a:r>
            <a:r>
              <a:rPr lang="ru-RU" i="1" dirty="0">
                <a:latin typeface="Segoe Script" panose="020B0504020000000003" pitchFamily="34" charset="0"/>
              </a:rPr>
              <a:t>. </a:t>
            </a:r>
            <a:r>
              <a:rPr lang="ru-RU" i="1" dirty="0" err="1">
                <a:latin typeface="Segoe Script" panose="020B0504020000000003" pitchFamily="34" charset="0"/>
              </a:rPr>
              <a:t>Йшов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пішки</a:t>
            </a:r>
            <a:r>
              <a:rPr lang="ru-RU" i="1" dirty="0">
                <a:latin typeface="Segoe Script" panose="020B0504020000000003" pitchFamily="34" charset="0"/>
              </a:rPr>
              <a:t>, </a:t>
            </a:r>
            <a:r>
              <a:rPr lang="ru-RU" i="1" dirty="0" err="1">
                <a:latin typeface="Segoe Script" panose="020B0504020000000003" pitchFamily="34" charset="0"/>
              </a:rPr>
              <a:t>маючи</a:t>
            </a:r>
            <a:r>
              <a:rPr lang="ru-RU" i="1" dirty="0">
                <a:latin typeface="Segoe Script" panose="020B0504020000000003" pitchFamily="34" charset="0"/>
              </a:rPr>
              <a:t> за </a:t>
            </a:r>
            <a:r>
              <a:rPr lang="ru-RU" i="1" dirty="0" err="1">
                <a:latin typeface="Segoe Script" panose="020B0504020000000003" pitchFamily="34" charset="0"/>
              </a:rPr>
              <a:t>плечима</a:t>
            </a:r>
            <a:r>
              <a:rPr lang="ru-RU" i="1" dirty="0">
                <a:latin typeface="Segoe Script" panose="020B0504020000000003" pitchFamily="34" charset="0"/>
              </a:rPr>
              <a:t> 11 </a:t>
            </a:r>
            <a:r>
              <a:rPr lang="ru-RU" i="1" dirty="0" err="1">
                <a:latin typeface="Segoe Script" panose="020B0504020000000003" pitchFamily="34" charset="0"/>
              </a:rPr>
              <a:t>років</a:t>
            </a:r>
            <a:r>
              <a:rPr lang="ru-RU" i="1" dirty="0">
                <a:latin typeface="Segoe Script" panose="020B0504020000000003" pitchFamily="34" charset="0"/>
              </a:rPr>
              <a:t>, три </a:t>
            </a:r>
            <a:r>
              <a:rPr lang="ru-RU" i="1" dirty="0" err="1">
                <a:latin typeface="Segoe Script" panose="020B0504020000000003" pitchFamily="34" charset="0"/>
              </a:rPr>
              <a:t>класи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освіти</a:t>
            </a:r>
            <a:r>
              <a:rPr lang="ru-RU" i="1" dirty="0">
                <a:latin typeface="Segoe Script" panose="020B0504020000000003" pitchFamily="34" charset="0"/>
              </a:rPr>
              <a:t> і </a:t>
            </a:r>
            <a:r>
              <a:rPr lang="ru-RU" i="1" dirty="0" err="1">
                <a:latin typeface="Segoe Script" panose="020B0504020000000003" pitchFamily="34" charset="0"/>
              </a:rPr>
              <a:t>порожню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торбинку</a:t>
            </a:r>
            <a:r>
              <a:rPr lang="ru-RU" i="1" dirty="0">
                <a:latin typeface="Segoe Script" panose="020B0504020000000003" pitchFamily="34" charset="0"/>
              </a:rPr>
              <a:t>, в </a:t>
            </a:r>
            <a:r>
              <a:rPr lang="ru-RU" i="1" dirty="0" err="1">
                <a:latin typeface="Segoe Script" panose="020B0504020000000003" pitchFamily="34" charset="0"/>
              </a:rPr>
              <a:t>котрій</a:t>
            </a:r>
            <a:r>
              <a:rPr lang="ru-RU" i="1" dirty="0">
                <a:latin typeface="Segoe Script" panose="020B0504020000000003" pitchFamily="34" charset="0"/>
              </a:rPr>
              <a:t> з початку </a:t>
            </a:r>
            <a:r>
              <a:rPr lang="ru-RU" i="1" dirty="0" err="1">
                <a:latin typeface="Segoe Script" panose="020B0504020000000003" pitchFamily="34" charset="0"/>
              </a:rPr>
              <a:t>подорожі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було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дев'ять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сухарів</a:t>
            </a:r>
            <a:r>
              <a:rPr lang="ru-RU" i="1" dirty="0">
                <a:latin typeface="Segoe Script" panose="020B0504020000000003" pitchFamily="34" charset="0"/>
              </a:rPr>
              <a:t>, </a:t>
            </a:r>
            <a:r>
              <a:rPr lang="ru-RU" i="1" dirty="0" err="1">
                <a:latin typeface="Segoe Script" panose="020B0504020000000003" pitchFamily="34" charset="0"/>
              </a:rPr>
              <a:t>перепічка</a:t>
            </a:r>
            <a:r>
              <a:rPr lang="ru-RU" i="1" dirty="0">
                <a:latin typeface="Segoe Script" panose="020B0504020000000003" pitchFamily="34" charset="0"/>
              </a:rPr>
              <a:t> і банка меду — земляки дали на дорогу. </a:t>
            </a:r>
            <a:r>
              <a:rPr lang="ru-RU" i="1" dirty="0" err="1">
                <a:latin typeface="Segoe Script" panose="020B0504020000000003" pitchFamily="34" charset="0"/>
              </a:rPr>
              <a:t>Потім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харчі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вийшли</a:t>
            </a:r>
            <a:r>
              <a:rPr lang="ru-RU" i="1" dirty="0">
                <a:latin typeface="Segoe Script" panose="020B0504020000000003" pitchFamily="34" charset="0"/>
              </a:rPr>
              <a:t>. Почав </a:t>
            </a:r>
            <a:r>
              <a:rPr lang="ru-RU" i="1" dirty="0" err="1">
                <a:latin typeface="Segoe Script" panose="020B0504020000000003" pitchFamily="34" charset="0"/>
              </a:rPr>
              <a:t>старцювати</a:t>
            </a:r>
            <a:r>
              <a:rPr lang="ru-RU" i="1" dirty="0">
                <a:latin typeface="Segoe Script" panose="020B0504020000000003" pitchFamily="34" charset="0"/>
              </a:rPr>
              <a:t>. Перший раз </a:t>
            </a:r>
            <a:r>
              <a:rPr lang="ru-RU" i="1" dirty="0" err="1">
                <a:latin typeface="Segoe Script" panose="020B0504020000000003" pitchFamily="34" charset="0"/>
              </a:rPr>
              <a:t>просити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було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неймовірно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важко</a:t>
            </a:r>
            <a:r>
              <a:rPr lang="ru-RU" i="1" dirty="0">
                <a:latin typeface="Segoe Script" panose="020B0504020000000003" pitchFamily="34" charset="0"/>
              </a:rPr>
              <a:t>, соромно, </a:t>
            </a:r>
            <a:r>
              <a:rPr lang="ru-RU" i="1" dirty="0" err="1">
                <a:latin typeface="Segoe Script" panose="020B0504020000000003" pitchFamily="34" charset="0"/>
              </a:rPr>
              <a:t>одбирало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язик</a:t>
            </a:r>
            <a:r>
              <a:rPr lang="ru-RU" i="1" dirty="0">
                <a:latin typeface="Segoe Script" panose="020B0504020000000003" pitchFamily="34" charset="0"/>
              </a:rPr>
              <a:t> і в грудях терпло, </a:t>
            </a:r>
            <a:r>
              <a:rPr lang="ru-RU" i="1" dirty="0" err="1">
                <a:latin typeface="Segoe Script" panose="020B0504020000000003" pitchFamily="34" charset="0"/>
              </a:rPr>
              <a:t>тоді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трохи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привик</a:t>
            </a:r>
            <a:r>
              <a:rPr lang="ru-RU" i="1" dirty="0">
                <a:latin typeface="Segoe Script" panose="020B0504020000000003" pitchFamily="34" charset="0"/>
              </a:rPr>
              <a:t>. </a:t>
            </a:r>
            <a:r>
              <a:rPr lang="ru-RU" i="1" dirty="0" err="1">
                <a:latin typeface="Segoe Script" panose="020B0504020000000003" pitchFamily="34" charset="0"/>
              </a:rPr>
              <a:t>Ішов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рівно</a:t>
            </a:r>
            <a:r>
              <a:rPr lang="ru-RU" i="1" dirty="0">
                <a:latin typeface="Segoe Script" panose="020B0504020000000003" pitchFamily="34" charset="0"/>
              </a:rPr>
              <a:t> два </a:t>
            </a:r>
            <a:r>
              <a:rPr lang="ru-RU" i="1" dirty="0" err="1">
                <a:latin typeface="Segoe Script" panose="020B0504020000000003" pitchFamily="34" charset="0"/>
              </a:rPr>
              <a:t>тижні</a:t>
            </a:r>
            <a:r>
              <a:rPr lang="ru-RU" i="1" dirty="0">
                <a:latin typeface="Segoe Script" panose="020B0504020000000003" pitchFamily="34" charset="0"/>
              </a:rPr>
              <a:t>. Через </a:t>
            </a:r>
            <a:r>
              <a:rPr lang="ru-RU" i="1" dirty="0" err="1">
                <a:latin typeface="Segoe Script" panose="020B0504020000000003" pitchFamily="34" charset="0"/>
              </a:rPr>
              <a:t>Слов'янськ</a:t>
            </a:r>
            <a:r>
              <a:rPr lang="ru-RU" i="1" dirty="0">
                <a:latin typeface="Segoe Script" panose="020B0504020000000003" pitchFamily="34" charset="0"/>
              </a:rPr>
              <a:t>, </a:t>
            </a:r>
            <a:r>
              <a:rPr lang="ru-RU" i="1" dirty="0" err="1">
                <a:latin typeface="Segoe Script" panose="020B0504020000000003" pitchFamily="34" charset="0"/>
              </a:rPr>
              <a:t>Краматорськ</a:t>
            </a:r>
            <a:r>
              <a:rPr lang="ru-RU" i="1" dirty="0">
                <a:latin typeface="Segoe Script" panose="020B0504020000000003" pitchFamily="34" charset="0"/>
              </a:rPr>
              <a:t>, Павлоград (</a:t>
            </a:r>
            <a:r>
              <a:rPr lang="ru-RU" i="1" dirty="0" err="1">
                <a:latin typeface="Segoe Script" panose="020B0504020000000003" pitchFamily="34" charset="0"/>
              </a:rPr>
              <a:t>чи</a:t>
            </a:r>
            <a:r>
              <a:rPr lang="ru-RU" i="1" dirty="0">
                <a:latin typeface="Segoe Script" panose="020B0504020000000003" pitchFamily="34" charset="0"/>
              </a:rPr>
              <a:t> </a:t>
            </a:r>
            <a:r>
              <a:rPr lang="ru-RU" i="1" dirty="0" err="1">
                <a:latin typeface="Segoe Script" panose="020B0504020000000003" pitchFamily="34" charset="0"/>
              </a:rPr>
              <a:t>Конград</a:t>
            </a:r>
            <a:r>
              <a:rPr lang="ru-RU" i="1" dirty="0">
                <a:latin typeface="Segoe Script" panose="020B0504020000000003" pitchFamily="34" charset="0"/>
              </a:rPr>
              <a:t>), Полтаву, Диканьку, </a:t>
            </a:r>
            <a:r>
              <a:rPr lang="ru-RU" i="1" dirty="0" err="1">
                <a:latin typeface="Segoe Script" panose="020B0504020000000003" pitchFamily="34" charset="0"/>
              </a:rPr>
              <a:t>Опішню</a:t>
            </a:r>
            <a:r>
              <a:rPr lang="ru-RU" i="1" dirty="0">
                <a:latin typeface="Segoe Script" panose="020B05040200000000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3018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323528" y="1196752"/>
            <a:ext cx="640871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chemeClr val="bg1"/>
                </a:solidFill>
                <a:latin typeface="Segoe Script" panose="020B0504020000000003" pitchFamily="34" charset="0"/>
              </a:rPr>
              <a:t>Пам'ять</a:t>
            </a:r>
            <a:endParaRPr lang="ru-RU" sz="2800" b="1" dirty="0">
              <a:solidFill>
                <a:schemeClr val="bg1"/>
              </a:solidFill>
              <a:latin typeface="Segoe Script" panose="020B0504020000000003" pitchFamily="34" charset="0"/>
            </a:endParaRPr>
          </a:p>
          <a:p>
            <a:r>
              <a:rPr lang="ru-RU" sz="2000" dirty="0" err="1" smtClean="0">
                <a:solidFill>
                  <a:schemeClr val="bg1"/>
                </a:solidFill>
              </a:rPr>
              <a:t>Письменнику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присвячено</a:t>
            </a:r>
            <a:r>
              <a:rPr lang="ru-RU" sz="2000" dirty="0">
                <a:solidFill>
                  <a:schemeClr val="bg1"/>
                </a:solidFill>
              </a:rPr>
              <a:t> одну з </a:t>
            </a:r>
            <a:r>
              <a:rPr lang="ru-RU" sz="2000" dirty="0" err="1">
                <a:solidFill>
                  <a:schemeClr val="bg1"/>
                </a:solidFill>
              </a:rPr>
              <a:t>вітрин</a:t>
            </a:r>
            <a:r>
              <a:rPr lang="ru-RU" sz="2000" dirty="0">
                <a:solidFill>
                  <a:schemeClr val="bg1"/>
                </a:solidFill>
              </a:rPr>
              <a:t> Музею </a:t>
            </a:r>
            <a:r>
              <a:rPr lang="ru-RU" sz="2000" dirty="0" err="1">
                <a:solidFill>
                  <a:schemeClr val="bg1"/>
                </a:solidFill>
              </a:rPr>
              <a:t>однієї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вулиці</a:t>
            </a:r>
            <a:r>
              <a:rPr lang="ru-RU" sz="2000" dirty="0">
                <a:solidFill>
                  <a:schemeClr val="bg1"/>
                </a:solidFill>
              </a:rPr>
              <a:t>. В </a:t>
            </a:r>
            <a:r>
              <a:rPr lang="ru-RU" sz="2000" dirty="0" err="1">
                <a:solidFill>
                  <a:schemeClr val="bg1"/>
                </a:solidFill>
              </a:rPr>
              <a:t>середині</a:t>
            </a:r>
            <a:r>
              <a:rPr lang="ru-RU" sz="2000" dirty="0">
                <a:solidFill>
                  <a:schemeClr val="bg1"/>
                </a:solidFill>
              </a:rPr>
              <a:t> 1960-х </a:t>
            </a:r>
            <a:r>
              <a:rPr lang="ru-RU" sz="2000" dirty="0" err="1">
                <a:solidFill>
                  <a:schemeClr val="bg1"/>
                </a:solidFill>
              </a:rPr>
              <a:t>років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він</a:t>
            </a:r>
            <a:r>
              <a:rPr lang="ru-RU" sz="2000" dirty="0">
                <a:solidFill>
                  <a:schemeClr val="bg1"/>
                </a:solidFill>
              </a:rPr>
              <a:t> мешкав на </a:t>
            </a:r>
            <a:r>
              <a:rPr lang="ru-RU" sz="2000" dirty="0" err="1">
                <a:solidFill>
                  <a:schemeClr val="bg1"/>
                </a:solidFill>
              </a:rPr>
              <a:t>Андріївському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узвозі</a:t>
            </a:r>
            <a:r>
              <a:rPr lang="ru-RU" sz="2000" dirty="0">
                <a:solidFill>
                  <a:schemeClr val="bg1"/>
                </a:solidFill>
              </a:rPr>
              <a:t>. В </a:t>
            </a:r>
            <a:r>
              <a:rPr lang="ru-RU" sz="2000" dirty="0" err="1">
                <a:solidFill>
                  <a:schemeClr val="bg1"/>
                </a:solidFill>
              </a:rPr>
              <a:t>музеї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виставлені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автографи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Григора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Тютюнника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листи</a:t>
            </a:r>
            <a:r>
              <a:rPr lang="ru-RU" sz="2000" dirty="0">
                <a:solidFill>
                  <a:schemeClr val="bg1"/>
                </a:solidFill>
              </a:rPr>
              <a:t> до друга, </a:t>
            </a:r>
            <a:r>
              <a:rPr lang="ru-RU" sz="2000" dirty="0" err="1">
                <a:solidFill>
                  <a:schemeClr val="bg1"/>
                </a:solidFill>
              </a:rPr>
              <a:t>колекція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оригінальних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світлин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endParaRPr lang="uk-UA" dirty="0">
              <a:solidFill>
                <a:schemeClr val="bg1"/>
              </a:solidFill>
            </a:endParaRPr>
          </a:p>
          <a:p>
            <a:r>
              <a:rPr lang="ru-RU" sz="2800" b="1" dirty="0" err="1" smtClean="0">
                <a:solidFill>
                  <a:schemeClr val="bg1"/>
                </a:solidFill>
                <a:latin typeface="Segoe Script" panose="020B0504020000000003" pitchFamily="34" charset="0"/>
              </a:rPr>
              <a:t>Екранізації</a:t>
            </a:r>
            <a:endParaRPr lang="ru-RU" sz="2800" b="1" dirty="0">
              <a:solidFill>
                <a:schemeClr val="bg1"/>
              </a:solidFill>
              <a:latin typeface="Segoe Script" panose="020B0504020000000003" pitchFamily="34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</a:rPr>
              <a:t>За </a:t>
            </a:r>
            <a:r>
              <a:rPr lang="ru-RU" sz="2000" dirty="0">
                <a:solidFill>
                  <a:schemeClr val="bg1"/>
                </a:solidFill>
              </a:rPr>
              <a:t>мотивами </a:t>
            </a:r>
            <a:r>
              <a:rPr lang="ru-RU" sz="2000" dirty="0" err="1">
                <a:solidFill>
                  <a:schemeClr val="bg1"/>
                </a:solidFill>
              </a:rPr>
              <a:t>його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оповідання</a:t>
            </a:r>
            <a:r>
              <a:rPr lang="ru-RU" sz="2000" dirty="0">
                <a:solidFill>
                  <a:schemeClr val="bg1"/>
                </a:solidFill>
              </a:rPr>
              <a:t> «</a:t>
            </a:r>
            <a:r>
              <a:rPr lang="ru-RU" sz="2000" dirty="0" err="1">
                <a:solidFill>
                  <a:schemeClr val="bg1"/>
                </a:solidFill>
              </a:rPr>
              <a:t>Син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приїхав</a:t>
            </a:r>
            <a:r>
              <a:rPr lang="ru-RU" sz="2000" dirty="0">
                <a:solidFill>
                  <a:schemeClr val="bg1"/>
                </a:solidFill>
              </a:rPr>
              <a:t>» створено </a:t>
            </a:r>
            <a:r>
              <a:rPr lang="ru-RU" sz="2000" dirty="0" err="1">
                <a:solidFill>
                  <a:schemeClr val="bg1"/>
                </a:solidFill>
              </a:rPr>
              <a:t>фільм</a:t>
            </a:r>
            <a:r>
              <a:rPr lang="ru-RU" sz="2000" dirty="0">
                <a:solidFill>
                  <a:schemeClr val="bg1"/>
                </a:solidFill>
              </a:rPr>
              <a:t> «</a:t>
            </a:r>
            <a:r>
              <a:rPr lang="ru-RU" sz="2000" dirty="0" err="1">
                <a:solidFill>
                  <a:schemeClr val="bg1"/>
                </a:solidFill>
              </a:rPr>
              <a:t>Скляне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щастя</a:t>
            </a:r>
            <a:r>
              <a:rPr lang="ru-RU" sz="2000" dirty="0">
                <a:solidFill>
                  <a:schemeClr val="bg1"/>
                </a:solidFill>
              </a:rPr>
              <a:t>» (1981), за </a:t>
            </a:r>
            <a:r>
              <a:rPr lang="ru-RU" sz="2000" dirty="0" err="1">
                <a:solidFill>
                  <a:schemeClr val="bg1"/>
                </a:solidFill>
              </a:rPr>
              <a:t>однойменною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повістю</a:t>
            </a:r>
            <a:r>
              <a:rPr lang="ru-RU" sz="2000" dirty="0">
                <a:solidFill>
                  <a:schemeClr val="bg1"/>
                </a:solidFill>
              </a:rPr>
              <a:t> автора й </a:t>
            </a:r>
            <a:r>
              <a:rPr lang="ru-RU" sz="2000" dirty="0" err="1">
                <a:solidFill>
                  <a:schemeClr val="bg1"/>
                </a:solidFill>
              </a:rPr>
              <a:t>творами</a:t>
            </a:r>
            <a:r>
              <a:rPr lang="ru-RU" sz="2000" dirty="0">
                <a:solidFill>
                  <a:schemeClr val="bg1"/>
                </a:solidFill>
              </a:rPr>
              <a:t> «</a:t>
            </a:r>
            <a:r>
              <a:rPr lang="ru-RU" sz="2000" dirty="0" err="1">
                <a:solidFill>
                  <a:schemeClr val="bg1"/>
                </a:solidFill>
              </a:rPr>
              <a:t>Дід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Северин</a:t>
            </a:r>
            <a:r>
              <a:rPr lang="ru-RU" sz="2000" dirty="0">
                <a:solidFill>
                  <a:schemeClr val="bg1"/>
                </a:solidFill>
              </a:rPr>
              <a:t>» і «</a:t>
            </a:r>
            <a:r>
              <a:rPr lang="ru-RU" sz="2000" dirty="0" err="1">
                <a:solidFill>
                  <a:schemeClr val="bg1"/>
                </a:solidFill>
              </a:rPr>
              <a:t>Вогник</a:t>
            </a:r>
            <a:r>
              <a:rPr lang="ru-RU" sz="2000" dirty="0">
                <a:solidFill>
                  <a:schemeClr val="bg1"/>
                </a:solidFill>
              </a:rPr>
              <a:t> в степу» — </a:t>
            </a:r>
            <a:r>
              <a:rPr lang="ru-RU" sz="2000" dirty="0" err="1">
                <a:solidFill>
                  <a:schemeClr val="bg1"/>
                </a:solidFill>
              </a:rPr>
              <a:t>кінокартину</a:t>
            </a:r>
            <a:r>
              <a:rPr lang="ru-RU" sz="2000" dirty="0">
                <a:solidFill>
                  <a:schemeClr val="bg1"/>
                </a:solidFill>
              </a:rPr>
              <a:t> «Климко» (1983), 1993 р. </a:t>
            </a:r>
            <a:r>
              <a:rPr lang="ru-RU" sz="2000" dirty="0" err="1">
                <a:solidFill>
                  <a:schemeClr val="bg1"/>
                </a:solidFill>
              </a:rPr>
              <a:t>екранізовано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його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твір</a:t>
            </a:r>
            <a:r>
              <a:rPr lang="ru-RU" sz="2000" dirty="0">
                <a:solidFill>
                  <a:schemeClr val="bg1"/>
                </a:solidFill>
              </a:rPr>
              <a:t> «Три </a:t>
            </a:r>
            <a:r>
              <a:rPr lang="ru-RU" sz="2000" dirty="0" err="1">
                <a:solidFill>
                  <a:schemeClr val="bg1"/>
                </a:solidFill>
              </a:rPr>
              <a:t>плачі</a:t>
            </a:r>
            <a:r>
              <a:rPr lang="ru-RU" sz="2000" dirty="0">
                <a:solidFill>
                  <a:schemeClr val="bg1"/>
                </a:solidFill>
              </a:rPr>
              <a:t> над Степаном».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1669">
            <a:off x="6588224" y="548680"/>
            <a:ext cx="17907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http://im1-tub-ua.yandex.net/i?id=17020174-03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301208"/>
            <a:ext cx="2543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://im4-tub-ua.yandex.net/i?id=73521460-28-72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068960"/>
            <a:ext cx="20288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88640"/>
            <a:ext cx="11049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058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1134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Тютюнник Григір Михайлович</vt:lpstr>
      <vt:lpstr>Біографія</vt:lpstr>
      <vt:lpstr>Презентация PowerPoint</vt:lpstr>
      <vt:lpstr>Презентация PowerPoint</vt:lpstr>
      <vt:lpstr>Презентация PowerPoint</vt:lpstr>
      <vt:lpstr>Презентация PowerPoint</vt:lpstr>
      <vt:lpstr>Твори</vt:lpstr>
      <vt:lpstr>Цікаві факти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Тютюнник Григір Михайлович</dc:title>
  <dc:creator>User</dc:creator>
  <cp:lastModifiedBy>User</cp:lastModifiedBy>
  <cp:revision>7</cp:revision>
  <dcterms:created xsi:type="dcterms:W3CDTF">2014-04-15T17:57:34Z</dcterms:created>
  <dcterms:modified xsi:type="dcterms:W3CDTF">2014-04-15T20:11:38Z</dcterms:modified>
</cp:coreProperties>
</file>