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13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1663" y="764704"/>
            <a:ext cx="7344816" cy="2016224"/>
          </a:xfrm>
        </p:spPr>
        <p:txBody>
          <a:bodyPr>
            <a:noAutofit/>
          </a:bodyPr>
          <a:lstStyle/>
          <a:p>
            <a:r>
              <a:rPr lang="ru-RU" sz="5400" dirty="0" err="1">
                <a:solidFill>
                  <a:schemeClr val="accent5">
                    <a:lumMod val="75000"/>
                  </a:schemeClr>
                </a:solidFill>
                <a:latin typeface="Segoe Script" panose="020B0504020000000003" pitchFamily="34" charset="0"/>
              </a:rPr>
              <a:t>Тютюнник</a:t>
            </a:r>
            <a:r>
              <a:rPr lang="ru-RU" sz="5400" dirty="0">
                <a:solidFill>
                  <a:schemeClr val="accent5">
                    <a:lumMod val="75000"/>
                  </a:schemeClr>
                </a:solidFill>
                <a:latin typeface="Segoe Script" panose="020B0504020000000003" pitchFamily="34" charset="0"/>
              </a:rPr>
              <a:t> </a:t>
            </a:r>
            <a:r>
              <a:rPr lang="ru-RU" sz="5400" dirty="0" err="1">
                <a:solidFill>
                  <a:schemeClr val="accent5">
                    <a:lumMod val="75000"/>
                  </a:schemeClr>
                </a:solidFill>
                <a:latin typeface="Segoe Script" panose="020B0504020000000003" pitchFamily="34" charset="0"/>
              </a:rPr>
              <a:t>Григір</a:t>
            </a:r>
            <a:r>
              <a:rPr lang="ru-RU" sz="5400" dirty="0">
                <a:solidFill>
                  <a:schemeClr val="accent5">
                    <a:lumMod val="75000"/>
                  </a:schemeClr>
                </a:solidFill>
                <a:latin typeface="Segoe Script" panose="020B0504020000000003" pitchFamily="34" charset="0"/>
              </a:rPr>
              <a:t> Михайлович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6237312"/>
            <a:ext cx="6224736" cy="478904"/>
          </a:xfrm>
        </p:spPr>
        <p:txBody>
          <a:bodyPr>
            <a:normAutofit/>
          </a:bodyPr>
          <a:lstStyle/>
          <a:p>
            <a:r>
              <a:rPr lang="uk-UA" sz="2000" dirty="0" smtClean="0"/>
              <a:t>Підготувала Боженко Марія 11-Б</a:t>
            </a:r>
            <a:endParaRPr lang="ru-RU" sz="2000" dirty="0"/>
          </a:p>
        </p:txBody>
      </p:sp>
      <p:pic>
        <p:nvPicPr>
          <p:cNvPr id="1026" name="Picture 2" descr="http://www.qwas.ru/images/prw_170x_of_sub.phpfiled164d28a1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068960"/>
            <a:ext cx="1872208" cy="2841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2843808" y="3789040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5 </a:t>
            </a:r>
            <a:r>
              <a:rPr lang="ru-RU" sz="2000" dirty="0" err="1">
                <a:solidFill>
                  <a:schemeClr val="bg1"/>
                </a:solidFill>
              </a:rPr>
              <a:t>грудня</a:t>
            </a:r>
            <a:r>
              <a:rPr lang="ru-RU" sz="2000" dirty="0">
                <a:solidFill>
                  <a:schemeClr val="bg1"/>
                </a:solidFill>
              </a:rPr>
              <a:t> 1931, </a:t>
            </a:r>
            <a:r>
              <a:rPr lang="ru-RU" sz="2000" dirty="0" err="1">
                <a:solidFill>
                  <a:schemeClr val="bg1"/>
                </a:solidFill>
              </a:rPr>
              <a:t>Шилівка</a:t>
            </a:r>
            <a:r>
              <a:rPr lang="ru-RU" sz="2000" dirty="0">
                <a:solidFill>
                  <a:schemeClr val="bg1"/>
                </a:solidFill>
              </a:rPr>
              <a:t>, </a:t>
            </a:r>
            <a:r>
              <a:rPr lang="ru-RU" sz="2000" dirty="0" err="1">
                <a:solidFill>
                  <a:schemeClr val="bg1"/>
                </a:solidFill>
              </a:rPr>
              <a:t>Полтавська</a:t>
            </a:r>
            <a:r>
              <a:rPr lang="ru-RU" sz="2000" dirty="0">
                <a:solidFill>
                  <a:schemeClr val="bg1"/>
                </a:solidFill>
              </a:rPr>
              <a:t> область — </a:t>
            </a:r>
            <a:r>
              <a:rPr lang="ru-RU" sz="2000" dirty="0" smtClean="0">
                <a:solidFill>
                  <a:schemeClr val="bg1"/>
                </a:solidFill>
              </a:rPr>
              <a:t>6 </a:t>
            </a:r>
            <a:r>
              <a:rPr lang="ru-RU" sz="2000" dirty="0" err="1">
                <a:solidFill>
                  <a:schemeClr val="bg1"/>
                </a:solidFill>
              </a:rPr>
              <a:t>березня</a:t>
            </a:r>
            <a:r>
              <a:rPr lang="ru-RU" sz="2000" dirty="0">
                <a:solidFill>
                  <a:schemeClr val="bg1"/>
                </a:solidFill>
              </a:rPr>
              <a:t> 1980) — </a:t>
            </a:r>
            <a:r>
              <a:rPr lang="ru-RU" sz="2000" dirty="0" err="1">
                <a:solidFill>
                  <a:schemeClr val="bg1"/>
                </a:solidFill>
              </a:rPr>
              <a:t>український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письменник-прозаїк</a:t>
            </a:r>
            <a:r>
              <a:rPr lang="ru-RU" sz="2000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403131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55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  <a:latin typeface="Segoe Script" panose="020B0504020000000003" pitchFamily="34" charset="0"/>
              </a:rPr>
              <a:t>Біографія</a:t>
            </a:r>
            <a:endParaRPr lang="ru-RU" dirty="0">
              <a:solidFill>
                <a:schemeClr val="bg1"/>
              </a:solidFill>
              <a:latin typeface="Segoe Script" panose="020B0504020000000003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1628800"/>
            <a:ext cx="669674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Народився</a:t>
            </a:r>
            <a:r>
              <a:rPr lang="ru-RU" sz="2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в </a:t>
            </a:r>
            <a:r>
              <a:rPr lang="ru-RU" sz="200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родині</a:t>
            </a:r>
            <a:r>
              <a:rPr lang="ru-RU" sz="2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селян — </a:t>
            </a:r>
            <a:r>
              <a:rPr lang="ru-RU" sz="200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Тютюнника</a:t>
            </a:r>
            <a:r>
              <a:rPr lang="ru-RU" sz="2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Михайла</a:t>
            </a:r>
            <a:r>
              <a:rPr lang="ru-RU" sz="2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Васильовича</a:t>
            </a:r>
            <a:r>
              <a:rPr lang="ru-RU" sz="2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і </a:t>
            </a:r>
            <a:r>
              <a:rPr lang="ru-RU" sz="200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Тютюнник</a:t>
            </a:r>
            <a:r>
              <a:rPr lang="ru-RU" sz="2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(до </a:t>
            </a:r>
            <a:r>
              <a:rPr lang="ru-RU" sz="200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заміжжя</a:t>
            </a:r>
            <a:r>
              <a:rPr lang="ru-RU" sz="2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Сивокінь</a:t>
            </a:r>
            <a:r>
              <a:rPr lang="ru-RU" sz="2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) </a:t>
            </a:r>
            <a:r>
              <a:rPr lang="ru-RU" sz="200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Ганни</a:t>
            </a:r>
            <a:r>
              <a:rPr lang="ru-RU" sz="2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Михайлівни</a:t>
            </a:r>
            <a:r>
              <a:rPr lang="ru-RU" sz="2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, </a:t>
            </a:r>
            <a:r>
              <a:rPr lang="ru-RU" sz="200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які</a:t>
            </a:r>
            <a:r>
              <a:rPr lang="ru-RU" sz="2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працювали</a:t>
            </a:r>
            <a:r>
              <a:rPr lang="ru-RU" sz="2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в </a:t>
            </a:r>
            <a:r>
              <a:rPr lang="ru-RU" sz="200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колгоспі</a:t>
            </a:r>
            <a:r>
              <a:rPr lang="ru-RU" sz="2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— </a:t>
            </a:r>
            <a:r>
              <a:rPr lang="ru-RU" sz="200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батько</a:t>
            </a:r>
            <a:r>
              <a:rPr lang="ru-RU" sz="2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плотникував</a:t>
            </a:r>
            <a:r>
              <a:rPr lang="ru-RU" sz="2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, косив, </a:t>
            </a:r>
            <a:r>
              <a:rPr lang="ru-RU" sz="200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пиляв</a:t>
            </a:r>
            <a:r>
              <a:rPr lang="ru-RU" sz="2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, і, </a:t>
            </a:r>
            <a:r>
              <a:rPr lang="ru-RU" sz="200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що</a:t>
            </a:r>
            <a:r>
              <a:rPr lang="ru-RU" sz="2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цікаво</a:t>
            </a:r>
            <a:r>
              <a:rPr lang="ru-RU" sz="2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, то </a:t>
            </a:r>
            <a:r>
              <a:rPr lang="ru-RU" sz="200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вже</a:t>
            </a:r>
            <a:r>
              <a:rPr lang="ru-RU" sz="2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в </a:t>
            </a:r>
            <a:r>
              <a:rPr lang="ru-RU" sz="200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свої</a:t>
            </a:r>
            <a:r>
              <a:rPr lang="ru-RU" sz="2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немолоді</a:t>
            </a:r>
            <a:r>
              <a:rPr lang="ru-RU" sz="2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роки не </a:t>
            </a:r>
            <a:r>
              <a:rPr lang="ru-RU" sz="200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полишав</a:t>
            </a:r>
            <a:r>
              <a:rPr lang="ru-RU" sz="2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надії</a:t>
            </a:r>
            <a:r>
              <a:rPr lang="ru-RU" sz="2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вступити</a:t>
            </a:r>
            <a:r>
              <a:rPr lang="ru-RU" sz="2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в </a:t>
            </a:r>
            <a:r>
              <a:rPr lang="ru-RU" sz="200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виш</a:t>
            </a:r>
            <a:r>
              <a:rPr lang="ru-RU" sz="2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і </a:t>
            </a:r>
            <a:r>
              <a:rPr lang="ru-RU" sz="200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почати</a:t>
            </a:r>
            <a:r>
              <a:rPr lang="ru-RU" sz="2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вчителювати</a:t>
            </a:r>
            <a:r>
              <a:rPr lang="ru-RU" sz="2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, а </a:t>
            </a:r>
            <a:r>
              <a:rPr lang="ru-RU" sz="200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мати</a:t>
            </a:r>
            <a:r>
              <a:rPr lang="ru-RU" sz="2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працювала</a:t>
            </a:r>
            <a:r>
              <a:rPr lang="ru-RU" sz="2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на </a:t>
            </a:r>
            <a:r>
              <a:rPr lang="ru-RU" sz="200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різних</a:t>
            </a:r>
            <a:r>
              <a:rPr lang="ru-RU" sz="2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роботах — полола, </a:t>
            </a:r>
            <a:r>
              <a:rPr lang="ru-RU" sz="200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в'язала</a:t>
            </a:r>
            <a:r>
              <a:rPr lang="ru-RU" sz="2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, поливала і подавала </a:t>
            </a:r>
            <a:r>
              <a:rPr lang="ru-RU" sz="200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снопи</a:t>
            </a:r>
            <a:r>
              <a:rPr lang="ru-RU" sz="2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в барабан.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195736" y="4293096"/>
            <a:ext cx="597666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У 1937 </a:t>
            </a:r>
            <a:r>
              <a:rPr lang="ru-RU" sz="2000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році</a:t>
            </a:r>
            <a:r>
              <a:rPr lang="ru-RU" sz="2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його</a:t>
            </a:r>
            <a:r>
              <a:rPr lang="ru-RU" sz="2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батька </a:t>
            </a:r>
            <a:r>
              <a:rPr lang="ru-RU" sz="2000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було</a:t>
            </a:r>
            <a:r>
              <a:rPr lang="ru-RU" sz="2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заарештовано</a:t>
            </a:r>
            <a:r>
              <a:rPr lang="ru-RU" sz="2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органами НКВС з </a:t>
            </a:r>
            <a:r>
              <a:rPr lang="ru-RU" sz="2000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політичних</a:t>
            </a:r>
            <a:r>
              <a:rPr lang="ru-RU" sz="2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мотивів</a:t>
            </a:r>
            <a:r>
              <a:rPr lang="ru-RU" sz="2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, і пущено по </a:t>
            </a:r>
            <a:r>
              <a:rPr lang="ru-RU" sz="2000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сибірських</a:t>
            </a:r>
            <a:r>
              <a:rPr lang="ru-RU" sz="2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етапах</a:t>
            </a:r>
            <a:r>
              <a:rPr lang="ru-RU" sz="2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. </a:t>
            </a:r>
            <a:r>
              <a:rPr lang="ru-RU" sz="2000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Після</a:t>
            </a:r>
            <a:r>
              <a:rPr lang="ru-RU" sz="2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того, як батька забрали в </a:t>
            </a:r>
            <a:r>
              <a:rPr lang="ru-RU" sz="2000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тюрму</a:t>
            </a:r>
            <a:r>
              <a:rPr lang="ru-RU" sz="2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, </a:t>
            </a:r>
            <a:r>
              <a:rPr lang="ru-RU" sz="2000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письменника</a:t>
            </a:r>
            <a:r>
              <a:rPr lang="ru-RU" sz="2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до себе на </a:t>
            </a:r>
            <a:r>
              <a:rPr lang="ru-RU" sz="2000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Донбас</a:t>
            </a:r>
            <a:r>
              <a:rPr lang="ru-RU" sz="2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взяв </a:t>
            </a:r>
            <a:r>
              <a:rPr lang="ru-RU" sz="2000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батьків</a:t>
            </a:r>
            <a:r>
              <a:rPr lang="ru-RU" sz="2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брат Филимон </a:t>
            </a:r>
            <a:r>
              <a:rPr lang="ru-RU" sz="2000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Васильович</a:t>
            </a:r>
            <a:r>
              <a:rPr lang="ru-RU" sz="2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Тютюнник</a:t>
            </a:r>
            <a:r>
              <a:rPr lang="ru-RU" sz="2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. </a:t>
            </a:r>
            <a:r>
              <a:rPr lang="ru-RU" sz="2000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Він</a:t>
            </a:r>
            <a:r>
              <a:rPr lang="ru-RU" sz="2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і </a:t>
            </a:r>
            <a:r>
              <a:rPr lang="ru-RU" sz="2000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його</a:t>
            </a:r>
            <a:r>
              <a:rPr lang="ru-RU" sz="2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дружина, Наталя </a:t>
            </a:r>
            <a:r>
              <a:rPr lang="ru-RU" sz="2000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Іванівна</a:t>
            </a:r>
            <a:r>
              <a:rPr lang="ru-RU" sz="2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Рябовецька</a:t>
            </a:r>
            <a:r>
              <a:rPr lang="ru-RU" sz="2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, з хутора </a:t>
            </a:r>
            <a:r>
              <a:rPr lang="ru-RU" sz="2000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Троянівка</a:t>
            </a:r>
            <a:r>
              <a:rPr lang="ru-RU" sz="2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, </a:t>
            </a:r>
            <a:r>
              <a:rPr lang="ru-RU" sz="2000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вчили</a:t>
            </a:r>
            <a:r>
              <a:rPr lang="ru-RU" sz="2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й </a:t>
            </a:r>
            <a:r>
              <a:rPr lang="ru-RU" sz="2000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виховували</a:t>
            </a:r>
            <a:r>
              <a:rPr lang="ru-RU" sz="2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малого </a:t>
            </a:r>
            <a:r>
              <a:rPr lang="ru-RU" sz="2000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Григора</a:t>
            </a:r>
            <a:r>
              <a:rPr lang="ru-RU" sz="2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.</a:t>
            </a:r>
          </a:p>
        </p:txBody>
      </p:sp>
      <p:pic>
        <p:nvPicPr>
          <p:cNvPr id="2050" name="Picture 2" descr="http://im1-tub-ua.yandex.net/i?id=307735000-05-72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724" y="4509120"/>
            <a:ext cx="1985501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im5-tub-ua.yandex.net/i?id=96306777-60-72&amp;n=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2781" y="1519381"/>
            <a:ext cx="1923173" cy="2465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14920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474" y="1050"/>
            <a:ext cx="9166474" cy="6856950"/>
          </a:xfrm>
        </p:spPr>
      </p:pic>
      <p:sp>
        <p:nvSpPr>
          <p:cNvPr id="5" name="Прямоугольник 4"/>
          <p:cNvSpPr/>
          <p:nvPr/>
        </p:nvSpPr>
        <p:spPr>
          <a:xfrm>
            <a:off x="107504" y="908720"/>
            <a:ext cx="672058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Важкі</a:t>
            </a:r>
            <a:r>
              <a:rPr lang="ru-RU" sz="2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умови</a:t>
            </a:r>
            <a:r>
              <a:rPr lang="ru-RU" sz="2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дитинства</a:t>
            </a:r>
            <a:r>
              <a:rPr lang="ru-RU" sz="2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стали основою </a:t>
            </a:r>
            <a:r>
              <a:rPr lang="ru-RU" sz="20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багатьох</a:t>
            </a:r>
            <a:r>
              <a:rPr lang="ru-RU" sz="2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тем та </a:t>
            </a:r>
            <a:r>
              <a:rPr lang="ru-RU" sz="20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сюжетів</a:t>
            </a:r>
            <a:r>
              <a:rPr lang="ru-RU" sz="2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майбутніх</a:t>
            </a:r>
            <a:r>
              <a:rPr lang="ru-RU" sz="2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творів</a:t>
            </a:r>
            <a:r>
              <a:rPr lang="ru-RU" sz="2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. На </a:t>
            </a:r>
            <a:r>
              <a:rPr lang="ru-RU" sz="20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формування</a:t>
            </a:r>
            <a:r>
              <a:rPr lang="ru-RU" sz="2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світосприймання</a:t>
            </a:r>
            <a:r>
              <a:rPr lang="ru-RU" sz="2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вплинули</a:t>
            </a:r>
            <a:r>
              <a:rPr lang="ru-RU" sz="2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рання</a:t>
            </a:r>
            <a:r>
              <a:rPr lang="ru-RU" sz="2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втрата</a:t>
            </a:r>
            <a:r>
              <a:rPr lang="ru-RU" sz="2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батька, </a:t>
            </a:r>
            <a:r>
              <a:rPr lang="ru-RU" sz="20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життя</a:t>
            </a:r>
            <a:r>
              <a:rPr lang="ru-RU" sz="2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вдалині</a:t>
            </a:r>
            <a:r>
              <a:rPr lang="ru-RU" sz="2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від</a:t>
            </a:r>
            <a:r>
              <a:rPr lang="ru-RU" sz="2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матері</a:t>
            </a:r>
            <a:r>
              <a:rPr lang="ru-RU" sz="2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, </a:t>
            </a:r>
            <a:r>
              <a:rPr lang="ru-RU" sz="20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завдані</a:t>
            </a:r>
            <a:r>
              <a:rPr lang="ru-RU" sz="2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війною</a:t>
            </a:r>
            <a:r>
              <a:rPr lang="ru-RU" sz="2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моральні</a:t>
            </a:r>
            <a:r>
              <a:rPr lang="ru-RU" sz="2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й </a:t>
            </a:r>
            <a:r>
              <a:rPr lang="ru-RU" sz="20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матеріальні</a:t>
            </a:r>
            <a:r>
              <a:rPr lang="ru-RU" sz="2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втрати</a:t>
            </a:r>
            <a:r>
              <a:rPr lang="ru-RU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. </a:t>
            </a:r>
          </a:p>
          <a:p>
            <a:r>
              <a:rPr lang="ru-RU" sz="2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У </a:t>
            </a:r>
            <a:r>
              <a:rPr lang="ru-RU" sz="20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1938 р.</a:t>
            </a:r>
            <a:r>
              <a:rPr lang="ru-RU" sz="2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дядько</a:t>
            </a:r>
            <a:r>
              <a:rPr lang="ru-RU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зі</a:t>
            </a:r>
            <a:r>
              <a:rPr lang="ru-RU" sz="2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своєю</a:t>
            </a:r>
            <a:r>
              <a:rPr lang="ru-RU" sz="2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дружиною </a:t>
            </a:r>
            <a:r>
              <a:rPr lang="ru-RU" sz="20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віддали</a:t>
            </a:r>
            <a:r>
              <a:rPr lang="ru-RU" sz="2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Григора</a:t>
            </a:r>
            <a:r>
              <a:rPr lang="ru-RU" sz="2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до </a:t>
            </a:r>
            <a:r>
              <a:rPr lang="ru-RU" sz="20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школи</a:t>
            </a:r>
            <a:r>
              <a:rPr lang="ru-RU" sz="2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в </a:t>
            </a:r>
            <a:r>
              <a:rPr lang="ru-RU" sz="20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український</a:t>
            </a:r>
            <a:r>
              <a:rPr lang="ru-RU" sz="2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перший </a:t>
            </a:r>
            <a:r>
              <a:rPr lang="ru-RU" sz="20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клас</a:t>
            </a:r>
            <a:r>
              <a:rPr lang="ru-RU" sz="2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, </a:t>
            </a:r>
            <a:r>
              <a:rPr lang="ru-RU" sz="20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який</a:t>
            </a:r>
            <a:r>
              <a:rPr lang="ru-RU" sz="2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нараховував</a:t>
            </a:r>
            <a:r>
              <a:rPr lang="ru-RU" sz="2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сім</a:t>
            </a:r>
            <a:r>
              <a:rPr lang="ru-RU" sz="2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учнів</a:t>
            </a:r>
            <a:r>
              <a:rPr lang="ru-RU" sz="2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, а тому через </a:t>
            </a:r>
            <a:r>
              <a:rPr lang="ru-RU" sz="20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деякий</a:t>
            </a:r>
            <a:r>
              <a:rPr lang="ru-RU" sz="2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час </a:t>
            </a:r>
            <a:r>
              <a:rPr lang="ru-RU" sz="20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був</a:t>
            </a:r>
            <a:r>
              <a:rPr lang="ru-RU" sz="2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розформований</a:t>
            </a:r>
            <a:r>
              <a:rPr lang="ru-RU" sz="2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, і </a:t>
            </a:r>
            <a:r>
              <a:rPr lang="ru-RU" sz="20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хлопця</a:t>
            </a:r>
            <a:r>
              <a:rPr lang="ru-RU" sz="2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перевели в </a:t>
            </a:r>
            <a:r>
              <a:rPr lang="ru-RU" sz="20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російський</a:t>
            </a:r>
            <a:r>
              <a:rPr lang="ru-RU" sz="2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клас</a:t>
            </a:r>
            <a:r>
              <a:rPr lang="ru-RU" sz="2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. З того часу і до </a:t>
            </a:r>
            <a:r>
              <a:rPr lang="ru-RU" sz="20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1962 </a:t>
            </a:r>
            <a:r>
              <a:rPr lang="ru-RU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р.</a:t>
            </a:r>
            <a:r>
              <a:rPr lang="ru-RU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як </a:t>
            </a:r>
            <a:r>
              <a:rPr lang="ru-RU" sz="20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зазначав</a:t>
            </a:r>
            <a:r>
              <a:rPr lang="ru-RU" sz="2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сам </a:t>
            </a:r>
            <a:r>
              <a:rPr lang="ru-RU" sz="20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Тютюнник</a:t>
            </a:r>
            <a:r>
              <a:rPr lang="ru-RU" sz="2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, </a:t>
            </a:r>
            <a:r>
              <a:rPr lang="ru-RU" sz="20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він</a:t>
            </a:r>
            <a:r>
              <a:rPr lang="ru-RU" sz="2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розмовляв</a:t>
            </a:r>
            <a:r>
              <a:rPr lang="ru-RU" sz="2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, писав </a:t>
            </a:r>
            <a:r>
              <a:rPr lang="ru-RU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листи</a:t>
            </a:r>
            <a:r>
              <a:rPr lang="ru-RU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виключно</a:t>
            </a:r>
            <a:r>
              <a:rPr lang="ru-RU" sz="2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російською</a:t>
            </a:r>
            <a:r>
              <a:rPr lang="ru-RU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.</a:t>
            </a:r>
          </a:p>
          <a:p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У </a:t>
            </a:r>
            <a:r>
              <a:rPr lang="ru-RU" sz="2000" b="1" dirty="0">
                <a:solidFill>
                  <a:schemeClr val="bg2">
                    <a:lumMod val="50000"/>
                  </a:schemeClr>
                </a:solidFill>
              </a:rPr>
              <a:t>1946 </a:t>
            </a: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р.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</a:rPr>
              <a:t>після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</a:rPr>
              <a:t>закінчення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</a:rPr>
              <a:t>п'ятого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</a:rPr>
              <a:t>класу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</a:rPr>
              <a:t>пішов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 в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</a:rPr>
              <a:t>Зіньківське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</a:rPr>
              <a:t>ремісниче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училище, 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де одержав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</a:rPr>
              <a:t>спеціальність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</a:rPr>
              <a:t>слюсаря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.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</a:rPr>
              <a:t>Закінчивши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</a:rPr>
              <a:t>його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</a:rPr>
              <a:t>працював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 на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</a:rPr>
              <a:t>Харківському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</a:rPr>
              <a:t>заводі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</a:rPr>
              <a:t>ім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.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</a:rPr>
              <a:t>Малишева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, але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</a:rPr>
              <a:t>захворів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 на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</a:rPr>
              <a:t>легені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</a:rPr>
              <a:t>повернувся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 до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</a:rPr>
              <a:t>Шилівки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. Не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</a:rPr>
              <a:t>відпрацювавши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</a:rPr>
              <a:t>належних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</a:rPr>
              <a:t>трьох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</a:rPr>
              <a:t>років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, за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</a:rPr>
              <a:t>що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</a:rPr>
              <a:t>відсидів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 4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</a:rPr>
              <a:t>місяці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 в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</a:rPr>
              <a:t>колонії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. Як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</a:rPr>
              <a:t>вийшов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</a:rPr>
              <a:t>повернувся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 у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</a:rPr>
              <a:t>Донбас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</a:rPr>
              <a:t>будував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</a:rPr>
              <a:t>Миронгрес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</a:rPr>
              <a:t>слюсарював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</a:rPr>
              <a:t>працював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 в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</a:rPr>
              <a:t>колгоспі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, на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</a:rPr>
              <a:t>відбудові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 шахт у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</a:rPr>
              <a:t>Донбасі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</p:txBody>
      </p:sp>
      <p:pic>
        <p:nvPicPr>
          <p:cNvPr id="3074" name="Picture 2" descr="http://im5-tub-ua.yandex.net/i?id=113825407-26-72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340768"/>
            <a:ext cx="1800200" cy="2389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4-tub-ua.yandex.net/i?id=173774219-54-72&amp;n=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4187854"/>
            <a:ext cx="1741351" cy="2353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7790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3427" cy="6859564"/>
          </a:xfrm>
        </p:spPr>
      </p:pic>
      <p:sp>
        <p:nvSpPr>
          <p:cNvPr id="5" name="Прямоугольник 4"/>
          <p:cNvSpPr/>
          <p:nvPr/>
        </p:nvSpPr>
        <p:spPr>
          <a:xfrm>
            <a:off x="251520" y="404664"/>
            <a:ext cx="4680520" cy="618630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У 1951 р. </a:t>
            </a:r>
            <a:r>
              <a:rPr lang="ru-RU" dirty="0" err="1">
                <a:solidFill>
                  <a:schemeClr val="bg1"/>
                </a:solidFill>
              </a:rPr>
              <a:t>Тютюнник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пішов</a:t>
            </a:r>
            <a:r>
              <a:rPr lang="ru-RU" dirty="0">
                <a:solidFill>
                  <a:schemeClr val="bg1"/>
                </a:solidFill>
              </a:rPr>
              <a:t> до </a:t>
            </a:r>
            <a:r>
              <a:rPr lang="ru-RU" dirty="0" err="1">
                <a:solidFill>
                  <a:schemeClr val="bg1"/>
                </a:solidFill>
              </a:rPr>
              <a:t>армії</a:t>
            </a:r>
            <a:r>
              <a:rPr lang="ru-RU" dirty="0">
                <a:solidFill>
                  <a:schemeClr val="bg1"/>
                </a:solidFill>
              </a:rPr>
              <a:t>, служив у </a:t>
            </a:r>
            <a:r>
              <a:rPr lang="ru-RU" dirty="0" err="1">
                <a:solidFill>
                  <a:schemeClr val="bg1"/>
                </a:solidFill>
              </a:rPr>
              <a:t>морфлоті</a:t>
            </a:r>
            <a:r>
              <a:rPr lang="ru-RU" dirty="0">
                <a:solidFill>
                  <a:schemeClr val="bg1"/>
                </a:solidFill>
              </a:rPr>
              <a:t> радистом на Далекому </a:t>
            </a:r>
            <a:r>
              <a:rPr lang="ru-RU" dirty="0" err="1">
                <a:solidFill>
                  <a:schemeClr val="bg1"/>
                </a:solidFill>
              </a:rPr>
              <a:t>Сході</a:t>
            </a:r>
            <a:r>
              <a:rPr lang="ru-RU" dirty="0">
                <a:solidFill>
                  <a:schemeClr val="bg1"/>
                </a:solidFill>
              </a:rPr>
              <a:t>. </a:t>
            </a:r>
            <a:r>
              <a:rPr lang="ru-RU" dirty="0" err="1">
                <a:solidFill>
                  <a:schemeClr val="bg1"/>
                </a:solidFill>
              </a:rPr>
              <a:t>Після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демобілізації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закінчив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вечірню</a:t>
            </a:r>
            <a:r>
              <a:rPr lang="ru-RU" dirty="0">
                <a:solidFill>
                  <a:schemeClr val="bg1"/>
                </a:solidFill>
              </a:rPr>
              <a:t> школу, </a:t>
            </a:r>
            <a:r>
              <a:rPr lang="ru-RU" dirty="0" err="1">
                <a:solidFill>
                  <a:schemeClr val="bg1"/>
                </a:solidFill>
              </a:rPr>
              <a:t>працював</a:t>
            </a:r>
            <a:r>
              <a:rPr lang="ru-RU" dirty="0">
                <a:solidFill>
                  <a:schemeClr val="bg1"/>
                </a:solidFill>
              </a:rPr>
              <a:t> токарем. У 1957–1962 </a:t>
            </a:r>
            <a:r>
              <a:rPr lang="en-US" dirty="0">
                <a:solidFill>
                  <a:schemeClr val="bg1"/>
                </a:solidFill>
              </a:rPr>
              <a:t>pp. </a:t>
            </a:r>
            <a:r>
              <a:rPr lang="ru-RU" dirty="0" err="1">
                <a:solidFill>
                  <a:schemeClr val="bg1"/>
                </a:solidFill>
              </a:rPr>
              <a:t>майбутній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письменник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навчався</a:t>
            </a:r>
            <a:r>
              <a:rPr lang="ru-RU" dirty="0">
                <a:solidFill>
                  <a:schemeClr val="bg1"/>
                </a:solidFill>
              </a:rPr>
              <a:t> в </a:t>
            </a:r>
            <a:r>
              <a:rPr lang="ru-RU" dirty="0" err="1">
                <a:solidFill>
                  <a:schemeClr val="bg1"/>
                </a:solidFill>
              </a:rPr>
              <a:t>Харківському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університеті</a:t>
            </a:r>
            <a:r>
              <a:rPr lang="ru-RU" dirty="0">
                <a:solidFill>
                  <a:schemeClr val="bg1"/>
                </a:solidFill>
              </a:rPr>
              <a:t> на </a:t>
            </a:r>
            <a:r>
              <a:rPr lang="ru-RU" dirty="0" err="1">
                <a:solidFill>
                  <a:schemeClr val="bg1"/>
                </a:solidFill>
              </a:rPr>
              <a:t>філологічному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факультеті</a:t>
            </a:r>
            <a:r>
              <a:rPr lang="ru-RU" dirty="0">
                <a:solidFill>
                  <a:schemeClr val="bg1"/>
                </a:solidFill>
              </a:rPr>
              <a:t>. </a:t>
            </a:r>
            <a:r>
              <a:rPr lang="ru-RU" dirty="0" err="1">
                <a:solidFill>
                  <a:schemeClr val="bg1"/>
                </a:solidFill>
              </a:rPr>
              <a:t>Саме</a:t>
            </a:r>
            <a:r>
              <a:rPr lang="ru-RU" dirty="0">
                <a:solidFill>
                  <a:schemeClr val="bg1"/>
                </a:solidFill>
              </a:rPr>
              <a:t> тут </a:t>
            </a:r>
            <a:r>
              <a:rPr lang="ru-RU" dirty="0" err="1">
                <a:solidFill>
                  <a:schemeClr val="bg1"/>
                </a:solidFill>
              </a:rPr>
              <a:t>він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захопився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літературною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працею</a:t>
            </a:r>
            <a:r>
              <a:rPr lang="ru-RU" dirty="0">
                <a:solidFill>
                  <a:schemeClr val="bg1"/>
                </a:solidFill>
              </a:rPr>
              <a:t> і </a:t>
            </a:r>
            <a:r>
              <a:rPr lang="ru-RU" dirty="0" err="1">
                <a:solidFill>
                  <a:schemeClr val="bg1"/>
                </a:solidFill>
              </a:rPr>
              <a:t>самоосвітою</a:t>
            </a:r>
            <a:r>
              <a:rPr lang="ru-RU" dirty="0">
                <a:solidFill>
                  <a:schemeClr val="bg1"/>
                </a:solidFill>
              </a:rPr>
              <a:t>. </a:t>
            </a:r>
            <a:r>
              <a:rPr lang="ru-RU" dirty="0" err="1">
                <a:solidFill>
                  <a:schemeClr val="bg1"/>
                </a:solidFill>
              </a:rPr>
              <a:t>Після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служби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вперше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пробує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писати</a:t>
            </a:r>
            <a:r>
              <a:rPr lang="ru-RU" dirty="0">
                <a:solidFill>
                  <a:schemeClr val="bg1"/>
                </a:solidFill>
              </a:rPr>
              <a:t> (</a:t>
            </a:r>
            <a:r>
              <a:rPr lang="ru-RU" dirty="0" err="1">
                <a:solidFill>
                  <a:schemeClr val="bg1"/>
                </a:solidFill>
              </a:rPr>
              <a:t>російською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мовою</a:t>
            </a:r>
            <a:r>
              <a:rPr lang="ru-RU" dirty="0">
                <a:solidFill>
                  <a:schemeClr val="bg1"/>
                </a:solidFill>
              </a:rPr>
              <a:t>). </a:t>
            </a:r>
            <a:r>
              <a:rPr lang="ru-RU" dirty="0" err="1">
                <a:solidFill>
                  <a:schemeClr val="bg1"/>
                </a:solidFill>
              </a:rPr>
              <a:t>Значний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вплив</a:t>
            </a:r>
            <a:r>
              <a:rPr lang="ru-RU" dirty="0">
                <a:solidFill>
                  <a:schemeClr val="bg1"/>
                </a:solidFill>
              </a:rPr>
              <a:t> на </a:t>
            </a:r>
            <a:r>
              <a:rPr lang="ru-RU" dirty="0" err="1">
                <a:solidFill>
                  <a:schemeClr val="bg1"/>
                </a:solidFill>
              </a:rPr>
              <a:t>формування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його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літературних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смаків</a:t>
            </a:r>
            <a:r>
              <a:rPr lang="ru-RU" dirty="0">
                <a:solidFill>
                  <a:schemeClr val="bg1"/>
                </a:solidFill>
              </a:rPr>
              <a:t>, на </a:t>
            </a:r>
            <a:r>
              <a:rPr lang="ru-RU" dirty="0" err="1">
                <a:solidFill>
                  <a:schemeClr val="bg1"/>
                </a:solidFill>
              </a:rPr>
              <a:t>ставлення</a:t>
            </a:r>
            <a:r>
              <a:rPr lang="ru-RU" dirty="0">
                <a:solidFill>
                  <a:schemeClr val="bg1"/>
                </a:solidFill>
              </a:rPr>
              <a:t> до </a:t>
            </a:r>
            <a:r>
              <a:rPr lang="ru-RU" dirty="0" err="1">
                <a:solidFill>
                  <a:schemeClr val="bg1"/>
                </a:solidFill>
              </a:rPr>
              <a:t>літературної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праці</a:t>
            </a:r>
            <a:r>
              <a:rPr lang="ru-RU" dirty="0">
                <a:solidFill>
                  <a:schemeClr val="bg1"/>
                </a:solidFill>
              </a:rPr>
              <a:t> справив </a:t>
            </a:r>
            <a:r>
              <a:rPr lang="ru-RU" dirty="0" err="1">
                <a:solidFill>
                  <a:schemeClr val="bg1"/>
                </a:solidFill>
              </a:rPr>
              <a:t>його</a:t>
            </a:r>
            <a:r>
              <a:rPr lang="ru-RU" dirty="0">
                <a:solidFill>
                  <a:schemeClr val="bg1"/>
                </a:solidFill>
              </a:rPr>
              <a:t> брат — </a:t>
            </a:r>
            <a:r>
              <a:rPr lang="ru-RU" dirty="0" err="1">
                <a:solidFill>
                  <a:schemeClr val="bg1"/>
                </a:solidFill>
              </a:rPr>
              <a:t>письменник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Григорій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Тютюнник</a:t>
            </a:r>
            <a:r>
              <a:rPr lang="ru-RU" dirty="0">
                <a:solidFill>
                  <a:schemeClr val="bg1"/>
                </a:solidFill>
              </a:rPr>
              <a:t>. Першу </a:t>
            </a:r>
            <a:r>
              <a:rPr lang="ru-RU" dirty="0" err="1">
                <a:solidFill>
                  <a:schemeClr val="bg1"/>
                </a:solidFill>
              </a:rPr>
              <a:t>новелу</a:t>
            </a:r>
            <a:r>
              <a:rPr lang="ru-RU" dirty="0">
                <a:solidFill>
                  <a:schemeClr val="bg1"/>
                </a:solidFill>
              </a:rPr>
              <a:t> «В сумерки» написав </a:t>
            </a:r>
            <a:r>
              <a:rPr lang="ru-RU" dirty="0" err="1">
                <a:solidFill>
                  <a:schemeClr val="bg1"/>
                </a:solidFill>
              </a:rPr>
              <a:t>російською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мовою</a:t>
            </a:r>
            <a:r>
              <a:rPr lang="ru-RU" dirty="0">
                <a:solidFill>
                  <a:schemeClr val="bg1"/>
                </a:solidFill>
              </a:rPr>
              <a:t> і за </a:t>
            </a:r>
            <a:r>
              <a:rPr lang="ru-RU" dirty="0" err="1">
                <a:solidFill>
                  <a:schemeClr val="bg1"/>
                </a:solidFill>
              </a:rPr>
              <a:t>підписом</a:t>
            </a:r>
            <a:r>
              <a:rPr lang="ru-RU" dirty="0">
                <a:solidFill>
                  <a:schemeClr val="bg1"/>
                </a:solidFill>
              </a:rPr>
              <a:t> «Григорий </a:t>
            </a:r>
            <a:r>
              <a:rPr lang="ru-RU" dirty="0" err="1">
                <a:solidFill>
                  <a:schemeClr val="bg1"/>
                </a:solidFill>
              </a:rPr>
              <a:t>Тютюнник-Ташанский</a:t>
            </a:r>
            <a:r>
              <a:rPr lang="ru-RU" dirty="0">
                <a:solidFill>
                  <a:schemeClr val="bg1"/>
                </a:solidFill>
              </a:rPr>
              <a:t>» </a:t>
            </a:r>
            <a:r>
              <a:rPr lang="ru-RU" dirty="0" err="1">
                <a:solidFill>
                  <a:schemeClr val="bg1"/>
                </a:solidFill>
              </a:rPr>
              <a:t>надрукував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її</a:t>
            </a:r>
            <a:r>
              <a:rPr lang="ru-RU" dirty="0">
                <a:solidFill>
                  <a:schemeClr val="bg1"/>
                </a:solidFill>
              </a:rPr>
              <a:t> в </a:t>
            </a:r>
            <a:r>
              <a:rPr lang="ru-RU" dirty="0" err="1">
                <a:solidFill>
                  <a:schemeClr val="bg1"/>
                </a:solidFill>
              </a:rPr>
              <a:t>журналі</a:t>
            </a:r>
            <a:r>
              <a:rPr lang="ru-RU" dirty="0">
                <a:solidFill>
                  <a:schemeClr val="bg1"/>
                </a:solidFill>
              </a:rPr>
              <a:t> «Крестьянка» у 1961 р. </a:t>
            </a:r>
            <a:r>
              <a:rPr lang="ru-RU" dirty="0" err="1">
                <a:solidFill>
                  <a:schemeClr val="bg1"/>
                </a:solidFill>
              </a:rPr>
              <a:t>Після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смерті</a:t>
            </a:r>
            <a:r>
              <a:rPr lang="ru-RU" dirty="0">
                <a:solidFill>
                  <a:schemeClr val="bg1"/>
                </a:solidFill>
              </a:rPr>
              <a:t> старшого брата </a:t>
            </a:r>
            <a:r>
              <a:rPr lang="ru-RU" dirty="0" err="1">
                <a:solidFill>
                  <a:schemeClr val="bg1"/>
                </a:solidFill>
              </a:rPr>
              <a:t>Григорія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Тютюнника</a:t>
            </a:r>
            <a:r>
              <a:rPr lang="ru-RU" dirty="0">
                <a:solidFill>
                  <a:schemeClr val="bg1"/>
                </a:solidFill>
              </a:rPr>
              <a:t> (автора роману «Вир») </a:t>
            </a:r>
            <a:r>
              <a:rPr lang="ru-RU" dirty="0" err="1">
                <a:solidFill>
                  <a:schemeClr val="bg1"/>
                </a:solidFill>
              </a:rPr>
              <a:t>переклав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свої</a:t>
            </a:r>
            <a:r>
              <a:rPr lang="ru-RU" dirty="0">
                <a:solidFill>
                  <a:schemeClr val="bg1"/>
                </a:solidFill>
              </a:rPr>
              <a:t> «Сумерки» </a:t>
            </a:r>
            <a:r>
              <a:rPr lang="ru-RU" dirty="0" err="1">
                <a:solidFill>
                  <a:schemeClr val="bg1"/>
                </a:solidFill>
              </a:rPr>
              <a:t>українською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мовою</a:t>
            </a:r>
            <a:r>
              <a:rPr lang="ru-RU" dirty="0">
                <a:solidFill>
                  <a:schemeClr val="bg1"/>
                </a:solidFill>
              </a:rPr>
              <a:t> і з того часу писав </a:t>
            </a:r>
            <a:r>
              <a:rPr lang="ru-RU" dirty="0" err="1">
                <a:solidFill>
                  <a:schemeClr val="bg1"/>
                </a:solidFill>
              </a:rPr>
              <a:t>лише</a:t>
            </a:r>
            <a:r>
              <a:rPr lang="ru-RU" dirty="0">
                <a:solidFill>
                  <a:schemeClr val="bg1"/>
                </a:solidFill>
              </a:rPr>
              <a:t> нею.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076056" y="188640"/>
            <a:ext cx="3942226" cy="6552728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ru-RU" dirty="0" err="1">
                <a:solidFill>
                  <a:schemeClr val="bg1"/>
                </a:solidFill>
              </a:rPr>
              <a:t>Після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закінчення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Харківського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університету</a:t>
            </a:r>
            <a:r>
              <a:rPr lang="ru-RU" dirty="0">
                <a:solidFill>
                  <a:schemeClr val="bg1"/>
                </a:solidFill>
              </a:rPr>
              <a:t> (1962) Гр. </a:t>
            </a:r>
            <a:r>
              <a:rPr lang="ru-RU" dirty="0" err="1">
                <a:solidFill>
                  <a:schemeClr val="bg1"/>
                </a:solidFill>
              </a:rPr>
              <a:t>Тютюнник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учителював</a:t>
            </a:r>
            <a:r>
              <a:rPr lang="ru-RU" dirty="0">
                <a:solidFill>
                  <a:schemeClr val="bg1"/>
                </a:solidFill>
              </a:rPr>
              <a:t> у </a:t>
            </a:r>
            <a:r>
              <a:rPr lang="ru-RU" dirty="0" err="1">
                <a:solidFill>
                  <a:schemeClr val="bg1"/>
                </a:solidFill>
              </a:rPr>
              <a:t>вечірній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школі</a:t>
            </a:r>
            <a:r>
              <a:rPr lang="ru-RU" dirty="0">
                <a:solidFill>
                  <a:schemeClr val="bg1"/>
                </a:solidFill>
              </a:rPr>
              <a:t> на </a:t>
            </a:r>
            <a:r>
              <a:rPr lang="ru-RU" dirty="0" err="1">
                <a:solidFill>
                  <a:schemeClr val="bg1"/>
                </a:solidFill>
              </a:rPr>
              <a:t>Донбасі</a:t>
            </a:r>
            <a:r>
              <a:rPr lang="ru-RU" dirty="0">
                <a:solidFill>
                  <a:schemeClr val="bg1"/>
                </a:solidFill>
              </a:rPr>
              <a:t>. В 1963 р. </a:t>
            </a:r>
            <a:r>
              <a:rPr lang="ru-RU" dirty="0" err="1">
                <a:solidFill>
                  <a:schemeClr val="bg1"/>
                </a:solidFill>
              </a:rPr>
              <a:t>Григір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Тютюнник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переїхав</a:t>
            </a:r>
            <a:r>
              <a:rPr lang="ru-RU" dirty="0">
                <a:solidFill>
                  <a:schemeClr val="bg1"/>
                </a:solidFill>
              </a:rPr>
              <a:t> до </a:t>
            </a:r>
            <a:r>
              <a:rPr lang="ru-RU" dirty="0" err="1">
                <a:solidFill>
                  <a:schemeClr val="bg1"/>
                </a:solidFill>
              </a:rPr>
              <a:t>Києва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редакції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газети</a:t>
            </a:r>
            <a:r>
              <a:rPr lang="ru-RU" dirty="0">
                <a:solidFill>
                  <a:schemeClr val="bg1"/>
                </a:solidFill>
              </a:rPr>
              <a:t> «</a:t>
            </a:r>
            <a:r>
              <a:rPr lang="ru-RU" dirty="0" err="1">
                <a:solidFill>
                  <a:schemeClr val="bg1"/>
                </a:solidFill>
              </a:rPr>
              <a:t>Літературна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Україна</a:t>
            </a:r>
            <a:r>
              <a:rPr lang="ru-RU" dirty="0">
                <a:solidFill>
                  <a:schemeClr val="bg1"/>
                </a:solidFill>
              </a:rPr>
              <a:t>», </a:t>
            </a:r>
            <a:r>
              <a:rPr lang="ru-RU" dirty="0" err="1">
                <a:solidFill>
                  <a:schemeClr val="bg1"/>
                </a:solidFill>
              </a:rPr>
              <a:t>публікує</a:t>
            </a:r>
            <a:r>
              <a:rPr lang="ru-RU" dirty="0">
                <a:solidFill>
                  <a:schemeClr val="bg1"/>
                </a:solidFill>
              </a:rPr>
              <a:t> в </a:t>
            </a:r>
            <a:r>
              <a:rPr lang="ru-RU" dirty="0" err="1">
                <a:solidFill>
                  <a:schemeClr val="bg1"/>
                </a:solidFill>
              </a:rPr>
              <a:t>ній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кілька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нарисів</a:t>
            </a:r>
            <a:r>
              <a:rPr lang="ru-RU" dirty="0">
                <a:solidFill>
                  <a:schemeClr val="bg1"/>
                </a:solidFill>
              </a:rPr>
              <a:t> на </a:t>
            </a:r>
            <a:r>
              <a:rPr lang="ru-RU" dirty="0" err="1">
                <a:solidFill>
                  <a:schemeClr val="bg1"/>
                </a:solidFill>
              </a:rPr>
              <a:t>різні</a:t>
            </a:r>
            <a:r>
              <a:rPr lang="ru-RU" dirty="0">
                <a:solidFill>
                  <a:schemeClr val="bg1"/>
                </a:solidFill>
              </a:rPr>
              <a:t> теми та </a:t>
            </a:r>
            <a:r>
              <a:rPr lang="ru-RU" dirty="0" err="1">
                <a:solidFill>
                  <a:schemeClr val="bg1"/>
                </a:solidFill>
              </a:rPr>
              <a:t>перші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оповідання</a:t>
            </a:r>
            <a:r>
              <a:rPr lang="ru-RU" dirty="0">
                <a:solidFill>
                  <a:schemeClr val="bg1"/>
                </a:solidFill>
              </a:rPr>
              <a:t>: «</a:t>
            </a:r>
            <a:r>
              <a:rPr lang="ru-RU" dirty="0" err="1">
                <a:solidFill>
                  <a:schemeClr val="bg1"/>
                </a:solidFill>
              </a:rPr>
              <a:t>Дивак</a:t>
            </a:r>
            <a:r>
              <a:rPr lang="ru-RU" dirty="0">
                <a:solidFill>
                  <a:schemeClr val="bg1"/>
                </a:solidFill>
              </a:rPr>
              <a:t>», «</a:t>
            </a:r>
            <a:r>
              <a:rPr lang="ru-RU" dirty="0" err="1">
                <a:solidFill>
                  <a:schemeClr val="bg1"/>
                </a:solidFill>
              </a:rPr>
              <a:t>Рожевий</a:t>
            </a:r>
            <a:r>
              <a:rPr lang="ru-RU" dirty="0">
                <a:solidFill>
                  <a:schemeClr val="bg1"/>
                </a:solidFill>
              </a:rPr>
              <a:t> морок», «</a:t>
            </a:r>
            <a:r>
              <a:rPr lang="ru-RU" dirty="0" err="1">
                <a:solidFill>
                  <a:schemeClr val="bg1"/>
                </a:solidFill>
              </a:rPr>
              <a:t>Кленовий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пагін</a:t>
            </a:r>
            <a:r>
              <a:rPr lang="ru-RU" dirty="0">
                <a:solidFill>
                  <a:schemeClr val="bg1"/>
                </a:solidFill>
              </a:rPr>
              <a:t>», «Сито, сито…». </a:t>
            </a:r>
            <a:r>
              <a:rPr lang="ru-RU" dirty="0" err="1">
                <a:solidFill>
                  <a:schemeClr val="bg1"/>
                </a:solidFill>
              </a:rPr>
              <a:t>Зацікавившись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кінематографом</a:t>
            </a:r>
            <a:r>
              <a:rPr lang="ru-RU" dirty="0">
                <a:solidFill>
                  <a:schemeClr val="bg1"/>
                </a:solidFill>
              </a:rPr>
              <a:t>, Гр. </a:t>
            </a:r>
            <a:r>
              <a:rPr lang="ru-RU" dirty="0" err="1">
                <a:solidFill>
                  <a:schemeClr val="bg1"/>
                </a:solidFill>
              </a:rPr>
              <a:t>Тютюнник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працює</a:t>
            </a:r>
            <a:r>
              <a:rPr lang="ru-RU" dirty="0">
                <a:solidFill>
                  <a:schemeClr val="bg1"/>
                </a:solidFill>
              </a:rPr>
              <a:t> у </a:t>
            </a:r>
            <a:r>
              <a:rPr lang="ru-RU" dirty="0" err="1">
                <a:solidFill>
                  <a:schemeClr val="bg1"/>
                </a:solidFill>
              </a:rPr>
              <a:t>сценарній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майстерні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Київської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кіностудії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ім</a:t>
            </a:r>
            <a:r>
              <a:rPr lang="ru-RU" dirty="0">
                <a:solidFill>
                  <a:schemeClr val="bg1"/>
                </a:solidFill>
              </a:rPr>
              <a:t>. О. </a:t>
            </a:r>
            <a:r>
              <a:rPr lang="ru-RU" dirty="0" err="1">
                <a:solidFill>
                  <a:schemeClr val="bg1"/>
                </a:solidFill>
              </a:rPr>
              <a:t>Довженка</a:t>
            </a:r>
            <a:r>
              <a:rPr lang="ru-RU" dirty="0">
                <a:solidFill>
                  <a:schemeClr val="bg1"/>
                </a:solidFill>
              </a:rPr>
              <a:t>, — </a:t>
            </a:r>
            <a:r>
              <a:rPr lang="ru-RU" dirty="0" err="1">
                <a:solidFill>
                  <a:schemeClr val="bg1"/>
                </a:solidFill>
              </a:rPr>
              <a:t>створює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літературний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сценарій</a:t>
            </a:r>
            <a:r>
              <a:rPr lang="ru-RU" dirty="0">
                <a:solidFill>
                  <a:schemeClr val="bg1"/>
                </a:solidFill>
              </a:rPr>
              <a:t> за романом </a:t>
            </a:r>
            <a:r>
              <a:rPr lang="ru-RU" dirty="0" err="1">
                <a:solidFill>
                  <a:schemeClr val="bg1"/>
                </a:solidFill>
              </a:rPr>
              <a:t>Григорія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Тютюнника</a:t>
            </a:r>
            <a:r>
              <a:rPr lang="ru-RU" dirty="0">
                <a:solidFill>
                  <a:schemeClr val="bg1"/>
                </a:solidFill>
              </a:rPr>
              <a:t> «Вир». Переходить на </a:t>
            </a:r>
            <a:r>
              <a:rPr lang="ru-RU" dirty="0" err="1">
                <a:solidFill>
                  <a:schemeClr val="bg1"/>
                </a:solidFill>
              </a:rPr>
              <a:t>редакторсько-видавничу</a:t>
            </a:r>
            <a:r>
              <a:rPr lang="ru-RU" dirty="0">
                <a:solidFill>
                  <a:schemeClr val="bg1"/>
                </a:solidFill>
              </a:rPr>
              <a:t> роботу, а </a:t>
            </a:r>
            <a:r>
              <a:rPr lang="ru-RU" dirty="0" err="1">
                <a:solidFill>
                  <a:schemeClr val="bg1"/>
                </a:solidFill>
              </a:rPr>
              <a:t>згодом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повністю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віддається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літературній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творчості</a:t>
            </a:r>
            <a:r>
              <a:rPr lang="ru-RU" dirty="0">
                <a:solidFill>
                  <a:schemeClr val="bg1"/>
                </a:solidFill>
              </a:rPr>
              <a:t>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1966 </a:t>
            </a:r>
            <a:r>
              <a:rPr lang="ru-RU" dirty="0">
                <a:solidFill>
                  <a:schemeClr val="bg1"/>
                </a:solidFill>
              </a:rPr>
              <a:t>p. </a:t>
            </a:r>
            <a:r>
              <a:rPr lang="ru-RU" dirty="0" err="1">
                <a:solidFill>
                  <a:schemeClr val="bg1"/>
                </a:solidFill>
              </a:rPr>
              <a:t>вийшла</a:t>
            </a:r>
            <a:r>
              <a:rPr lang="ru-RU" dirty="0">
                <a:solidFill>
                  <a:schemeClr val="bg1"/>
                </a:solidFill>
              </a:rPr>
              <a:t> перша </a:t>
            </a:r>
            <a:r>
              <a:rPr lang="ru-RU" dirty="0" err="1">
                <a:solidFill>
                  <a:schemeClr val="bg1"/>
                </a:solidFill>
              </a:rPr>
              <a:t>його</a:t>
            </a:r>
            <a:r>
              <a:rPr lang="ru-RU" dirty="0">
                <a:solidFill>
                  <a:schemeClr val="bg1"/>
                </a:solidFill>
              </a:rPr>
              <a:t> книжка «</a:t>
            </a:r>
            <a:r>
              <a:rPr lang="ru-RU" dirty="0" err="1">
                <a:solidFill>
                  <a:schemeClr val="bg1"/>
                </a:solidFill>
              </a:rPr>
              <a:t>Зав'язь</a:t>
            </a:r>
            <a:r>
              <a:rPr lang="ru-RU" dirty="0">
                <a:solidFill>
                  <a:schemeClr val="bg1"/>
                </a:solidFill>
              </a:rPr>
              <a:t>» (вид-во «Молодь</a:t>
            </a:r>
            <a:r>
              <a:rPr lang="ru-RU" dirty="0" smtClean="0">
                <a:solidFill>
                  <a:schemeClr val="bg1"/>
                </a:solidFill>
              </a:rPr>
              <a:t>»).</a:t>
            </a:r>
          </a:p>
          <a:p>
            <a:r>
              <a:rPr lang="ru-RU" dirty="0">
                <a:solidFill>
                  <a:schemeClr val="bg1"/>
                </a:solidFill>
              </a:rPr>
              <a:t>Журнал «Дружба народов» </a:t>
            </a:r>
            <a:r>
              <a:rPr lang="ru-RU" dirty="0" err="1">
                <a:solidFill>
                  <a:schemeClr val="bg1"/>
                </a:solidFill>
              </a:rPr>
              <a:t>відзначив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оповідання</a:t>
            </a:r>
            <a:r>
              <a:rPr lang="ru-RU" dirty="0">
                <a:solidFill>
                  <a:schemeClr val="bg1"/>
                </a:solidFill>
              </a:rPr>
              <a:t> Гр. </a:t>
            </a:r>
            <a:r>
              <a:rPr lang="ru-RU" dirty="0" err="1">
                <a:solidFill>
                  <a:schemeClr val="bg1"/>
                </a:solidFill>
              </a:rPr>
              <a:t>Тютюнника</a:t>
            </a:r>
            <a:r>
              <a:rPr lang="ru-RU" dirty="0">
                <a:solidFill>
                  <a:schemeClr val="bg1"/>
                </a:solidFill>
              </a:rPr>
              <a:t> як </a:t>
            </a:r>
            <a:r>
              <a:rPr lang="ru-RU" dirty="0" err="1">
                <a:solidFill>
                  <a:schemeClr val="bg1"/>
                </a:solidFill>
              </a:rPr>
              <a:t>кращі</a:t>
            </a:r>
            <a:r>
              <a:rPr lang="ru-RU" dirty="0">
                <a:solidFill>
                  <a:schemeClr val="bg1"/>
                </a:solidFill>
              </a:rPr>
              <a:t> в </a:t>
            </a:r>
            <a:r>
              <a:rPr lang="ru-RU" dirty="0" err="1">
                <a:solidFill>
                  <a:schemeClr val="bg1"/>
                </a:solidFill>
              </a:rPr>
              <a:t>своїх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публікаціях</a:t>
            </a:r>
            <a:r>
              <a:rPr lang="ru-RU" dirty="0">
                <a:solidFill>
                  <a:schemeClr val="bg1"/>
                </a:solidFill>
              </a:rPr>
              <a:t> 1967 </a:t>
            </a:r>
            <a:r>
              <a:rPr lang="ru-RU" dirty="0" smtClean="0">
                <a:solidFill>
                  <a:schemeClr val="bg1"/>
                </a:solidFill>
              </a:rPr>
              <a:t>р.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68667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107504" y="404665"/>
            <a:ext cx="79208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У 1968 р. «</a:t>
            </a:r>
            <a:r>
              <a:rPr lang="ru-RU" dirty="0" err="1">
                <a:solidFill>
                  <a:schemeClr val="bg1"/>
                </a:solidFill>
              </a:rPr>
              <a:t>Літературна</a:t>
            </a:r>
            <a:r>
              <a:rPr lang="ru-RU" dirty="0">
                <a:solidFill>
                  <a:schemeClr val="bg1"/>
                </a:solidFill>
              </a:rPr>
              <a:t> газета» </a:t>
            </a:r>
            <a:r>
              <a:rPr lang="ru-RU" dirty="0" err="1">
                <a:solidFill>
                  <a:schemeClr val="bg1"/>
                </a:solidFill>
              </a:rPr>
              <a:t>оголосила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всесоюзний</a:t>
            </a:r>
            <a:r>
              <a:rPr lang="ru-RU" dirty="0">
                <a:solidFill>
                  <a:schemeClr val="bg1"/>
                </a:solidFill>
              </a:rPr>
              <a:t> конкурс на </a:t>
            </a:r>
            <a:r>
              <a:rPr lang="ru-RU" dirty="0" err="1">
                <a:solidFill>
                  <a:schemeClr val="bg1"/>
                </a:solidFill>
              </a:rPr>
              <a:t>краще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оповідання</a:t>
            </a:r>
            <a:r>
              <a:rPr lang="ru-RU" dirty="0">
                <a:solidFill>
                  <a:schemeClr val="bg1"/>
                </a:solidFill>
              </a:rPr>
              <a:t>. </a:t>
            </a:r>
            <a:r>
              <a:rPr lang="ru-RU" dirty="0" err="1">
                <a:solidFill>
                  <a:schemeClr val="bg1"/>
                </a:solidFill>
              </a:rPr>
              <a:t>Григору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Тютюннику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було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присуджено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премію</a:t>
            </a:r>
            <a:r>
              <a:rPr lang="ru-RU" dirty="0">
                <a:solidFill>
                  <a:schemeClr val="bg1"/>
                </a:solidFill>
              </a:rPr>
              <a:t> за </a:t>
            </a:r>
            <a:r>
              <a:rPr lang="ru-RU" dirty="0" err="1">
                <a:solidFill>
                  <a:schemeClr val="bg1"/>
                </a:solidFill>
              </a:rPr>
              <a:t>оповідання</a:t>
            </a:r>
            <a:r>
              <a:rPr lang="ru-RU" dirty="0">
                <a:solidFill>
                  <a:schemeClr val="bg1"/>
                </a:solidFill>
              </a:rPr>
              <a:t> «</a:t>
            </a:r>
            <a:r>
              <a:rPr lang="ru-RU" dirty="0" err="1">
                <a:solidFill>
                  <a:schemeClr val="bg1"/>
                </a:solidFill>
              </a:rPr>
              <a:t>Деревій</a:t>
            </a:r>
            <a:r>
              <a:rPr lang="ru-RU" dirty="0">
                <a:solidFill>
                  <a:schemeClr val="bg1"/>
                </a:solidFill>
              </a:rPr>
              <a:t>». </a:t>
            </a:r>
            <a:r>
              <a:rPr lang="ru-RU" dirty="0" err="1">
                <a:solidFill>
                  <a:schemeClr val="bg1"/>
                </a:solidFill>
              </a:rPr>
              <a:t>Твір</a:t>
            </a:r>
            <a:r>
              <a:rPr lang="ru-RU" dirty="0">
                <a:solidFill>
                  <a:schemeClr val="bg1"/>
                </a:solidFill>
              </a:rPr>
              <a:t> дав </a:t>
            </a:r>
            <a:r>
              <a:rPr lang="ru-RU" dirty="0" err="1">
                <a:solidFill>
                  <a:schemeClr val="bg1"/>
                </a:solidFill>
              </a:rPr>
              <a:t>назву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збірці</a:t>
            </a:r>
            <a:r>
              <a:rPr lang="ru-RU" dirty="0">
                <a:solidFill>
                  <a:schemeClr val="bg1"/>
                </a:solidFill>
              </a:rPr>
              <a:t> (1969), до </a:t>
            </a:r>
            <a:r>
              <a:rPr lang="ru-RU" dirty="0" err="1">
                <a:solidFill>
                  <a:schemeClr val="bg1"/>
                </a:solidFill>
              </a:rPr>
              <a:t>якої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увійшли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повість</a:t>
            </a:r>
            <a:r>
              <a:rPr lang="ru-RU" dirty="0">
                <a:solidFill>
                  <a:schemeClr val="bg1"/>
                </a:solidFill>
              </a:rPr>
              <a:t> «Облога» та </a:t>
            </a:r>
            <a:r>
              <a:rPr lang="ru-RU" dirty="0" err="1">
                <a:solidFill>
                  <a:schemeClr val="bg1"/>
                </a:solidFill>
              </a:rPr>
              <a:t>кілька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оповідань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  <a:p>
            <a:r>
              <a:rPr lang="ru-RU" dirty="0">
                <a:solidFill>
                  <a:schemeClr val="bg1"/>
                </a:solidFill>
              </a:rPr>
              <a:t> Журнал «Сельская молодежь» у 1979 р. (№ 1) </a:t>
            </a:r>
            <a:r>
              <a:rPr lang="ru-RU" dirty="0" err="1">
                <a:solidFill>
                  <a:schemeClr val="bg1"/>
                </a:solidFill>
              </a:rPr>
              <a:t>повідомляє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що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його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нагороджено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медаллю</a:t>
            </a:r>
            <a:r>
              <a:rPr lang="ru-RU" dirty="0">
                <a:solidFill>
                  <a:schemeClr val="bg1"/>
                </a:solidFill>
              </a:rPr>
              <a:t> «Золоте перо» — за </a:t>
            </a:r>
            <a:r>
              <a:rPr lang="ru-RU" dirty="0" err="1">
                <a:solidFill>
                  <a:schemeClr val="bg1"/>
                </a:solidFill>
              </a:rPr>
              <a:t>багаторічне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творче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співробітництво</a:t>
            </a:r>
            <a:r>
              <a:rPr lang="ru-RU" dirty="0">
                <a:solidFill>
                  <a:schemeClr val="bg1"/>
                </a:solidFill>
              </a:rPr>
              <a:t>. </a:t>
            </a:r>
            <a:r>
              <a:rPr lang="ru-RU" dirty="0" err="1">
                <a:solidFill>
                  <a:schemeClr val="bg1"/>
                </a:solidFill>
              </a:rPr>
              <a:t>Виходять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друком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збірки</a:t>
            </a:r>
            <a:r>
              <a:rPr lang="ru-RU" dirty="0">
                <a:solidFill>
                  <a:schemeClr val="bg1"/>
                </a:solidFill>
              </a:rPr>
              <a:t> «</a:t>
            </a:r>
            <a:r>
              <a:rPr lang="ru-RU" dirty="0" err="1">
                <a:solidFill>
                  <a:schemeClr val="bg1"/>
                </a:solidFill>
              </a:rPr>
              <a:t>Батьківські</a:t>
            </a:r>
            <a:r>
              <a:rPr lang="ru-RU" dirty="0">
                <a:solidFill>
                  <a:schemeClr val="bg1"/>
                </a:solidFill>
              </a:rPr>
              <a:t> пороги», «</a:t>
            </a:r>
            <a:r>
              <a:rPr lang="ru-RU" dirty="0" err="1">
                <a:solidFill>
                  <a:schemeClr val="bg1"/>
                </a:solidFill>
              </a:rPr>
              <a:t>Крайнебо</a:t>
            </a:r>
            <a:r>
              <a:rPr lang="ru-RU" dirty="0">
                <a:solidFill>
                  <a:schemeClr val="bg1"/>
                </a:solidFill>
              </a:rPr>
              <a:t>» (</a:t>
            </a:r>
            <a:r>
              <a:rPr lang="ru-RU" dirty="0" err="1">
                <a:solidFill>
                  <a:schemeClr val="bg1"/>
                </a:solidFill>
              </a:rPr>
              <a:t>Київ</a:t>
            </a:r>
            <a:r>
              <a:rPr lang="ru-RU" dirty="0">
                <a:solidFill>
                  <a:schemeClr val="bg1"/>
                </a:solidFill>
              </a:rPr>
              <a:t>, 1972, 1975), «Отчие пороги» (Москва, 1975), «</a:t>
            </a:r>
            <a:r>
              <a:rPr lang="ru-RU" dirty="0" err="1">
                <a:solidFill>
                  <a:schemeClr val="bg1"/>
                </a:solidFill>
              </a:rPr>
              <a:t>Коріння</a:t>
            </a:r>
            <a:r>
              <a:rPr lang="ru-RU" dirty="0">
                <a:solidFill>
                  <a:schemeClr val="bg1"/>
                </a:solidFill>
              </a:rPr>
              <a:t>» (</a:t>
            </a:r>
            <a:r>
              <a:rPr lang="ru-RU" dirty="0" err="1">
                <a:solidFill>
                  <a:schemeClr val="bg1"/>
                </a:solidFill>
              </a:rPr>
              <a:t>Київ</a:t>
            </a:r>
            <a:r>
              <a:rPr lang="ru-RU" dirty="0">
                <a:solidFill>
                  <a:schemeClr val="bg1"/>
                </a:solidFill>
              </a:rPr>
              <a:t>, 1978).</a:t>
            </a:r>
          </a:p>
          <a:p>
            <a:r>
              <a:rPr lang="ru-RU" dirty="0" err="1" smtClean="0">
                <a:solidFill>
                  <a:schemeClr val="bg1"/>
                </a:solidFill>
              </a:rPr>
              <a:t>Тютюнник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перекладав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українською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мовою</a:t>
            </a:r>
            <a:r>
              <a:rPr lang="ru-RU" dirty="0">
                <a:solidFill>
                  <a:schemeClr val="bg1"/>
                </a:solidFill>
              </a:rPr>
              <a:t> твори В. Шукшина: 1978 р. у </a:t>
            </a:r>
            <a:r>
              <a:rPr lang="ru-RU" dirty="0" err="1">
                <a:solidFill>
                  <a:schemeClr val="bg1"/>
                </a:solidFill>
              </a:rPr>
              <a:t>видавництві</a:t>
            </a:r>
            <a:r>
              <a:rPr lang="ru-RU" dirty="0">
                <a:solidFill>
                  <a:schemeClr val="bg1"/>
                </a:solidFill>
              </a:rPr>
              <a:t> «Молодь» </a:t>
            </a:r>
            <a:r>
              <a:rPr lang="ru-RU" dirty="0" err="1">
                <a:solidFill>
                  <a:schemeClr val="bg1"/>
                </a:solidFill>
              </a:rPr>
              <a:t>вийшла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збірка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оповідань</a:t>
            </a:r>
            <a:r>
              <a:rPr lang="ru-RU" dirty="0">
                <a:solidFill>
                  <a:schemeClr val="bg1"/>
                </a:solidFill>
              </a:rPr>
              <a:t> та </a:t>
            </a:r>
            <a:r>
              <a:rPr lang="ru-RU" dirty="0" err="1">
                <a:solidFill>
                  <a:schemeClr val="bg1"/>
                </a:solidFill>
              </a:rPr>
              <a:t>кіноповістей</a:t>
            </a:r>
            <a:r>
              <a:rPr lang="ru-RU" dirty="0">
                <a:solidFill>
                  <a:schemeClr val="bg1"/>
                </a:solidFill>
              </a:rPr>
              <a:t> «Калина </a:t>
            </a:r>
            <a:r>
              <a:rPr lang="ru-RU" dirty="0" err="1">
                <a:solidFill>
                  <a:schemeClr val="bg1"/>
                </a:solidFill>
              </a:rPr>
              <a:t>червона</a:t>
            </a:r>
            <a:r>
              <a:rPr lang="ru-RU" dirty="0">
                <a:solidFill>
                  <a:schemeClr val="bg1"/>
                </a:solidFill>
              </a:rPr>
              <a:t>»; </a:t>
            </a:r>
            <a:r>
              <a:rPr lang="ru-RU" dirty="0" err="1">
                <a:solidFill>
                  <a:schemeClr val="bg1"/>
                </a:solidFill>
              </a:rPr>
              <a:t>він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перекладав</a:t>
            </a:r>
            <a:r>
              <a:rPr lang="ru-RU" dirty="0">
                <a:solidFill>
                  <a:schemeClr val="bg1"/>
                </a:solidFill>
              </a:rPr>
              <a:t> і твори М. Горького («</a:t>
            </a:r>
            <a:r>
              <a:rPr lang="ru-RU" dirty="0" err="1">
                <a:solidFill>
                  <a:schemeClr val="bg1"/>
                </a:solidFill>
              </a:rPr>
              <a:t>Серце</a:t>
            </a:r>
            <a:r>
              <a:rPr lang="ru-RU" dirty="0">
                <a:solidFill>
                  <a:schemeClr val="bg1"/>
                </a:solidFill>
              </a:rPr>
              <a:t> Данко»), І. Соколова-Микитова («</a:t>
            </a:r>
            <a:r>
              <a:rPr lang="ru-RU" dirty="0" err="1">
                <a:solidFill>
                  <a:schemeClr val="bg1"/>
                </a:solidFill>
              </a:rPr>
              <a:t>Рік</a:t>
            </a:r>
            <a:r>
              <a:rPr lang="ru-RU" dirty="0">
                <a:solidFill>
                  <a:schemeClr val="bg1"/>
                </a:solidFill>
              </a:rPr>
              <a:t> у </a:t>
            </a:r>
            <a:r>
              <a:rPr lang="ru-RU" dirty="0" err="1">
                <a:solidFill>
                  <a:schemeClr val="bg1"/>
                </a:solidFill>
              </a:rPr>
              <a:t>лісі</a:t>
            </a:r>
            <a:r>
              <a:rPr lang="ru-RU" dirty="0" smtClean="0">
                <a:solidFill>
                  <a:schemeClr val="bg1"/>
                </a:solidFill>
              </a:rPr>
              <a:t>»).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23728" y="4077072"/>
            <a:ext cx="5760640" cy="230832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ru-RU" dirty="0"/>
              <a:t>На початку 1970-х </a:t>
            </a:r>
            <a:r>
              <a:rPr lang="ru-RU" dirty="0" err="1"/>
              <a:t>років</a:t>
            </a:r>
            <a:r>
              <a:rPr lang="ru-RU" dirty="0"/>
              <a:t> Гр. </a:t>
            </a:r>
            <a:r>
              <a:rPr lang="ru-RU" dirty="0" err="1"/>
              <a:t>Тютюнник</a:t>
            </a:r>
            <a:r>
              <a:rPr lang="ru-RU" dirty="0"/>
              <a:t> </a:t>
            </a:r>
            <a:r>
              <a:rPr lang="ru-RU" dirty="0" err="1"/>
              <a:t>працював</a:t>
            </a:r>
            <a:r>
              <a:rPr lang="ru-RU" dirty="0"/>
              <a:t> у </a:t>
            </a:r>
            <a:r>
              <a:rPr lang="ru-RU" dirty="0" err="1"/>
              <a:t>видавництві</a:t>
            </a:r>
            <a:r>
              <a:rPr lang="ru-RU" dirty="0"/>
              <a:t> «Веселка». </a:t>
            </a:r>
            <a:r>
              <a:rPr lang="ru-RU" dirty="0" err="1"/>
              <a:t>Пише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і сам твори для </a:t>
            </a:r>
            <a:r>
              <a:rPr lang="ru-RU" dirty="0" err="1"/>
              <a:t>дітей</a:t>
            </a:r>
            <a:r>
              <a:rPr lang="ru-RU" dirty="0"/>
              <a:t>, </a:t>
            </a:r>
            <a:r>
              <a:rPr lang="ru-RU" dirty="0" err="1"/>
              <a:t>видає</a:t>
            </a:r>
            <a:r>
              <a:rPr lang="ru-RU" dirty="0"/>
              <a:t> </a:t>
            </a:r>
            <a:r>
              <a:rPr lang="ru-RU" dirty="0" err="1"/>
              <a:t>збірки</a:t>
            </a:r>
            <a:r>
              <a:rPr lang="ru-RU" dirty="0"/>
              <a:t> </a:t>
            </a:r>
            <a:r>
              <a:rPr lang="ru-RU" dirty="0" err="1"/>
              <a:t>оповідань</a:t>
            </a:r>
            <a:r>
              <a:rPr lang="ru-RU" dirty="0"/>
              <a:t> «Ласочка» (1970), </a:t>
            </a:r>
            <a:r>
              <a:rPr lang="ru-RU" dirty="0" err="1"/>
              <a:t>казок</a:t>
            </a:r>
            <a:r>
              <a:rPr lang="ru-RU" dirty="0"/>
              <a:t> «</a:t>
            </a:r>
            <a:r>
              <a:rPr lang="ru-RU" dirty="0" err="1"/>
              <a:t>Степова</a:t>
            </a:r>
            <a:r>
              <a:rPr lang="ru-RU" dirty="0"/>
              <a:t> </a:t>
            </a:r>
            <a:r>
              <a:rPr lang="ru-RU" dirty="0" err="1"/>
              <a:t>казка</a:t>
            </a:r>
            <a:r>
              <a:rPr lang="ru-RU" dirty="0"/>
              <a:t>» (1973), </a:t>
            </a:r>
            <a:r>
              <a:rPr lang="ru-RU" dirty="0" err="1"/>
              <a:t>які</a:t>
            </a:r>
            <a:r>
              <a:rPr lang="ru-RU" dirty="0"/>
              <a:t> по-новому </a:t>
            </a:r>
            <a:r>
              <a:rPr lang="ru-RU" dirty="0" err="1"/>
              <a:t>розкрили</a:t>
            </a:r>
            <a:r>
              <a:rPr lang="ru-RU" dirty="0"/>
              <a:t> талант </a:t>
            </a:r>
            <a:r>
              <a:rPr lang="ru-RU" dirty="0" err="1"/>
              <a:t>письменника</a:t>
            </a:r>
            <a:r>
              <a:rPr lang="ru-RU" dirty="0"/>
              <a:t>. За книги «Климко» (1976) і «</a:t>
            </a:r>
            <a:r>
              <a:rPr lang="ru-RU" dirty="0" err="1"/>
              <a:t>Вогник</a:t>
            </a:r>
            <a:r>
              <a:rPr lang="ru-RU" dirty="0"/>
              <a:t> далеко в степу» (1979) </a:t>
            </a:r>
            <a:r>
              <a:rPr lang="ru-RU" dirty="0" err="1"/>
              <a:t>Григорові</a:t>
            </a:r>
            <a:r>
              <a:rPr lang="ru-RU" dirty="0"/>
              <a:t> </a:t>
            </a:r>
            <a:r>
              <a:rPr lang="ru-RU" dirty="0" err="1"/>
              <a:t>Тютюннику</a:t>
            </a:r>
            <a:r>
              <a:rPr lang="ru-RU" dirty="0"/>
              <a:t> </a:t>
            </a:r>
            <a:r>
              <a:rPr lang="ru-RU" dirty="0" err="1"/>
              <a:t>присуджено</a:t>
            </a:r>
            <a:r>
              <a:rPr lang="ru-RU" dirty="0"/>
              <a:t> </a:t>
            </a:r>
            <a:r>
              <a:rPr lang="ru-RU" dirty="0" err="1"/>
              <a:t>республіканську</a:t>
            </a:r>
            <a:r>
              <a:rPr lang="ru-RU" dirty="0"/>
              <a:t> </a:t>
            </a:r>
            <a:r>
              <a:rPr lang="ru-RU" dirty="0" err="1"/>
              <a:t>літературну</a:t>
            </a:r>
            <a:r>
              <a:rPr lang="ru-RU" dirty="0"/>
              <a:t> </a:t>
            </a:r>
            <a:r>
              <a:rPr lang="ru-RU" dirty="0" err="1"/>
              <a:t>премію</a:t>
            </a:r>
            <a:r>
              <a:rPr lang="ru-RU" dirty="0"/>
              <a:t> </a:t>
            </a:r>
            <a:r>
              <a:rPr lang="ru-RU" dirty="0" err="1"/>
              <a:t>ім</a:t>
            </a:r>
            <a:r>
              <a:rPr lang="ru-RU" dirty="0"/>
              <a:t>. </a:t>
            </a:r>
            <a:r>
              <a:rPr lang="ru-RU" dirty="0" err="1"/>
              <a:t>Лесі</a:t>
            </a:r>
            <a:r>
              <a:rPr lang="ru-RU" dirty="0"/>
              <a:t> </a:t>
            </a:r>
            <a:r>
              <a:rPr lang="ru-RU" dirty="0" err="1"/>
              <a:t>Українки</a:t>
            </a:r>
            <a:r>
              <a:rPr lang="ru-RU" dirty="0"/>
              <a:t> 1980 p.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132383"/>
            <a:ext cx="1512168" cy="243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2723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899592" y="620688"/>
            <a:ext cx="6912768" cy="3170099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txBody>
          <a:bodyPr wrap="square">
            <a:spAutoFit/>
          </a:bodyPr>
          <a:lstStyle/>
          <a:p>
            <a:r>
              <a:rPr lang="ru-RU" sz="2000" i="1" dirty="0">
                <a:solidFill>
                  <a:schemeClr val="bg1"/>
                </a:solidFill>
              </a:rPr>
              <a:t>В </a:t>
            </a:r>
            <a:r>
              <a:rPr lang="ru-RU" sz="2000" i="1" dirty="0" err="1">
                <a:solidFill>
                  <a:schemeClr val="bg1"/>
                </a:solidFill>
              </a:rPr>
              <a:t>останні</a:t>
            </a:r>
            <a:r>
              <a:rPr lang="ru-RU" sz="2000" i="1" dirty="0">
                <a:solidFill>
                  <a:schemeClr val="bg1"/>
                </a:solidFill>
              </a:rPr>
              <a:t> </a:t>
            </a:r>
            <a:r>
              <a:rPr lang="ru-RU" sz="2000" i="1" dirty="0" err="1">
                <a:solidFill>
                  <a:schemeClr val="bg1"/>
                </a:solidFill>
              </a:rPr>
              <a:t>місяці</a:t>
            </a:r>
            <a:r>
              <a:rPr lang="ru-RU" sz="2000" i="1" dirty="0">
                <a:solidFill>
                  <a:schemeClr val="bg1"/>
                </a:solidFill>
              </a:rPr>
              <a:t> </a:t>
            </a:r>
            <a:r>
              <a:rPr lang="ru-RU" sz="2000" i="1" dirty="0" err="1">
                <a:solidFill>
                  <a:schemeClr val="bg1"/>
                </a:solidFill>
              </a:rPr>
              <a:t>життя</a:t>
            </a:r>
            <a:r>
              <a:rPr lang="ru-RU" sz="2000" i="1" dirty="0">
                <a:solidFill>
                  <a:schemeClr val="bg1"/>
                </a:solidFill>
              </a:rPr>
              <a:t> </a:t>
            </a:r>
            <a:r>
              <a:rPr lang="ru-RU" sz="2000" i="1" dirty="0" err="1">
                <a:solidFill>
                  <a:schemeClr val="bg1"/>
                </a:solidFill>
              </a:rPr>
              <a:t>письменник</a:t>
            </a:r>
            <a:r>
              <a:rPr lang="ru-RU" sz="2000" i="1" dirty="0">
                <a:solidFill>
                  <a:schemeClr val="bg1"/>
                </a:solidFill>
              </a:rPr>
              <a:t> </a:t>
            </a:r>
            <a:r>
              <a:rPr lang="ru-RU" sz="2000" i="1" dirty="0" err="1">
                <a:solidFill>
                  <a:schemeClr val="bg1"/>
                </a:solidFill>
              </a:rPr>
              <a:t>працював</a:t>
            </a:r>
            <a:r>
              <a:rPr lang="ru-RU" sz="2000" i="1" dirty="0">
                <a:solidFill>
                  <a:schemeClr val="bg1"/>
                </a:solidFill>
              </a:rPr>
              <a:t> над </a:t>
            </a:r>
            <a:r>
              <a:rPr lang="ru-RU" sz="2000" i="1" dirty="0" err="1">
                <a:solidFill>
                  <a:schemeClr val="bg1"/>
                </a:solidFill>
              </a:rPr>
              <a:t>повістю</a:t>
            </a:r>
            <a:r>
              <a:rPr lang="ru-RU" sz="2000" i="1" dirty="0">
                <a:solidFill>
                  <a:schemeClr val="bg1"/>
                </a:solidFill>
              </a:rPr>
              <a:t> «</a:t>
            </a:r>
            <a:r>
              <a:rPr lang="ru-RU" sz="2000" i="1" dirty="0" err="1">
                <a:solidFill>
                  <a:schemeClr val="bg1"/>
                </a:solidFill>
              </a:rPr>
              <a:t>Житіє</a:t>
            </a:r>
            <a:r>
              <a:rPr lang="ru-RU" sz="2000" i="1" dirty="0">
                <a:solidFill>
                  <a:schemeClr val="bg1"/>
                </a:solidFill>
              </a:rPr>
              <a:t> Артема </a:t>
            </a:r>
            <a:r>
              <a:rPr lang="ru-RU" sz="2000" i="1" dirty="0" err="1">
                <a:solidFill>
                  <a:schemeClr val="bg1"/>
                </a:solidFill>
              </a:rPr>
              <a:t>Безвіконного</a:t>
            </a:r>
            <a:r>
              <a:rPr lang="ru-RU" sz="2000" i="1" dirty="0">
                <a:solidFill>
                  <a:schemeClr val="bg1"/>
                </a:solidFill>
              </a:rPr>
              <a:t>».</a:t>
            </a:r>
          </a:p>
          <a:p>
            <a:endParaRPr lang="ru-RU" sz="2000" i="1" dirty="0">
              <a:solidFill>
                <a:schemeClr val="bg1"/>
              </a:solidFill>
            </a:endParaRPr>
          </a:p>
          <a:p>
            <a:r>
              <a:rPr lang="ru-RU" sz="2000" i="1" dirty="0">
                <a:solidFill>
                  <a:schemeClr val="bg1"/>
                </a:solidFill>
              </a:rPr>
              <a:t>Не будучи в </a:t>
            </a:r>
            <a:r>
              <a:rPr lang="ru-RU" sz="2000" i="1" dirty="0" err="1">
                <a:solidFill>
                  <a:schemeClr val="bg1"/>
                </a:solidFill>
              </a:rPr>
              <a:t>змозі</a:t>
            </a:r>
            <a:r>
              <a:rPr lang="ru-RU" sz="2000" i="1" dirty="0">
                <a:solidFill>
                  <a:schemeClr val="bg1"/>
                </a:solidFill>
              </a:rPr>
              <a:t> в </a:t>
            </a:r>
            <a:r>
              <a:rPr lang="ru-RU" sz="2000" i="1" dirty="0" err="1">
                <a:solidFill>
                  <a:schemeClr val="bg1"/>
                </a:solidFill>
              </a:rPr>
              <a:t>усій</a:t>
            </a:r>
            <a:r>
              <a:rPr lang="ru-RU" sz="2000" i="1" dirty="0">
                <a:solidFill>
                  <a:schemeClr val="bg1"/>
                </a:solidFill>
              </a:rPr>
              <a:t> </a:t>
            </a:r>
            <a:r>
              <a:rPr lang="ru-RU" sz="2000" i="1" dirty="0" err="1">
                <a:solidFill>
                  <a:schemeClr val="bg1"/>
                </a:solidFill>
              </a:rPr>
              <a:t>повноті</a:t>
            </a:r>
            <a:r>
              <a:rPr lang="ru-RU" sz="2000" i="1" dirty="0">
                <a:solidFill>
                  <a:schemeClr val="bg1"/>
                </a:solidFill>
              </a:rPr>
              <a:t> </a:t>
            </a:r>
            <a:r>
              <a:rPr lang="ru-RU" sz="2000" i="1" dirty="0" err="1">
                <a:solidFill>
                  <a:schemeClr val="bg1"/>
                </a:solidFill>
              </a:rPr>
              <a:t>реалізувати</a:t>
            </a:r>
            <a:r>
              <a:rPr lang="ru-RU" sz="2000" i="1" dirty="0">
                <a:solidFill>
                  <a:schemeClr val="bg1"/>
                </a:solidFill>
              </a:rPr>
              <a:t> </a:t>
            </a:r>
            <a:r>
              <a:rPr lang="ru-RU" sz="2000" i="1" dirty="0" err="1">
                <a:solidFill>
                  <a:schemeClr val="bg1"/>
                </a:solidFill>
              </a:rPr>
              <a:t>свій</a:t>
            </a:r>
            <a:r>
              <a:rPr lang="ru-RU" sz="2000" i="1" dirty="0">
                <a:solidFill>
                  <a:schemeClr val="bg1"/>
                </a:solidFill>
              </a:rPr>
              <a:t> талант в </a:t>
            </a:r>
            <a:r>
              <a:rPr lang="ru-RU" sz="2000" i="1" dirty="0" err="1">
                <a:solidFill>
                  <a:schemeClr val="bg1"/>
                </a:solidFill>
              </a:rPr>
              <a:t>атмосфері</a:t>
            </a:r>
            <a:r>
              <a:rPr lang="ru-RU" sz="2000" i="1" dirty="0">
                <a:solidFill>
                  <a:schemeClr val="bg1"/>
                </a:solidFill>
              </a:rPr>
              <a:t> </a:t>
            </a:r>
            <a:r>
              <a:rPr lang="ru-RU" sz="2000" i="1" dirty="0" err="1">
                <a:solidFill>
                  <a:schemeClr val="bg1"/>
                </a:solidFill>
              </a:rPr>
              <a:t>чиновницького</a:t>
            </a:r>
            <a:r>
              <a:rPr lang="ru-RU" sz="2000" i="1" dirty="0">
                <a:solidFill>
                  <a:schemeClr val="bg1"/>
                </a:solidFill>
              </a:rPr>
              <a:t> диктату над </a:t>
            </a:r>
            <a:r>
              <a:rPr lang="ru-RU" sz="2000" i="1" dirty="0" err="1">
                <a:solidFill>
                  <a:schemeClr val="bg1"/>
                </a:solidFill>
              </a:rPr>
              <a:t>літературою</a:t>
            </a:r>
            <a:r>
              <a:rPr lang="ru-RU" sz="2000" i="1" dirty="0">
                <a:solidFill>
                  <a:schemeClr val="bg1"/>
                </a:solidFill>
              </a:rPr>
              <a:t>, 6 </a:t>
            </a:r>
            <a:r>
              <a:rPr lang="ru-RU" sz="2000" i="1" dirty="0" err="1">
                <a:solidFill>
                  <a:schemeClr val="bg1"/>
                </a:solidFill>
              </a:rPr>
              <a:t>березня</a:t>
            </a:r>
            <a:r>
              <a:rPr lang="ru-RU" sz="2000" i="1" dirty="0">
                <a:solidFill>
                  <a:schemeClr val="bg1"/>
                </a:solidFill>
              </a:rPr>
              <a:t> 1980 р. </a:t>
            </a:r>
            <a:r>
              <a:rPr lang="ru-RU" sz="2000" i="1" dirty="0" err="1">
                <a:solidFill>
                  <a:schemeClr val="bg1"/>
                </a:solidFill>
              </a:rPr>
              <a:t>Григір</a:t>
            </a:r>
            <a:r>
              <a:rPr lang="ru-RU" sz="2000" i="1" dirty="0">
                <a:solidFill>
                  <a:schemeClr val="bg1"/>
                </a:solidFill>
              </a:rPr>
              <a:t> </a:t>
            </a:r>
            <a:r>
              <a:rPr lang="ru-RU" sz="2000" i="1" dirty="0" err="1">
                <a:solidFill>
                  <a:schemeClr val="bg1"/>
                </a:solidFill>
              </a:rPr>
              <a:t>Тютюнник</a:t>
            </a:r>
            <a:r>
              <a:rPr lang="ru-RU" sz="2000" i="1" dirty="0">
                <a:solidFill>
                  <a:schemeClr val="bg1"/>
                </a:solidFill>
              </a:rPr>
              <a:t> </a:t>
            </a:r>
            <a:r>
              <a:rPr lang="ru-RU" sz="2000" i="1" dirty="0" err="1">
                <a:solidFill>
                  <a:schemeClr val="bg1"/>
                </a:solidFill>
              </a:rPr>
              <a:t>покінчив</a:t>
            </a:r>
            <a:r>
              <a:rPr lang="ru-RU" sz="2000" i="1" dirty="0">
                <a:solidFill>
                  <a:schemeClr val="bg1"/>
                </a:solidFill>
              </a:rPr>
              <a:t> </a:t>
            </a:r>
            <a:r>
              <a:rPr lang="ru-RU" sz="2000" i="1" dirty="0" err="1">
                <a:solidFill>
                  <a:schemeClr val="bg1"/>
                </a:solidFill>
              </a:rPr>
              <a:t>життя</a:t>
            </a:r>
            <a:r>
              <a:rPr lang="ru-RU" sz="2000" i="1" dirty="0">
                <a:solidFill>
                  <a:schemeClr val="bg1"/>
                </a:solidFill>
              </a:rPr>
              <a:t> </a:t>
            </a:r>
            <a:r>
              <a:rPr lang="ru-RU" sz="2000" i="1" dirty="0" err="1">
                <a:solidFill>
                  <a:schemeClr val="bg1"/>
                </a:solidFill>
              </a:rPr>
              <a:t>самогубством</a:t>
            </a:r>
            <a:r>
              <a:rPr lang="ru-RU" sz="2000" i="1" dirty="0">
                <a:solidFill>
                  <a:schemeClr val="bg1"/>
                </a:solidFill>
              </a:rPr>
              <a:t>. </a:t>
            </a:r>
            <a:r>
              <a:rPr lang="ru-RU" sz="2000" i="1" dirty="0" err="1">
                <a:solidFill>
                  <a:schemeClr val="bg1"/>
                </a:solidFill>
              </a:rPr>
              <a:t>Поховано</a:t>
            </a:r>
            <a:r>
              <a:rPr lang="ru-RU" sz="2000" i="1" dirty="0">
                <a:solidFill>
                  <a:schemeClr val="bg1"/>
                </a:solidFill>
              </a:rPr>
              <a:t> </a:t>
            </a:r>
            <a:r>
              <a:rPr lang="ru-RU" sz="2000" i="1" dirty="0" err="1">
                <a:solidFill>
                  <a:schemeClr val="bg1"/>
                </a:solidFill>
              </a:rPr>
              <a:t>письменника</a:t>
            </a:r>
            <a:r>
              <a:rPr lang="ru-RU" sz="2000" i="1" dirty="0">
                <a:solidFill>
                  <a:schemeClr val="bg1"/>
                </a:solidFill>
              </a:rPr>
              <a:t> на Байковому </a:t>
            </a:r>
            <a:r>
              <a:rPr lang="ru-RU" sz="2000" i="1" dirty="0" err="1">
                <a:solidFill>
                  <a:schemeClr val="bg1"/>
                </a:solidFill>
              </a:rPr>
              <a:t>кладовищі</a:t>
            </a:r>
            <a:r>
              <a:rPr lang="ru-RU" sz="2000" i="1" dirty="0">
                <a:solidFill>
                  <a:schemeClr val="bg1"/>
                </a:solidFill>
              </a:rPr>
              <a:t> в </a:t>
            </a:r>
            <a:r>
              <a:rPr lang="ru-RU" sz="2000" i="1" dirty="0" err="1" smtClean="0">
                <a:solidFill>
                  <a:schemeClr val="bg1"/>
                </a:solidFill>
              </a:rPr>
              <a:t>Києві</a:t>
            </a:r>
            <a:r>
              <a:rPr lang="ru-RU" sz="2000" i="1" dirty="0" smtClean="0">
                <a:solidFill>
                  <a:schemeClr val="bg1"/>
                </a:solidFill>
              </a:rPr>
              <a:t>.</a:t>
            </a:r>
          </a:p>
          <a:p>
            <a:r>
              <a:rPr lang="ru-RU" sz="2000" i="1" dirty="0">
                <a:solidFill>
                  <a:schemeClr val="bg1"/>
                </a:solidFill>
              </a:rPr>
              <a:t>1989 р. </a:t>
            </a:r>
            <a:r>
              <a:rPr lang="ru-RU" sz="2000" i="1" dirty="0" err="1">
                <a:solidFill>
                  <a:schemeClr val="bg1"/>
                </a:solidFill>
              </a:rPr>
              <a:t>його</a:t>
            </a:r>
            <a:r>
              <a:rPr lang="ru-RU" sz="2000" i="1" dirty="0">
                <a:solidFill>
                  <a:schemeClr val="bg1"/>
                </a:solidFill>
              </a:rPr>
              <a:t> </a:t>
            </a:r>
            <a:r>
              <a:rPr lang="ru-RU" sz="2000" i="1" dirty="0" err="1">
                <a:solidFill>
                  <a:schemeClr val="bg1"/>
                </a:solidFill>
              </a:rPr>
              <a:t>творчість</a:t>
            </a:r>
            <a:r>
              <a:rPr lang="ru-RU" sz="2000" i="1" dirty="0">
                <a:solidFill>
                  <a:schemeClr val="bg1"/>
                </a:solidFill>
              </a:rPr>
              <a:t> </a:t>
            </a:r>
            <a:r>
              <a:rPr lang="ru-RU" sz="2000" i="1" dirty="0" err="1">
                <a:solidFill>
                  <a:schemeClr val="bg1"/>
                </a:solidFill>
              </a:rPr>
              <a:t>була</a:t>
            </a:r>
            <a:r>
              <a:rPr lang="ru-RU" sz="2000" i="1" dirty="0">
                <a:solidFill>
                  <a:schemeClr val="bg1"/>
                </a:solidFill>
              </a:rPr>
              <a:t> посмертно </a:t>
            </a:r>
            <a:r>
              <a:rPr lang="ru-RU" sz="2000" i="1" dirty="0" err="1">
                <a:solidFill>
                  <a:schemeClr val="bg1"/>
                </a:solidFill>
              </a:rPr>
              <a:t>відзначена</a:t>
            </a:r>
            <a:r>
              <a:rPr lang="ru-RU" sz="2000" i="1" dirty="0">
                <a:solidFill>
                  <a:schemeClr val="bg1"/>
                </a:solidFill>
              </a:rPr>
              <a:t> Державною </a:t>
            </a:r>
            <a:r>
              <a:rPr lang="ru-RU" sz="2000" i="1" dirty="0" err="1">
                <a:solidFill>
                  <a:schemeClr val="bg1"/>
                </a:solidFill>
              </a:rPr>
              <a:t>премією</a:t>
            </a:r>
            <a:r>
              <a:rPr lang="ru-RU" sz="2000" i="1" dirty="0">
                <a:solidFill>
                  <a:schemeClr val="bg1"/>
                </a:solidFill>
              </a:rPr>
              <a:t> </a:t>
            </a:r>
            <a:r>
              <a:rPr lang="ru-RU" sz="2000" i="1" dirty="0" err="1">
                <a:solidFill>
                  <a:schemeClr val="bg1"/>
                </a:solidFill>
              </a:rPr>
              <a:t>ім</a:t>
            </a:r>
            <a:r>
              <a:rPr lang="ru-RU" sz="2000" i="1" dirty="0">
                <a:solidFill>
                  <a:schemeClr val="bg1"/>
                </a:solidFill>
              </a:rPr>
              <a:t>. Т. Г. </a:t>
            </a:r>
            <a:r>
              <a:rPr lang="ru-RU" sz="2000" i="1" dirty="0" err="1">
                <a:solidFill>
                  <a:schemeClr val="bg1"/>
                </a:solidFill>
              </a:rPr>
              <a:t>Шевченка</a:t>
            </a:r>
            <a:r>
              <a:rPr lang="ru-RU" sz="2000" i="1" dirty="0">
                <a:solidFill>
                  <a:schemeClr val="bg1"/>
                </a:solidFill>
              </a:rPr>
              <a:t>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3790787"/>
            <a:ext cx="3143206" cy="237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 descr="http://im2-tub-ua.yandex.net/i?id=106663975-35-72&amp;n=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7541" y="4149080"/>
            <a:ext cx="1816869" cy="250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7" name="Picture 7" descr="http://im4-tub-ua.yandex.net/i?id=133976101-42-72&amp;n=2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149080"/>
            <a:ext cx="1600178" cy="250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9" name="Picture 9" descr="http://im5-tub-ua.yandex.net/i?id=135511756-36-72&amp;n=2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7060" y="4149080"/>
            <a:ext cx="1733526" cy="250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18802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865" y="0"/>
            <a:ext cx="9168341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dirty="0" smtClean="0">
                <a:solidFill>
                  <a:schemeClr val="bg1"/>
                </a:solidFill>
                <a:latin typeface="Segoe Script" panose="020B0504020000000003" pitchFamily="34" charset="0"/>
              </a:rPr>
              <a:t>Твори</a:t>
            </a:r>
            <a:endParaRPr lang="ru-RU" sz="5400" dirty="0">
              <a:solidFill>
                <a:schemeClr val="bg1"/>
              </a:solidFill>
              <a:latin typeface="Segoe Script" panose="020B0504020000000003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2060848"/>
            <a:ext cx="460851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err="1" smtClean="0">
                <a:solidFill>
                  <a:schemeClr val="accent2">
                    <a:lumMod val="75000"/>
                  </a:schemeClr>
                </a:solidFill>
              </a:rPr>
              <a:t>Вогник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далеко в степу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Климко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err="1">
                <a:solidFill>
                  <a:schemeClr val="accent2">
                    <a:lumMod val="75000"/>
                  </a:schemeClr>
                </a:solidFill>
              </a:rPr>
              <a:t>Лісова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 сторожка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На </a:t>
            </a:r>
            <a:r>
              <a:rPr lang="ru-RU" sz="2400" dirty="0" err="1">
                <a:solidFill>
                  <a:schemeClr val="accent2">
                    <a:lumMod val="75000"/>
                  </a:schemeClr>
                </a:solidFill>
              </a:rPr>
              <a:t>згарищі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err="1">
                <a:solidFill>
                  <a:schemeClr val="accent2">
                    <a:lumMod val="75000"/>
                  </a:schemeClr>
                </a:solidFill>
              </a:rPr>
              <a:t>Зав'язь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 (1966)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err="1">
                <a:solidFill>
                  <a:schemeClr val="accent2">
                    <a:lumMod val="75000"/>
                  </a:schemeClr>
                </a:solidFill>
              </a:rPr>
              <a:t>Син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2">
                    <a:lumMod val="75000"/>
                  </a:schemeClr>
                </a:solidFill>
              </a:rPr>
              <a:t>приїхав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Три </a:t>
            </a:r>
            <a:r>
              <a:rPr lang="ru-RU" sz="2400" dirty="0" err="1">
                <a:solidFill>
                  <a:schemeClr val="accent2">
                    <a:lumMod val="75000"/>
                  </a:schemeClr>
                </a:solidFill>
              </a:rPr>
              <a:t>зозулі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 з поклоном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err="1">
                <a:solidFill>
                  <a:schemeClr val="accent2">
                    <a:lumMod val="75000"/>
                  </a:schemeClr>
                </a:solidFill>
              </a:rPr>
              <a:t>Дивак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Облога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412776"/>
            <a:ext cx="2520280" cy="4914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56177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68341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err="1">
                <a:solidFill>
                  <a:schemeClr val="bg1"/>
                </a:solidFill>
                <a:latin typeface="Segoe Script" panose="020B0504020000000003" pitchFamily="34" charset="0"/>
              </a:rPr>
              <a:t>Цікаві</a:t>
            </a:r>
            <a:r>
              <a:rPr lang="ru-RU" sz="4800" dirty="0">
                <a:solidFill>
                  <a:schemeClr val="bg1"/>
                </a:solidFill>
                <a:latin typeface="Segoe Script" panose="020B0504020000000003" pitchFamily="34" charset="0"/>
              </a:rPr>
              <a:t> </a:t>
            </a:r>
            <a:r>
              <a:rPr lang="ru-RU" sz="4800" dirty="0" err="1">
                <a:solidFill>
                  <a:schemeClr val="bg1"/>
                </a:solidFill>
                <a:latin typeface="Segoe Script" panose="020B0504020000000003" pitchFamily="34" charset="0"/>
              </a:rPr>
              <a:t>факти</a:t>
            </a:r>
            <a:endParaRPr lang="ru-RU" sz="4800" dirty="0">
              <a:solidFill>
                <a:schemeClr val="bg1"/>
              </a:solidFill>
              <a:latin typeface="Segoe Script" panose="020B0504020000000003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1628801"/>
            <a:ext cx="7200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>
                <a:solidFill>
                  <a:schemeClr val="bg1"/>
                </a:solidFill>
              </a:rPr>
              <a:t>Повість</a:t>
            </a:r>
            <a:r>
              <a:rPr lang="ru-RU" sz="2000" dirty="0">
                <a:solidFill>
                  <a:schemeClr val="bg1"/>
                </a:solidFill>
              </a:rPr>
              <a:t> «Климко» </a:t>
            </a:r>
            <a:r>
              <a:rPr lang="ru-RU" sz="2000" dirty="0" err="1">
                <a:solidFill>
                  <a:schemeClr val="bg1"/>
                </a:solidFill>
              </a:rPr>
              <a:t>має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автобіографічний</a:t>
            </a:r>
            <a:r>
              <a:rPr lang="ru-RU" sz="2000" dirty="0">
                <a:solidFill>
                  <a:schemeClr val="bg1"/>
                </a:solidFill>
              </a:rPr>
              <a:t> характер. В 1942 </a:t>
            </a:r>
            <a:r>
              <a:rPr lang="ru-RU" sz="2000" dirty="0" err="1">
                <a:solidFill>
                  <a:schemeClr val="bg1"/>
                </a:solidFill>
              </a:rPr>
              <a:t>році</a:t>
            </a:r>
            <a:r>
              <a:rPr lang="ru-RU" sz="2000" dirty="0">
                <a:solidFill>
                  <a:schemeClr val="bg1"/>
                </a:solidFill>
              </a:rPr>
              <a:t> через голод та </a:t>
            </a:r>
            <a:r>
              <a:rPr lang="ru-RU" sz="2000" dirty="0" err="1">
                <a:solidFill>
                  <a:schemeClr val="bg1"/>
                </a:solidFill>
              </a:rPr>
              <a:t>дослухавшись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поради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знайомих</a:t>
            </a:r>
            <a:r>
              <a:rPr lang="ru-RU" sz="2000" dirty="0">
                <a:solidFill>
                  <a:schemeClr val="bg1"/>
                </a:solidFill>
              </a:rPr>
              <a:t>, </a:t>
            </a:r>
            <a:r>
              <a:rPr lang="ru-RU" sz="2000" dirty="0" err="1">
                <a:solidFill>
                  <a:schemeClr val="bg1"/>
                </a:solidFill>
              </a:rPr>
              <a:t>письменник</a:t>
            </a:r>
            <a:r>
              <a:rPr lang="ru-RU" sz="2000" dirty="0">
                <a:solidFill>
                  <a:schemeClr val="bg1"/>
                </a:solidFill>
              </a:rPr>
              <a:t> у </a:t>
            </a:r>
            <a:r>
              <a:rPr lang="ru-RU" sz="2000" dirty="0" err="1">
                <a:solidFill>
                  <a:schemeClr val="bg1"/>
                </a:solidFill>
              </a:rPr>
              <a:t>віці</a:t>
            </a:r>
            <a:r>
              <a:rPr lang="ru-RU" sz="2000" dirty="0">
                <a:solidFill>
                  <a:schemeClr val="bg1"/>
                </a:solidFill>
              </a:rPr>
              <a:t> 11 </a:t>
            </a:r>
            <a:r>
              <a:rPr lang="ru-RU" sz="2000" dirty="0" err="1">
                <a:solidFill>
                  <a:schemeClr val="bg1"/>
                </a:solidFill>
              </a:rPr>
              <a:t>років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пішов</a:t>
            </a:r>
            <a:r>
              <a:rPr lang="ru-RU" sz="2000" dirty="0">
                <a:solidFill>
                  <a:schemeClr val="bg1"/>
                </a:solidFill>
              </a:rPr>
              <a:t> до </a:t>
            </a:r>
            <a:r>
              <a:rPr lang="ru-RU" sz="2000" dirty="0" err="1">
                <a:solidFill>
                  <a:schemeClr val="bg1"/>
                </a:solidFill>
              </a:rPr>
              <a:t>матері</a:t>
            </a:r>
            <a:r>
              <a:rPr lang="ru-RU" sz="2000" dirty="0">
                <a:solidFill>
                  <a:schemeClr val="bg1"/>
                </a:solidFill>
              </a:rPr>
              <a:t> на Полтавщину </a:t>
            </a:r>
            <a:r>
              <a:rPr lang="ru-RU" sz="2000" dirty="0" err="1">
                <a:solidFill>
                  <a:schemeClr val="bg1"/>
                </a:solidFill>
              </a:rPr>
              <a:t>пішки</a:t>
            </a:r>
            <a:r>
              <a:rPr lang="ru-RU" sz="2000" dirty="0">
                <a:solidFill>
                  <a:schemeClr val="bg1"/>
                </a:solidFill>
              </a:rPr>
              <a:t>.</a:t>
            </a:r>
          </a:p>
          <a:p>
            <a:r>
              <a:rPr lang="ru-RU" sz="2000" dirty="0" err="1">
                <a:solidFill>
                  <a:schemeClr val="bg1"/>
                </a:solidFill>
              </a:rPr>
              <a:t>Згодом</a:t>
            </a:r>
            <a:r>
              <a:rPr lang="ru-RU" sz="2000" dirty="0">
                <a:solidFill>
                  <a:schemeClr val="bg1"/>
                </a:solidFill>
              </a:rPr>
              <a:t> в </a:t>
            </a:r>
            <a:r>
              <a:rPr lang="ru-RU" sz="2000" dirty="0" err="1">
                <a:solidFill>
                  <a:schemeClr val="bg1"/>
                </a:solidFill>
              </a:rPr>
              <a:t>автобіографії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письменник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згадував</a:t>
            </a:r>
            <a:r>
              <a:rPr lang="ru-RU" sz="2000" dirty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99592" y="3093060"/>
            <a:ext cx="7128792" cy="341632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ru-RU" i="1" dirty="0" err="1">
                <a:latin typeface="Segoe Script" panose="020B0504020000000003" pitchFamily="34" charset="0"/>
              </a:rPr>
              <a:t>Порадили</a:t>
            </a:r>
            <a:r>
              <a:rPr lang="ru-RU" i="1" dirty="0">
                <a:latin typeface="Segoe Script" panose="020B0504020000000003" pitchFamily="34" charset="0"/>
              </a:rPr>
              <a:t> </a:t>
            </a:r>
            <a:r>
              <a:rPr lang="ru-RU" i="1" dirty="0" err="1">
                <a:latin typeface="Segoe Script" panose="020B0504020000000003" pitchFamily="34" charset="0"/>
              </a:rPr>
              <a:t>мені</a:t>
            </a:r>
            <a:r>
              <a:rPr lang="ru-RU" i="1" dirty="0">
                <a:latin typeface="Segoe Script" panose="020B0504020000000003" pitchFamily="34" charset="0"/>
              </a:rPr>
              <a:t> </a:t>
            </a:r>
            <a:r>
              <a:rPr lang="ru-RU" i="1" dirty="0" err="1">
                <a:latin typeface="Segoe Script" panose="020B0504020000000003" pitchFamily="34" charset="0"/>
              </a:rPr>
              <a:t>чкурнути</a:t>
            </a:r>
            <a:r>
              <a:rPr lang="ru-RU" i="1" dirty="0">
                <a:latin typeface="Segoe Script" panose="020B0504020000000003" pitchFamily="34" charset="0"/>
              </a:rPr>
              <a:t> до </a:t>
            </a:r>
            <a:r>
              <a:rPr lang="ru-RU" i="1" dirty="0" err="1">
                <a:latin typeface="Segoe Script" panose="020B0504020000000003" pitchFamily="34" charset="0"/>
              </a:rPr>
              <a:t>матері</a:t>
            </a:r>
            <a:r>
              <a:rPr lang="ru-RU" i="1" dirty="0">
                <a:latin typeface="Segoe Script" panose="020B0504020000000003" pitchFamily="34" charset="0"/>
              </a:rPr>
              <a:t> на Полтавщину, </a:t>
            </a:r>
            <a:r>
              <a:rPr lang="ru-RU" i="1" dirty="0" err="1">
                <a:latin typeface="Segoe Script" panose="020B0504020000000003" pitchFamily="34" charset="0"/>
              </a:rPr>
              <a:t>щоб</a:t>
            </a:r>
            <a:r>
              <a:rPr lang="ru-RU" i="1" dirty="0">
                <a:latin typeface="Segoe Script" panose="020B0504020000000003" pitchFamily="34" charset="0"/>
              </a:rPr>
              <a:t> </a:t>
            </a:r>
            <a:r>
              <a:rPr lang="ru-RU" i="1" dirty="0" err="1">
                <a:latin typeface="Segoe Script" panose="020B0504020000000003" pitchFamily="34" charset="0"/>
              </a:rPr>
              <a:t>легше</a:t>
            </a:r>
            <a:r>
              <a:rPr lang="ru-RU" i="1" dirty="0">
                <a:latin typeface="Segoe Script" panose="020B0504020000000003" pitchFamily="34" charset="0"/>
              </a:rPr>
              <a:t> стало </a:t>
            </a:r>
            <a:r>
              <a:rPr lang="ru-RU" i="1" dirty="0" err="1">
                <a:latin typeface="Segoe Script" panose="020B0504020000000003" pitchFamily="34" charset="0"/>
              </a:rPr>
              <a:t>всьому</a:t>
            </a:r>
            <a:r>
              <a:rPr lang="ru-RU" i="1" dirty="0">
                <a:latin typeface="Segoe Script" panose="020B0504020000000003" pitchFamily="34" charset="0"/>
              </a:rPr>
              <a:t> </a:t>
            </a:r>
            <a:r>
              <a:rPr lang="ru-RU" i="1" dirty="0" err="1">
                <a:latin typeface="Segoe Script" panose="020B0504020000000003" pitchFamily="34" charset="0"/>
              </a:rPr>
              <a:t>сімейству</a:t>
            </a:r>
            <a:r>
              <a:rPr lang="ru-RU" i="1" dirty="0">
                <a:latin typeface="Segoe Script" panose="020B0504020000000003" pitchFamily="34" charset="0"/>
              </a:rPr>
              <a:t>, — голод як-не-як. Я так і </a:t>
            </a:r>
            <a:r>
              <a:rPr lang="ru-RU" i="1" dirty="0" err="1">
                <a:latin typeface="Segoe Script" panose="020B0504020000000003" pitchFamily="34" charset="0"/>
              </a:rPr>
              <a:t>зробив</a:t>
            </a:r>
            <a:r>
              <a:rPr lang="ru-RU" i="1" dirty="0">
                <a:latin typeface="Segoe Script" panose="020B0504020000000003" pitchFamily="34" charset="0"/>
              </a:rPr>
              <a:t>. </a:t>
            </a:r>
            <a:r>
              <a:rPr lang="ru-RU" i="1" dirty="0" err="1">
                <a:latin typeface="Segoe Script" panose="020B0504020000000003" pitchFamily="34" charset="0"/>
              </a:rPr>
              <a:t>Йшов</a:t>
            </a:r>
            <a:r>
              <a:rPr lang="ru-RU" i="1" dirty="0">
                <a:latin typeface="Segoe Script" panose="020B0504020000000003" pitchFamily="34" charset="0"/>
              </a:rPr>
              <a:t> </a:t>
            </a:r>
            <a:r>
              <a:rPr lang="ru-RU" i="1" dirty="0" err="1">
                <a:latin typeface="Segoe Script" panose="020B0504020000000003" pitchFamily="34" charset="0"/>
              </a:rPr>
              <a:t>пішки</a:t>
            </a:r>
            <a:r>
              <a:rPr lang="ru-RU" i="1" dirty="0">
                <a:latin typeface="Segoe Script" panose="020B0504020000000003" pitchFamily="34" charset="0"/>
              </a:rPr>
              <a:t>, </a:t>
            </a:r>
            <a:r>
              <a:rPr lang="ru-RU" i="1" dirty="0" err="1">
                <a:latin typeface="Segoe Script" panose="020B0504020000000003" pitchFamily="34" charset="0"/>
              </a:rPr>
              <a:t>маючи</a:t>
            </a:r>
            <a:r>
              <a:rPr lang="ru-RU" i="1" dirty="0">
                <a:latin typeface="Segoe Script" panose="020B0504020000000003" pitchFamily="34" charset="0"/>
              </a:rPr>
              <a:t> за </a:t>
            </a:r>
            <a:r>
              <a:rPr lang="ru-RU" i="1" dirty="0" err="1">
                <a:latin typeface="Segoe Script" panose="020B0504020000000003" pitchFamily="34" charset="0"/>
              </a:rPr>
              <a:t>плечима</a:t>
            </a:r>
            <a:r>
              <a:rPr lang="ru-RU" i="1" dirty="0">
                <a:latin typeface="Segoe Script" panose="020B0504020000000003" pitchFamily="34" charset="0"/>
              </a:rPr>
              <a:t> 11 </a:t>
            </a:r>
            <a:r>
              <a:rPr lang="ru-RU" i="1" dirty="0" err="1">
                <a:latin typeface="Segoe Script" panose="020B0504020000000003" pitchFamily="34" charset="0"/>
              </a:rPr>
              <a:t>років</a:t>
            </a:r>
            <a:r>
              <a:rPr lang="ru-RU" i="1" dirty="0">
                <a:latin typeface="Segoe Script" panose="020B0504020000000003" pitchFamily="34" charset="0"/>
              </a:rPr>
              <a:t>, три </a:t>
            </a:r>
            <a:r>
              <a:rPr lang="ru-RU" i="1" dirty="0" err="1">
                <a:latin typeface="Segoe Script" panose="020B0504020000000003" pitchFamily="34" charset="0"/>
              </a:rPr>
              <a:t>класи</a:t>
            </a:r>
            <a:r>
              <a:rPr lang="ru-RU" i="1" dirty="0">
                <a:latin typeface="Segoe Script" panose="020B0504020000000003" pitchFamily="34" charset="0"/>
              </a:rPr>
              <a:t> </a:t>
            </a:r>
            <a:r>
              <a:rPr lang="ru-RU" i="1" dirty="0" err="1">
                <a:latin typeface="Segoe Script" panose="020B0504020000000003" pitchFamily="34" charset="0"/>
              </a:rPr>
              <a:t>освіти</a:t>
            </a:r>
            <a:r>
              <a:rPr lang="ru-RU" i="1" dirty="0">
                <a:latin typeface="Segoe Script" panose="020B0504020000000003" pitchFamily="34" charset="0"/>
              </a:rPr>
              <a:t> і </a:t>
            </a:r>
            <a:r>
              <a:rPr lang="ru-RU" i="1" dirty="0" err="1">
                <a:latin typeface="Segoe Script" panose="020B0504020000000003" pitchFamily="34" charset="0"/>
              </a:rPr>
              <a:t>порожню</a:t>
            </a:r>
            <a:r>
              <a:rPr lang="ru-RU" i="1" dirty="0">
                <a:latin typeface="Segoe Script" panose="020B0504020000000003" pitchFamily="34" charset="0"/>
              </a:rPr>
              <a:t> </a:t>
            </a:r>
            <a:r>
              <a:rPr lang="ru-RU" i="1" dirty="0" err="1">
                <a:latin typeface="Segoe Script" panose="020B0504020000000003" pitchFamily="34" charset="0"/>
              </a:rPr>
              <a:t>торбинку</a:t>
            </a:r>
            <a:r>
              <a:rPr lang="ru-RU" i="1" dirty="0">
                <a:latin typeface="Segoe Script" panose="020B0504020000000003" pitchFamily="34" charset="0"/>
              </a:rPr>
              <a:t>, в </a:t>
            </a:r>
            <a:r>
              <a:rPr lang="ru-RU" i="1" dirty="0" err="1">
                <a:latin typeface="Segoe Script" panose="020B0504020000000003" pitchFamily="34" charset="0"/>
              </a:rPr>
              <a:t>котрій</a:t>
            </a:r>
            <a:r>
              <a:rPr lang="ru-RU" i="1" dirty="0">
                <a:latin typeface="Segoe Script" panose="020B0504020000000003" pitchFamily="34" charset="0"/>
              </a:rPr>
              <a:t> з початку </a:t>
            </a:r>
            <a:r>
              <a:rPr lang="ru-RU" i="1" dirty="0" err="1">
                <a:latin typeface="Segoe Script" panose="020B0504020000000003" pitchFamily="34" charset="0"/>
              </a:rPr>
              <a:t>подорожі</a:t>
            </a:r>
            <a:r>
              <a:rPr lang="ru-RU" i="1" dirty="0">
                <a:latin typeface="Segoe Script" panose="020B0504020000000003" pitchFamily="34" charset="0"/>
              </a:rPr>
              <a:t> </a:t>
            </a:r>
            <a:r>
              <a:rPr lang="ru-RU" i="1" dirty="0" err="1">
                <a:latin typeface="Segoe Script" panose="020B0504020000000003" pitchFamily="34" charset="0"/>
              </a:rPr>
              <a:t>було</a:t>
            </a:r>
            <a:r>
              <a:rPr lang="ru-RU" i="1" dirty="0">
                <a:latin typeface="Segoe Script" panose="020B0504020000000003" pitchFamily="34" charset="0"/>
              </a:rPr>
              <a:t> </a:t>
            </a:r>
            <a:r>
              <a:rPr lang="ru-RU" i="1" dirty="0" err="1">
                <a:latin typeface="Segoe Script" panose="020B0504020000000003" pitchFamily="34" charset="0"/>
              </a:rPr>
              <a:t>дев'ять</a:t>
            </a:r>
            <a:r>
              <a:rPr lang="ru-RU" i="1" dirty="0">
                <a:latin typeface="Segoe Script" panose="020B0504020000000003" pitchFamily="34" charset="0"/>
              </a:rPr>
              <a:t> </a:t>
            </a:r>
            <a:r>
              <a:rPr lang="ru-RU" i="1" dirty="0" err="1">
                <a:latin typeface="Segoe Script" panose="020B0504020000000003" pitchFamily="34" charset="0"/>
              </a:rPr>
              <a:t>сухарів</a:t>
            </a:r>
            <a:r>
              <a:rPr lang="ru-RU" i="1" dirty="0">
                <a:latin typeface="Segoe Script" panose="020B0504020000000003" pitchFamily="34" charset="0"/>
              </a:rPr>
              <a:t>, </a:t>
            </a:r>
            <a:r>
              <a:rPr lang="ru-RU" i="1" dirty="0" err="1">
                <a:latin typeface="Segoe Script" panose="020B0504020000000003" pitchFamily="34" charset="0"/>
              </a:rPr>
              <a:t>перепічка</a:t>
            </a:r>
            <a:r>
              <a:rPr lang="ru-RU" i="1" dirty="0">
                <a:latin typeface="Segoe Script" panose="020B0504020000000003" pitchFamily="34" charset="0"/>
              </a:rPr>
              <a:t> і банка меду — земляки дали на дорогу. </a:t>
            </a:r>
            <a:r>
              <a:rPr lang="ru-RU" i="1" dirty="0" err="1">
                <a:latin typeface="Segoe Script" panose="020B0504020000000003" pitchFamily="34" charset="0"/>
              </a:rPr>
              <a:t>Потім</a:t>
            </a:r>
            <a:r>
              <a:rPr lang="ru-RU" i="1" dirty="0">
                <a:latin typeface="Segoe Script" panose="020B0504020000000003" pitchFamily="34" charset="0"/>
              </a:rPr>
              <a:t> </a:t>
            </a:r>
            <a:r>
              <a:rPr lang="ru-RU" i="1" dirty="0" err="1">
                <a:latin typeface="Segoe Script" panose="020B0504020000000003" pitchFamily="34" charset="0"/>
              </a:rPr>
              <a:t>харчі</a:t>
            </a:r>
            <a:r>
              <a:rPr lang="ru-RU" i="1" dirty="0">
                <a:latin typeface="Segoe Script" panose="020B0504020000000003" pitchFamily="34" charset="0"/>
              </a:rPr>
              <a:t> </a:t>
            </a:r>
            <a:r>
              <a:rPr lang="ru-RU" i="1" dirty="0" err="1">
                <a:latin typeface="Segoe Script" panose="020B0504020000000003" pitchFamily="34" charset="0"/>
              </a:rPr>
              <a:t>вийшли</a:t>
            </a:r>
            <a:r>
              <a:rPr lang="ru-RU" i="1" dirty="0">
                <a:latin typeface="Segoe Script" panose="020B0504020000000003" pitchFamily="34" charset="0"/>
              </a:rPr>
              <a:t>. Почав </a:t>
            </a:r>
            <a:r>
              <a:rPr lang="ru-RU" i="1" dirty="0" err="1">
                <a:latin typeface="Segoe Script" panose="020B0504020000000003" pitchFamily="34" charset="0"/>
              </a:rPr>
              <a:t>старцювати</a:t>
            </a:r>
            <a:r>
              <a:rPr lang="ru-RU" i="1" dirty="0">
                <a:latin typeface="Segoe Script" panose="020B0504020000000003" pitchFamily="34" charset="0"/>
              </a:rPr>
              <a:t>. Перший раз </a:t>
            </a:r>
            <a:r>
              <a:rPr lang="ru-RU" i="1" dirty="0" err="1">
                <a:latin typeface="Segoe Script" panose="020B0504020000000003" pitchFamily="34" charset="0"/>
              </a:rPr>
              <a:t>просити</a:t>
            </a:r>
            <a:r>
              <a:rPr lang="ru-RU" i="1" dirty="0">
                <a:latin typeface="Segoe Script" panose="020B0504020000000003" pitchFamily="34" charset="0"/>
              </a:rPr>
              <a:t> </a:t>
            </a:r>
            <a:r>
              <a:rPr lang="ru-RU" i="1" dirty="0" err="1">
                <a:latin typeface="Segoe Script" panose="020B0504020000000003" pitchFamily="34" charset="0"/>
              </a:rPr>
              <a:t>було</a:t>
            </a:r>
            <a:r>
              <a:rPr lang="ru-RU" i="1" dirty="0">
                <a:latin typeface="Segoe Script" panose="020B0504020000000003" pitchFamily="34" charset="0"/>
              </a:rPr>
              <a:t> </a:t>
            </a:r>
            <a:r>
              <a:rPr lang="ru-RU" i="1" dirty="0" err="1">
                <a:latin typeface="Segoe Script" panose="020B0504020000000003" pitchFamily="34" charset="0"/>
              </a:rPr>
              <a:t>неймовірно</a:t>
            </a:r>
            <a:r>
              <a:rPr lang="ru-RU" i="1" dirty="0">
                <a:latin typeface="Segoe Script" panose="020B0504020000000003" pitchFamily="34" charset="0"/>
              </a:rPr>
              <a:t> </a:t>
            </a:r>
            <a:r>
              <a:rPr lang="ru-RU" i="1" dirty="0" err="1">
                <a:latin typeface="Segoe Script" panose="020B0504020000000003" pitchFamily="34" charset="0"/>
              </a:rPr>
              <a:t>важко</a:t>
            </a:r>
            <a:r>
              <a:rPr lang="ru-RU" i="1" dirty="0">
                <a:latin typeface="Segoe Script" panose="020B0504020000000003" pitchFamily="34" charset="0"/>
              </a:rPr>
              <a:t>, соромно, </a:t>
            </a:r>
            <a:r>
              <a:rPr lang="ru-RU" i="1" dirty="0" err="1">
                <a:latin typeface="Segoe Script" panose="020B0504020000000003" pitchFamily="34" charset="0"/>
              </a:rPr>
              <a:t>одбирало</a:t>
            </a:r>
            <a:r>
              <a:rPr lang="ru-RU" i="1" dirty="0">
                <a:latin typeface="Segoe Script" panose="020B0504020000000003" pitchFamily="34" charset="0"/>
              </a:rPr>
              <a:t> </a:t>
            </a:r>
            <a:r>
              <a:rPr lang="ru-RU" i="1" dirty="0" err="1">
                <a:latin typeface="Segoe Script" panose="020B0504020000000003" pitchFamily="34" charset="0"/>
              </a:rPr>
              <a:t>язик</a:t>
            </a:r>
            <a:r>
              <a:rPr lang="ru-RU" i="1" dirty="0">
                <a:latin typeface="Segoe Script" panose="020B0504020000000003" pitchFamily="34" charset="0"/>
              </a:rPr>
              <a:t> і в грудях терпло, </a:t>
            </a:r>
            <a:r>
              <a:rPr lang="ru-RU" i="1" dirty="0" err="1">
                <a:latin typeface="Segoe Script" panose="020B0504020000000003" pitchFamily="34" charset="0"/>
              </a:rPr>
              <a:t>тоді</a:t>
            </a:r>
            <a:r>
              <a:rPr lang="ru-RU" i="1" dirty="0">
                <a:latin typeface="Segoe Script" panose="020B0504020000000003" pitchFamily="34" charset="0"/>
              </a:rPr>
              <a:t> </a:t>
            </a:r>
            <a:r>
              <a:rPr lang="ru-RU" i="1" dirty="0" err="1">
                <a:latin typeface="Segoe Script" panose="020B0504020000000003" pitchFamily="34" charset="0"/>
              </a:rPr>
              <a:t>трохи</a:t>
            </a:r>
            <a:r>
              <a:rPr lang="ru-RU" i="1" dirty="0">
                <a:latin typeface="Segoe Script" panose="020B0504020000000003" pitchFamily="34" charset="0"/>
              </a:rPr>
              <a:t> </a:t>
            </a:r>
            <a:r>
              <a:rPr lang="ru-RU" i="1" dirty="0" err="1">
                <a:latin typeface="Segoe Script" panose="020B0504020000000003" pitchFamily="34" charset="0"/>
              </a:rPr>
              <a:t>привик</a:t>
            </a:r>
            <a:r>
              <a:rPr lang="ru-RU" i="1" dirty="0">
                <a:latin typeface="Segoe Script" panose="020B0504020000000003" pitchFamily="34" charset="0"/>
              </a:rPr>
              <a:t>. </a:t>
            </a:r>
            <a:r>
              <a:rPr lang="ru-RU" i="1" dirty="0" err="1">
                <a:latin typeface="Segoe Script" panose="020B0504020000000003" pitchFamily="34" charset="0"/>
              </a:rPr>
              <a:t>Ішов</a:t>
            </a:r>
            <a:r>
              <a:rPr lang="ru-RU" i="1" dirty="0">
                <a:latin typeface="Segoe Script" panose="020B0504020000000003" pitchFamily="34" charset="0"/>
              </a:rPr>
              <a:t> </a:t>
            </a:r>
            <a:r>
              <a:rPr lang="ru-RU" i="1" dirty="0" err="1">
                <a:latin typeface="Segoe Script" panose="020B0504020000000003" pitchFamily="34" charset="0"/>
              </a:rPr>
              <a:t>рівно</a:t>
            </a:r>
            <a:r>
              <a:rPr lang="ru-RU" i="1" dirty="0">
                <a:latin typeface="Segoe Script" panose="020B0504020000000003" pitchFamily="34" charset="0"/>
              </a:rPr>
              <a:t> два </a:t>
            </a:r>
            <a:r>
              <a:rPr lang="ru-RU" i="1" dirty="0" err="1">
                <a:latin typeface="Segoe Script" panose="020B0504020000000003" pitchFamily="34" charset="0"/>
              </a:rPr>
              <a:t>тижні</a:t>
            </a:r>
            <a:r>
              <a:rPr lang="ru-RU" i="1" dirty="0">
                <a:latin typeface="Segoe Script" panose="020B0504020000000003" pitchFamily="34" charset="0"/>
              </a:rPr>
              <a:t>. Через </a:t>
            </a:r>
            <a:r>
              <a:rPr lang="ru-RU" i="1" dirty="0" err="1">
                <a:latin typeface="Segoe Script" panose="020B0504020000000003" pitchFamily="34" charset="0"/>
              </a:rPr>
              <a:t>Слов'янськ</a:t>
            </a:r>
            <a:r>
              <a:rPr lang="ru-RU" i="1" dirty="0">
                <a:latin typeface="Segoe Script" panose="020B0504020000000003" pitchFamily="34" charset="0"/>
              </a:rPr>
              <a:t>, </a:t>
            </a:r>
            <a:r>
              <a:rPr lang="ru-RU" i="1" dirty="0" err="1">
                <a:latin typeface="Segoe Script" panose="020B0504020000000003" pitchFamily="34" charset="0"/>
              </a:rPr>
              <a:t>Краматорськ</a:t>
            </a:r>
            <a:r>
              <a:rPr lang="ru-RU" i="1" dirty="0">
                <a:latin typeface="Segoe Script" panose="020B0504020000000003" pitchFamily="34" charset="0"/>
              </a:rPr>
              <a:t>, Павлоград (</a:t>
            </a:r>
            <a:r>
              <a:rPr lang="ru-RU" i="1" dirty="0" err="1">
                <a:latin typeface="Segoe Script" panose="020B0504020000000003" pitchFamily="34" charset="0"/>
              </a:rPr>
              <a:t>чи</a:t>
            </a:r>
            <a:r>
              <a:rPr lang="ru-RU" i="1" dirty="0">
                <a:latin typeface="Segoe Script" panose="020B0504020000000003" pitchFamily="34" charset="0"/>
              </a:rPr>
              <a:t> </a:t>
            </a:r>
            <a:r>
              <a:rPr lang="ru-RU" i="1" dirty="0" err="1">
                <a:latin typeface="Segoe Script" panose="020B0504020000000003" pitchFamily="34" charset="0"/>
              </a:rPr>
              <a:t>Конград</a:t>
            </a:r>
            <a:r>
              <a:rPr lang="ru-RU" i="1" dirty="0">
                <a:latin typeface="Segoe Script" panose="020B0504020000000003" pitchFamily="34" charset="0"/>
              </a:rPr>
              <a:t>), Полтаву, Диканьку, </a:t>
            </a:r>
            <a:r>
              <a:rPr lang="ru-RU" i="1" dirty="0" err="1">
                <a:latin typeface="Segoe Script" panose="020B0504020000000003" pitchFamily="34" charset="0"/>
              </a:rPr>
              <a:t>Опішню</a:t>
            </a:r>
            <a:r>
              <a:rPr lang="ru-RU" i="1" dirty="0">
                <a:latin typeface="Segoe Script" panose="020B0504020000000003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530183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323528" y="1196752"/>
            <a:ext cx="6408712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err="1" smtClean="0">
                <a:solidFill>
                  <a:schemeClr val="bg1"/>
                </a:solidFill>
                <a:latin typeface="Segoe Script" panose="020B0504020000000003" pitchFamily="34" charset="0"/>
              </a:rPr>
              <a:t>Пам'ять</a:t>
            </a:r>
            <a:endParaRPr lang="ru-RU" sz="2800" b="1" dirty="0">
              <a:solidFill>
                <a:schemeClr val="bg1"/>
              </a:solidFill>
              <a:latin typeface="Segoe Script" panose="020B0504020000000003" pitchFamily="34" charset="0"/>
            </a:endParaRPr>
          </a:p>
          <a:p>
            <a:r>
              <a:rPr lang="ru-RU" sz="2000" dirty="0" err="1" smtClean="0">
                <a:solidFill>
                  <a:schemeClr val="bg1"/>
                </a:solidFill>
              </a:rPr>
              <a:t>Письменнику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присвячено</a:t>
            </a:r>
            <a:r>
              <a:rPr lang="ru-RU" sz="2000" dirty="0">
                <a:solidFill>
                  <a:schemeClr val="bg1"/>
                </a:solidFill>
              </a:rPr>
              <a:t> одну з </a:t>
            </a:r>
            <a:r>
              <a:rPr lang="ru-RU" sz="2000" dirty="0" err="1">
                <a:solidFill>
                  <a:schemeClr val="bg1"/>
                </a:solidFill>
              </a:rPr>
              <a:t>вітрин</a:t>
            </a:r>
            <a:r>
              <a:rPr lang="ru-RU" sz="2000" dirty="0">
                <a:solidFill>
                  <a:schemeClr val="bg1"/>
                </a:solidFill>
              </a:rPr>
              <a:t> Музею </a:t>
            </a:r>
            <a:r>
              <a:rPr lang="ru-RU" sz="2000" dirty="0" err="1">
                <a:solidFill>
                  <a:schemeClr val="bg1"/>
                </a:solidFill>
              </a:rPr>
              <a:t>однієї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вулиці</a:t>
            </a:r>
            <a:r>
              <a:rPr lang="ru-RU" sz="2000" dirty="0">
                <a:solidFill>
                  <a:schemeClr val="bg1"/>
                </a:solidFill>
              </a:rPr>
              <a:t>. В </a:t>
            </a:r>
            <a:r>
              <a:rPr lang="ru-RU" sz="2000" dirty="0" err="1">
                <a:solidFill>
                  <a:schemeClr val="bg1"/>
                </a:solidFill>
              </a:rPr>
              <a:t>середині</a:t>
            </a:r>
            <a:r>
              <a:rPr lang="ru-RU" sz="2000" dirty="0">
                <a:solidFill>
                  <a:schemeClr val="bg1"/>
                </a:solidFill>
              </a:rPr>
              <a:t> 1960-х </a:t>
            </a:r>
            <a:r>
              <a:rPr lang="ru-RU" sz="2000" dirty="0" err="1">
                <a:solidFill>
                  <a:schemeClr val="bg1"/>
                </a:solidFill>
              </a:rPr>
              <a:t>років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він</a:t>
            </a:r>
            <a:r>
              <a:rPr lang="ru-RU" sz="2000" dirty="0">
                <a:solidFill>
                  <a:schemeClr val="bg1"/>
                </a:solidFill>
              </a:rPr>
              <a:t> мешкав на </a:t>
            </a:r>
            <a:r>
              <a:rPr lang="ru-RU" sz="2000" dirty="0" err="1">
                <a:solidFill>
                  <a:schemeClr val="bg1"/>
                </a:solidFill>
              </a:rPr>
              <a:t>Андріївському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узвозі</a:t>
            </a:r>
            <a:r>
              <a:rPr lang="ru-RU" sz="2000" dirty="0">
                <a:solidFill>
                  <a:schemeClr val="bg1"/>
                </a:solidFill>
              </a:rPr>
              <a:t>. В </a:t>
            </a:r>
            <a:r>
              <a:rPr lang="ru-RU" sz="2000" dirty="0" err="1">
                <a:solidFill>
                  <a:schemeClr val="bg1"/>
                </a:solidFill>
              </a:rPr>
              <a:t>музеї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виставлені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автографи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Григора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Тютюнника</a:t>
            </a:r>
            <a:r>
              <a:rPr lang="ru-RU" sz="2000" dirty="0">
                <a:solidFill>
                  <a:schemeClr val="bg1"/>
                </a:solidFill>
              </a:rPr>
              <a:t>, </a:t>
            </a:r>
            <a:r>
              <a:rPr lang="ru-RU" sz="2000" dirty="0" err="1">
                <a:solidFill>
                  <a:schemeClr val="bg1"/>
                </a:solidFill>
              </a:rPr>
              <a:t>листи</a:t>
            </a:r>
            <a:r>
              <a:rPr lang="ru-RU" sz="2000" dirty="0">
                <a:solidFill>
                  <a:schemeClr val="bg1"/>
                </a:solidFill>
              </a:rPr>
              <a:t> до друга, </a:t>
            </a:r>
            <a:r>
              <a:rPr lang="ru-RU" sz="2000" dirty="0" err="1">
                <a:solidFill>
                  <a:schemeClr val="bg1"/>
                </a:solidFill>
              </a:rPr>
              <a:t>колекція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оригінальних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світлин</a:t>
            </a:r>
            <a:r>
              <a:rPr lang="ru-RU" sz="2000" dirty="0" smtClean="0">
                <a:solidFill>
                  <a:schemeClr val="bg1"/>
                </a:solidFill>
              </a:rPr>
              <a:t>.</a:t>
            </a:r>
          </a:p>
          <a:p>
            <a:endParaRPr lang="uk-UA" dirty="0">
              <a:solidFill>
                <a:schemeClr val="bg1"/>
              </a:solidFill>
            </a:endParaRPr>
          </a:p>
          <a:p>
            <a:r>
              <a:rPr lang="ru-RU" sz="2800" b="1" dirty="0" err="1" smtClean="0">
                <a:solidFill>
                  <a:schemeClr val="bg1"/>
                </a:solidFill>
                <a:latin typeface="Segoe Script" panose="020B0504020000000003" pitchFamily="34" charset="0"/>
              </a:rPr>
              <a:t>Екранізації</a:t>
            </a:r>
            <a:endParaRPr lang="ru-RU" sz="2800" b="1" dirty="0">
              <a:solidFill>
                <a:schemeClr val="bg1"/>
              </a:solidFill>
              <a:latin typeface="Segoe Script" panose="020B0504020000000003" pitchFamily="34" charset="0"/>
            </a:endParaRPr>
          </a:p>
          <a:p>
            <a:r>
              <a:rPr lang="ru-RU" sz="2000" dirty="0" smtClean="0">
                <a:solidFill>
                  <a:schemeClr val="bg1"/>
                </a:solidFill>
              </a:rPr>
              <a:t>За </a:t>
            </a:r>
            <a:r>
              <a:rPr lang="ru-RU" sz="2000" dirty="0">
                <a:solidFill>
                  <a:schemeClr val="bg1"/>
                </a:solidFill>
              </a:rPr>
              <a:t>мотивами </a:t>
            </a:r>
            <a:r>
              <a:rPr lang="ru-RU" sz="2000" dirty="0" err="1">
                <a:solidFill>
                  <a:schemeClr val="bg1"/>
                </a:solidFill>
              </a:rPr>
              <a:t>його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оповідання</a:t>
            </a:r>
            <a:r>
              <a:rPr lang="ru-RU" sz="2000" dirty="0">
                <a:solidFill>
                  <a:schemeClr val="bg1"/>
                </a:solidFill>
              </a:rPr>
              <a:t> «</a:t>
            </a:r>
            <a:r>
              <a:rPr lang="ru-RU" sz="2000" dirty="0" err="1">
                <a:solidFill>
                  <a:schemeClr val="bg1"/>
                </a:solidFill>
              </a:rPr>
              <a:t>Син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приїхав</a:t>
            </a:r>
            <a:r>
              <a:rPr lang="ru-RU" sz="2000" dirty="0">
                <a:solidFill>
                  <a:schemeClr val="bg1"/>
                </a:solidFill>
              </a:rPr>
              <a:t>» створено </a:t>
            </a:r>
            <a:r>
              <a:rPr lang="ru-RU" sz="2000" dirty="0" err="1">
                <a:solidFill>
                  <a:schemeClr val="bg1"/>
                </a:solidFill>
              </a:rPr>
              <a:t>фільм</a:t>
            </a:r>
            <a:r>
              <a:rPr lang="ru-RU" sz="2000" dirty="0">
                <a:solidFill>
                  <a:schemeClr val="bg1"/>
                </a:solidFill>
              </a:rPr>
              <a:t> «</a:t>
            </a:r>
            <a:r>
              <a:rPr lang="ru-RU" sz="2000" dirty="0" err="1">
                <a:solidFill>
                  <a:schemeClr val="bg1"/>
                </a:solidFill>
              </a:rPr>
              <a:t>Скляне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щастя</a:t>
            </a:r>
            <a:r>
              <a:rPr lang="ru-RU" sz="2000" dirty="0">
                <a:solidFill>
                  <a:schemeClr val="bg1"/>
                </a:solidFill>
              </a:rPr>
              <a:t>» (1981), за </a:t>
            </a:r>
            <a:r>
              <a:rPr lang="ru-RU" sz="2000" dirty="0" err="1">
                <a:solidFill>
                  <a:schemeClr val="bg1"/>
                </a:solidFill>
              </a:rPr>
              <a:t>однойменною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повістю</a:t>
            </a:r>
            <a:r>
              <a:rPr lang="ru-RU" sz="2000" dirty="0">
                <a:solidFill>
                  <a:schemeClr val="bg1"/>
                </a:solidFill>
              </a:rPr>
              <a:t> автора й </a:t>
            </a:r>
            <a:r>
              <a:rPr lang="ru-RU" sz="2000" dirty="0" err="1">
                <a:solidFill>
                  <a:schemeClr val="bg1"/>
                </a:solidFill>
              </a:rPr>
              <a:t>творами</a:t>
            </a:r>
            <a:r>
              <a:rPr lang="ru-RU" sz="2000" dirty="0">
                <a:solidFill>
                  <a:schemeClr val="bg1"/>
                </a:solidFill>
              </a:rPr>
              <a:t> «</a:t>
            </a:r>
            <a:r>
              <a:rPr lang="ru-RU" sz="2000" dirty="0" err="1">
                <a:solidFill>
                  <a:schemeClr val="bg1"/>
                </a:solidFill>
              </a:rPr>
              <a:t>Дід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Северин</a:t>
            </a:r>
            <a:r>
              <a:rPr lang="ru-RU" sz="2000" dirty="0">
                <a:solidFill>
                  <a:schemeClr val="bg1"/>
                </a:solidFill>
              </a:rPr>
              <a:t>» і «</a:t>
            </a:r>
            <a:r>
              <a:rPr lang="ru-RU" sz="2000" dirty="0" err="1">
                <a:solidFill>
                  <a:schemeClr val="bg1"/>
                </a:solidFill>
              </a:rPr>
              <a:t>Вогник</a:t>
            </a:r>
            <a:r>
              <a:rPr lang="ru-RU" sz="2000" dirty="0">
                <a:solidFill>
                  <a:schemeClr val="bg1"/>
                </a:solidFill>
              </a:rPr>
              <a:t> в степу» — </a:t>
            </a:r>
            <a:r>
              <a:rPr lang="ru-RU" sz="2000" dirty="0" err="1">
                <a:solidFill>
                  <a:schemeClr val="bg1"/>
                </a:solidFill>
              </a:rPr>
              <a:t>кінокартину</a:t>
            </a:r>
            <a:r>
              <a:rPr lang="ru-RU" sz="2000" dirty="0">
                <a:solidFill>
                  <a:schemeClr val="bg1"/>
                </a:solidFill>
              </a:rPr>
              <a:t> «Климко» (1983), 1993 р. </a:t>
            </a:r>
            <a:r>
              <a:rPr lang="ru-RU" sz="2000" dirty="0" err="1">
                <a:solidFill>
                  <a:schemeClr val="bg1"/>
                </a:solidFill>
              </a:rPr>
              <a:t>екранізовано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його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твір</a:t>
            </a:r>
            <a:r>
              <a:rPr lang="ru-RU" sz="2000" dirty="0">
                <a:solidFill>
                  <a:schemeClr val="bg1"/>
                </a:solidFill>
              </a:rPr>
              <a:t> «Три </a:t>
            </a:r>
            <a:r>
              <a:rPr lang="ru-RU" sz="2000" dirty="0" err="1">
                <a:solidFill>
                  <a:schemeClr val="bg1"/>
                </a:solidFill>
              </a:rPr>
              <a:t>плачі</a:t>
            </a:r>
            <a:r>
              <a:rPr lang="ru-RU" sz="2000" dirty="0">
                <a:solidFill>
                  <a:schemeClr val="bg1"/>
                </a:solidFill>
              </a:rPr>
              <a:t> над Степаном».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31669">
            <a:off x="6588224" y="548680"/>
            <a:ext cx="17907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4" descr="http://im1-tub-ua.yandex.net/i?id=17020174-03-72&amp;n=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5301208"/>
            <a:ext cx="254317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8" name="Picture 6" descr="http://im4-tub-ua.yandex.net/i?id=73521460-28-72&amp;n=2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3068960"/>
            <a:ext cx="202882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88640"/>
            <a:ext cx="11049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20588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1134</Words>
  <Application>Microsoft Office PowerPoint</Application>
  <PresentationFormat>Экран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Тютюнник Григір Михайлович</vt:lpstr>
      <vt:lpstr>Біографія</vt:lpstr>
      <vt:lpstr>Презентация PowerPoint</vt:lpstr>
      <vt:lpstr>Презентация PowerPoint</vt:lpstr>
      <vt:lpstr>Презентация PowerPoint</vt:lpstr>
      <vt:lpstr>Презентация PowerPoint</vt:lpstr>
      <vt:lpstr>Твори</vt:lpstr>
      <vt:lpstr>Цікаві факти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Тютюнник Григір Михайлович</dc:title>
  <dc:creator>User</dc:creator>
  <cp:lastModifiedBy>User</cp:lastModifiedBy>
  <cp:revision>7</cp:revision>
  <dcterms:created xsi:type="dcterms:W3CDTF">2014-04-15T17:57:34Z</dcterms:created>
  <dcterms:modified xsi:type="dcterms:W3CDTF">2014-04-15T20:11:38Z</dcterms:modified>
</cp:coreProperties>
</file>