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5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C157B-19A3-4F10-94DA-15D6A7087258}" type="datetimeFigureOut">
              <a:rPr lang="uk-UA" smtClean="0"/>
              <a:t>24.11.2013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56F8C-CBB1-450D-A6D0-3EF019586B0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812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C157B-19A3-4F10-94DA-15D6A7087258}" type="datetimeFigureOut">
              <a:rPr lang="uk-UA" smtClean="0"/>
              <a:t>24.11.2013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56F8C-CBB1-450D-A6D0-3EF019586B0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09023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C157B-19A3-4F10-94DA-15D6A7087258}" type="datetimeFigureOut">
              <a:rPr lang="uk-UA" smtClean="0"/>
              <a:t>24.11.2013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56F8C-CBB1-450D-A6D0-3EF019586B0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19340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C157B-19A3-4F10-94DA-15D6A7087258}" type="datetimeFigureOut">
              <a:rPr lang="uk-UA" smtClean="0"/>
              <a:t>24.11.2013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56F8C-CBB1-450D-A6D0-3EF019586B0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52385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C157B-19A3-4F10-94DA-15D6A7087258}" type="datetimeFigureOut">
              <a:rPr lang="uk-UA" smtClean="0"/>
              <a:t>24.11.2013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56F8C-CBB1-450D-A6D0-3EF019586B0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107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C157B-19A3-4F10-94DA-15D6A7087258}" type="datetimeFigureOut">
              <a:rPr lang="uk-UA" smtClean="0"/>
              <a:t>24.11.2013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56F8C-CBB1-450D-A6D0-3EF019586B0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56818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C157B-19A3-4F10-94DA-15D6A7087258}" type="datetimeFigureOut">
              <a:rPr lang="uk-UA" smtClean="0"/>
              <a:t>24.11.2013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56F8C-CBB1-450D-A6D0-3EF019586B0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19636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C157B-19A3-4F10-94DA-15D6A7087258}" type="datetimeFigureOut">
              <a:rPr lang="uk-UA" smtClean="0"/>
              <a:t>24.11.2013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56F8C-CBB1-450D-A6D0-3EF019586B0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10735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C157B-19A3-4F10-94DA-15D6A7087258}" type="datetimeFigureOut">
              <a:rPr lang="uk-UA" smtClean="0"/>
              <a:t>24.11.2013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56F8C-CBB1-450D-A6D0-3EF019586B0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50389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C157B-19A3-4F10-94DA-15D6A7087258}" type="datetimeFigureOut">
              <a:rPr lang="uk-UA" smtClean="0"/>
              <a:t>24.11.2013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56F8C-CBB1-450D-A6D0-3EF019586B0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82544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C157B-19A3-4F10-94DA-15D6A7087258}" type="datetimeFigureOut">
              <a:rPr lang="uk-UA" smtClean="0"/>
              <a:t>24.11.2013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56F8C-CBB1-450D-A6D0-3EF019586B0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34665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6C157B-19A3-4F10-94DA-15D6A7087258}" type="datetimeFigureOut">
              <a:rPr lang="uk-UA" smtClean="0"/>
              <a:t>24.11.2013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56F8C-CBB1-450D-A6D0-3EF019586B0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81389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81375" y="548680"/>
            <a:ext cx="5688632" cy="1470025"/>
          </a:xfrm>
        </p:spPr>
        <p:txBody>
          <a:bodyPr/>
          <a:lstStyle/>
          <a:p>
            <a:r>
              <a:rPr lang="uk-UA" dirty="0" smtClean="0"/>
              <a:t>Куліш Микола </a:t>
            </a:r>
            <a:r>
              <a:rPr lang="uk-UA" dirty="0" err="1" smtClean="0"/>
              <a:t>Гурович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(1892-1937)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19872" y="2780928"/>
            <a:ext cx="5608712" cy="3178011"/>
          </a:xfrm>
        </p:spPr>
        <p:txBody>
          <a:bodyPr>
            <a:normAutofit fontScale="92500" lnSpcReduction="20000"/>
          </a:bodyPr>
          <a:lstStyle/>
          <a:p>
            <a:pPr marL="457200" indent="-457200" algn="l">
              <a:buFont typeface="Courier New" panose="02070309020205020404" pitchFamily="49" charset="0"/>
              <a:buChar char="o"/>
            </a:pPr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uk-UA" dirty="0" smtClean="0">
                <a:solidFill>
                  <a:srgbClr val="002060"/>
                </a:solidFill>
              </a:rPr>
              <a:t>український письменник,</a:t>
            </a:r>
          </a:p>
          <a:p>
            <a:pPr marL="457200" indent="-457200" algn="l">
              <a:buFont typeface="Courier New" panose="02070309020205020404" pitchFamily="49" charset="0"/>
              <a:buChar char="o"/>
            </a:pPr>
            <a:r>
              <a:rPr lang="uk-UA" dirty="0" smtClean="0">
                <a:solidFill>
                  <a:srgbClr val="002060"/>
                </a:solidFill>
              </a:rPr>
              <a:t> режисер,</a:t>
            </a:r>
          </a:p>
          <a:p>
            <a:pPr marL="457200" indent="-457200" algn="l">
              <a:buFont typeface="Courier New" panose="02070309020205020404" pitchFamily="49" charset="0"/>
              <a:buChar char="o"/>
            </a:pPr>
            <a:r>
              <a:rPr lang="uk-UA" dirty="0" smtClean="0">
                <a:solidFill>
                  <a:srgbClr val="002060"/>
                </a:solidFill>
              </a:rPr>
              <a:t> драматург, </a:t>
            </a:r>
          </a:p>
          <a:p>
            <a:pPr marL="457200" indent="-457200" algn="l">
              <a:buFont typeface="Courier New" panose="02070309020205020404" pitchFamily="49" charset="0"/>
              <a:buChar char="o"/>
            </a:pPr>
            <a:r>
              <a:rPr lang="uk-UA" dirty="0" smtClean="0">
                <a:solidFill>
                  <a:srgbClr val="002060"/>
                </a:solidFill>
              </a:rPr>
              <a:t>громадський діяч, </a:t>
            </a:r>
          </a:p>
          <a:p>
            <a:pPr marL="457200" indent="-457200" algn="l">
              <a:buFont typeface="Courier New" panose="02070309020205020404" pitchFamily="49" charset="0"/>
              <a:buChar char="o"/>
            </a:pPr>
            <a:r>
              <a:rPr lang="uk-UA" dirty="0" smtClean="0">
                <a:solidFill>
                  <a:srgbClr val="002060"/>
                </a:solidFill>
              </a:rPr>
              <a:t>газетяр і редактор, </a:t>
            </a:r>
          </a:p>
          <a:p>
            <a:pPr marL="457200" indent="-457200" algn="l">
              <a:buFont typeface="Courier New" panose="02070309020205020404" pitchFamily="49" charset="0"/>
              <a:buChar char="o"/>
            </a:pPr>
            <a:r>
              <a:rPr lang="uk-UA" dirty="0" smtClean="0">
                <a:solidFill>
                  <a:srgbClr val="002060"/>
                </a:solidFill>
              </a:rPr>
              <a:t>діяч української освіти, педагог.</a:t>
            </a:r>
            <a:endParaRPr lang="uk-UA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36712"/>
            <a:ext cx="2664296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9521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16016" y="1412776"/>
            <a:ext cx="4104456" cy="504056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r>
              <a:rPr lang="uk-UA" dirty="0" smtClean="0">
                <a:solidFill>
                  <a:srgbClr val="002060"/>
                </a:solidFill>
              </a:rPr>
              <a:t>народився 19 грудня 1892 р. у селі </a:t>
            </a:r>
            <a:r>
              <a:rPr lang="uk-UA" dirty="0" err="1" smtClean="0">
                <a:solidFill>
                  <a:srgbClr val="002060"/>
                </a:solidFill>
              </a:rPr>
              <a:t>Чаплинці</a:t>
            </a:r>
            <a:r>
              <a:rPr lang="uk-UA" dirty="0" smtClean="0">
                <a:solidFill>
                  <a:srgbClr val="002060"/>
                </a:solidFill>
              </a:rPr>
              <a:t> Дніпровського повіту Таврійської губернії в бідній селянській сім'ї.</a:t>
            </a:r>
          </a:p>
          <a:p>
            <a:r>
              <a:rPr lang="uk-UA" dirty="0" smtClean="0">
                <a:solidFill>
                  <a:srgbClr val="002060"/>
                </a:solidFill>
              </a:rPr>
              <a:t>З 9 років навчався у </a:t>
            </a:r>
            <a:r>
              <a:rPr lang="uk-UA" dirty="0" err="1" smtClean="0">
                <a:solidFill>
                  <a:srgbClr val="002060"/>
                </a:solidFill>
              </a:rPr>
              <a:t>церковно-парафіальній</a:t>
            </a:r>
            <a:r>
              <a:rPr lang="uk-UA" dirty="0" smtClean="0">
                <a:solidFill>
                  <a:srgbClr val="002060"/>
                </a:solidFill>
              </a:rPr>
              <a:t> школі, де виявився здібним учнем, тому односельці вирішили допомогти обдарованому хлопцеві і зібрали кошти — близько 100 карбованців — щоб він міг продовжувати освіту.</a:t>
            </a:r>
            <a:endParaRPr lang="uk-UA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54" y="1639415"/>
            <a:ext cx="4340225" cy="360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87624" y="476672"/>
            <a:ext cx="626469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Дитинство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889556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72489" y="188640"/>
            <a:ext cx="4788024" cy="6634631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uk-UA" dirty="0" smtClean="0"/>
              <a:t>З 1905 року навчався в Олешківському міському восьмикласному училищі..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dirty="0" smtClean="0"/>
              <a:t>1908 року вступив до </a:t>
            </a:r>
            <a:r>
              <a:rPr lang="uk-UA" dirty="0" err="1" smtClean="0"/>
              <a:t>Олешківської</a:t>
            </a:r>
            <a:r>
              <a:rPr lang="uk-UA" dirty="0" smtClean="0"/>
              <a:t> прогімназії.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 У 1908 р. </a:t>
            </a:r>
            <a:r>
              <a:rPr lang="ru-RU" dirty="0" err="1" smtClean="0"/>
              <a:t>Микола</a:t>
            </a:r>
            <a:r>
              <a:rPr lang="ru-RU" dirty="0" smtClean="0"/>
              <a:t> вступив до </a:t>
            </a:r>
            <a:r>
              <a:rPr lang="ru-RU" dirty="0" err="1" smtClean="0"/>
              <a:t>Олешківської</a:t>
            </a:r>
            <a:r>
              <a:rPr lang="ru-RU" dirty="0" smtClean="0"/>
              <a:t> </a:t>
            </a:r>
            <a:r>
              <a:rPr lang="ru-RU" dirty="0" err="1" smtClean="0"/>
              <a:t>прогімназії</a:t>
            </a:r>
            <a:r>
              <a:rPr lang="ru-RU" dirty="0" smtClean="0"/>
              <a:t>. Але заклад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закрито</a:t>
            </a:r>
            <a:r>
              <a:rPr lang="ru-RU" dirty="0" smtClean="0"/>
              <a:t>, тому </a:t>
            </a:r>
            <a:r>
              <a:rPr lang="ru-RU" dirty="0" err="1" smtClean="0"/>
              <a:t>Куліш</a:t>
            </a:r>
            <a:r>
              <a:rPr lang="ru-RU" dirty="0" smtClean="0"/>
              <a:t> </a:t>
            </a:r>
            <a:r>
              <a:rPr lang="ru-RU" dirty="0" err="1" smtClean="0"/>
              <a:t>поїхав</a:t>
            </a:r>
            <a:r>
              <a:rPr lang="ru-RU" dirty="0" smtClean="0"/>
              <a:t> на Кавказ, де </a:t>
            </a:r>
            <a:r>
              <a:rPr lang="ru-RU" dirty="0" err="1" smtClean="0"/>
              <a:t>склав</a:t>
            </a:r>
            <a:r>
              <a:rPr lang="ru-RU" dirty="0" smtClean="0"/>
              <a:t> </a:t>
            </a:r>
            <a:r>
              <a:rPr lang="ru-RU" dirty="0" err="1" smtClean="0"/>
              <a:t>екстерном</a:t>
            </a:r>
            <a:r>
              <a:rPr lang="ru-RU" dirty="0" smtClean="0"/>
              <a:t> </a:t>
            </a:r>
            <a:r>
              <a:rPr lang="ru-RU" dirty="0" err="1" smtClean="0"/>
              <a:t>екзамени</a:t>
            </a:r>
            <a:r>
              <a:rPr lang="ru-RU" dirty="0" smtClean="0"/>
              <a:t> на </a:t>
            </a:r>
            <a:r>
              <a:rPr lang="ru-RU" dirty="0" err="1" smtClean="0"/>
              <a:t>атестат</a:t>
            </a:r>
            <a:r>
              <a:rPr lang="ru-RU" dirty="0" smtClean="0"/>
              <a:t> </a:t>
            </a:r>
            <a:r>
              <a:rPr lang="ru-RU" dirty="0" err="1" smtClean="0"/>
              <a:t>зрілості</a:t>
            </a:r>
            <a:r>
              <a:rPr lang="ru-RU" dirty="0" smtClean="0"/>
              <a:t>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Мешкав на </a:t>
            </a:r>
            <a:r>
              <a:rPr lang="ru-RU" dirty="0" err="1" smtClean="0"/>
              <a:t>квартирі</a:t>
            </a:r>
            <a:r>
              <a:rPr lang="ru-RU" dirty="0" smtClean="0"/>
              <a:t> </a:t>
            </a:r>
            <a:r>
              <a:rPr lang="ru-RU" dirty="0" err="1" smtClean="0"/>
              <a:t>свого</a:t>
            </a:r>
            <a:r>
              <a:rPr lang="ru-RU" dirty="0" smtClean="0"/>
              <a:t> </a:t>
            </a:r>
            <a:r>
              <a:rPr lang="ru-RU" dirty="0" err="1" smtClean="0"/>
              <a:t>гімназійного</a:t>
            </a:r>
            <a:r>
              <a:rPr lang="ru-RU" dirty="0" smtClean="0"/>
              <a:t> приятеля Всеволода </a:t>
            </a:r>
            <a:r>
              <a:rPr lang="ru-RU" dirty="0" err="1" smtClean="0"/>
              <a:t>Невелля</a:t>
            </a:r>
            <a:r>
              <a:rPr lang="ru-RU" dirty="0" smtClean="0"/>
              <a:t>. Де й </a:t>
            </a:r>
            <a:r>
              <a:rPr lang="ru-RU" dirty="0" err="1" smtClean="0"/>
              <a:t>познайомився</a:t>
            </a:r>
            <a:r>
              <a:rPr lang="ru-RU" dirty="0" smtClean="0"/>
              <a:t> </a:t>
            </a:r>
            <a:r>
              <a:rPr lang="ru-RU" dirty="0" err="1" smtClean="0"/>
              <a:t>зі</a:t>
            </a:r>
            <a:r>
              <a:rPr lang="ru-RU" dirty="0" smtClean="0"/>
              <a:t> </a:t>
            </a:r>
            <a:r>
              <a:rPr lang="ru-RU" dirty="0" err="1" smtClean="0"/>
              <a:t>своєю</a:t>
            </a:r>
            <a:r>
              <a:rPr lang="ru-RU" dirty="0" smtClean="0"/>
              <a:t> </a:t>
            </a:r>
            <a:r>
              <a:rPr lang="ru-RU" dirty="0" err="1" smtClean="0"/>
              <a:t>майбутньою</a:t>
            </a:r>
            <a:r>
              <a:rPr lang="ru-RU" dirty="0" smtClean="0"/>
              <a:t> дружиною </a:t>
            </a:r>
            <a:r>
              <a:rPr lang="ru-RU" dirty="0" err="1" smtClean="0"/>
              <a:t>Антоніною</a:t>
            </a:r>
            <a:r>
              <a:rPr lang="ru-RU" dirty="0" smtClean="0"/>
              <a:t> </a:t>
            </a:r>
            <a:r>
              <a:rPr lang="ru-RU" dirty="0" err="1" smtClean="0"/>
              <a:t>Невелль</a:t>
            </a:r>
            <a:r>
              <a:rPr lang="ru-RU" dirty="0" smtClean="0"/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У 1913 р. написав </a:t>
            </a:r>
            <a:r>
              <a:rPr lang="ru-RU" dirty="0" err="1" smtClean="0"/>
              <a:t>російською</a:t>
            </a:r>
            <a:r>
              <a:rPr lang="ru-RU" dirty="0" smtClean="0"/>
              <a:t> </a:t>
            </a:r>
            <a:r>
              <a:rPr lang="ru-RU" dirty="0" err="1" smtClean="0"/>
              <a:t>мовою</a:t>
            </a:r>
            <a:r>
              <a:rPr lang="ru-RU" dirty="0" smtClean="0"/>
              <a:t> </a:t>
            </a:r>
            <a:r>
              <a:rPr lang="ru-RU" dirty="0" err="1" smtClean="0"/>
              <a:t>п'єсу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не </a:t>
            </a:r>
            <a:r>
              <a:rPr lang="ru-RU" dirty="0" err="1" smtClean="0"/>
              <a:t>збереглася</a:t>
            </a:r>
            <a:r>
              <a:rPr lang="ru-RU" dirty="0" smtClean="0"/>
              <a:t> до </a:t>
            </a:r>
            <a:r>
              <a:rPr lang="ru-RU" dirty="0" err="1" smtClean="0"/>
              <a:t>нашого</a:t>
            </a:r>
            <a:r>
              <a:rPr lang="ru-RU" dirty="0" smtClean="0"/>
              <a:t> часу,— </a:t>
            </a:r>
            <a:r>
              <a:rPr lang="ru-RU" dirty="0" err="1" smtClean="0"/>
              <a:t>комедію</a:t>
            </a:r>
            <a:r>
              <a:rPr lang="ru-RU" dirty="0" smtClean="0"/>
              <a:t> «На рыбной ловле», яка стала основою для </a:t>
            </a:r>
            <a:r>
              <a:rPr lang="ru-RU" dirty="0" err="1" smtClean="0"/>
              <a:t>створення</a:t>
            </a:r>
            <a:r>
              <a:rPr lang="ru-RU" dirty="0" smtClean="0"/>
              <a:t> </a:t>
            </a:r>
            <a:r>
              <a:rPr lang="ru-RU" dirty="0" err="1" smtClean="0"/>
              <a:t>комедії</a:t>
            </a:r>
            <a:r>
              <a:rPr lang="ru-RU" dirty="0" smtClean="0"/>
              <a:t> «</a:t>
            </a:r>
            <a:r>
              <a:rPr lang="ru-RU" dirty="0" err="1" smtClean="0"/>
              <a:t>Отак</a:t>
            </a:r>
            <a:r>
              <a:rPr lang="ru-RU" dirty="0" smtClean="0"/>
              <a:t> </a:t>
            </a:r>
            <a:r>
              <a:rPr lang="ru-RU" dirty="0" err="1" smtClean="0"/>
              <a:t>загинув</a:t>
            </a:r>
            <a:r>
              <a:rPr lang="ru-RU" dirty="0" smtClean="0"/>
              <a:t> </a:t>
            </a:r>
            <a:r>
              <a:rPr lang="ru-RU" dirty="0" err="1" smtClean="0"/>
              <a:t>Гуска</a:t>
            </a:r>
            <a:r>
              <a:rPr lang="ru-RU" dirty="0" smtClean="0"/>
              <a:t>». </a:t>
            </a:r>
            <a:endParaRPr lang="uk-UA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80728"/>
            <a:ext cx="3782452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61048"/>
            <a:ext cx="4355977" cy="2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931866" y="76159"/>
            <a:ext cx="34147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 Олешках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46" y="854800"/>
            <a:ext cx="4070484" cy="2862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8604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7072" y="862055"/>
            <a:ext cx="5266928" cy="5913456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uk-UA" dirty="0" smtClean="0"/>
              <a:t>1914р.М. Куліш вступив на історико-філологічний факультет Одеського університету, але з початком Першої світової війни був мобілізований на фронт, де зробив військову кар'єру, дослужившись до поручика.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dirty="0" smtClean="0"/>
              <a:t>1915—1917 </a:t>
            </a:r>
            <a:r>
              <a:rPr lang="en-US" dirty="0" smtClean="0"/>
              <a:t>pp. </a:t>
            </a:r>
            <a:r>
              <a:rPr lang="uk-UA" dirty="0" smtClean="0"/>
              <a:t>він провів на передовій.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dirty="0" smtClean="0"/>
              <a:t> 1917р. в армійській газеті надрукував свої вірші на громадсько-політичні теми. Одним з перших серед офіцерів полку перейшов на бік революціонерів. </a:t>
            </a:r>
          </a:p>
          <a:p>
            <a:endParaRPr lang="uk-UA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2878502" y="71981"/>
            <a:ext cx="62654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Перша </a:t>
            </a:r>
            <a:r>
              <a:rPr lang="ru-RU" sz="5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світова</a:t>
            </a:r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5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війна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1" y="836712"/>
            <a:ext cx="3980215" cy="2791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36" y="3671178"/>
            <a:ext cx="3508983" cy="3179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5980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uk-UA" dirty="0" smtClean="0"/>
              <a:t>Період громадянської війни та Української революції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39285" y="1268760"/>
            <a:ext cx="4680520" cy="5419122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 fontScale="62500" lnSpcReduction="20000"/>
          </a:bodyPr>
          <a:lstStyle/>
          <a:p>
            <a:r>
              <a:rPr lang="uk-UA" dirty="0" smtClean="0"/>
              <a:t>1918 — голова </a:t>
            </a:r>
            <a:r>
              <a:rPr lang="uk-UA" dirty="0" err="1" smtClean="0"/>
              <a:t>Олешківської</a:t>
            </a:r>
            <a:r>
              <a:rPr lang="uk-UA" dirty="0" smtClean="0"/>
              <a:t> ради робітничих і селянських депутатів.</a:t>
            </a:r>
          </a:p>
          <a:p>
            <a:r>
              <a:rPr lang="uk-UA" dirty="0" smtClean="0"/>
              <a:t>У липні 1919 року, перебуваючи в Херсоні, Микола Куліш формує Дніпровський селянський полк у складі Червоної Армії. З цим полком він згодом захищав Херсон і Миколаїв у боях з денікінцями.</a:t>
            </a:r>
          </a:p>
          <a:p>
            <a:r>
              <a:rPr lang="uk-UA" dirty="0" smtClean="0"/>
              <a:t>Цього ж року  був заарештований і помилково звинувачений у хабарництві на посаді члена лікарської військової комісії, але через кілька днів був звільнений з-під арешту. Після цього завідував Дніпропетровським відділом народної освіти, редагував газету. </a:t>
            </a:r>
          </a:p>
          <a:p>
            <a:r>
              <a:rPr lang="uk-UA" dirty="0" smtClean="0"/>
              <a:t>Після повернення Червоної Армії на Україну, він стає начальником штабу групи військ Херсонського та Дніпровського повітових військкоматів.</a:t>
            </a:r>
            <a:endParaRPr lang="uk-U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4329323" cy="2528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3815967"/>
            <a:ext cx="4221818" cy="2871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2469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r>
              <a:rPr lang="uk-UA" dirty="0" smtClean="0"/>
              <a:t>В Одесі та </a:t>
            </a:r>
            <a:r>
              <a:rPr lang="uk-UA" dirty="0" err="1" smtClean="0"/>
              <a:t>Зінов'євську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40404" y="1268760"/>
            <a:ext cx="5124084" cy="5472608"/>
          </a:xfr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70000" lnSpcReduction="20000"/>
          </a:bodyPr>
          <a:lstStyle/>
          <a:p>
            <a:r>
              <a:rPr lang="uk-UA" dirty="0" smtClean="0"/>
              <a:t>У 1922 працював у губернському відділі народної освіти в Одесі на посаді інспектора шкіл. </a:t>
            </a:r>
          </a:p>
          <a:p>
            <a:r>
              <a:rPr lang="uk-UA" dirty="0" smtClean="0"/>
              <a:t>В 1924 написав п'єсу «97», в якій розповів про голод 1921-22 на Херсонщині. Постановки цього твору та п'єси «Комуна в степах» (1925) на харківській сцені принесли Кулішу загальне визнання. </a:t>
            </a:r>
          </a:p>
          <a:p>
            <a:r>
              <a:rPr lang="uk-UA" dirty="0" smtClean="0"/>
              <a:t>В Одесі письменник стає членом письменницької спілки «Гарт». Цікавиться культурним, літературним і мистецьким життям України свого часу.</a:t>
            </a:r>
          </a:p>
          <a:p>
            <a:r>
              <a:rPr lang="uk-UA" dirty="0" smtClean="0"/>
              <a:t>У </a:t>
            </a:r>
            <a:r>
              <a:rPr lang="uk-UA" dirty="0" err="1" smtClean="0"/>
              <a:t>Зінов'євську</a:t>
            </a:r>
            <a:r>
              <a:rPr lang="uk-UA" dirty="0" smtClean="0"/>
              <a:t> з кінця квітня до початку червня 1925 року редагує газету «Червоний шлях». </a:t>
            </a:r>
            <a:endParaRPr lang="uk-UA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52" y="1844824"/>
            <a:ext cx="3690852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8583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23144" y="955639"/>
            <a:ext cx="5194920" cy="5713721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uk-UA" dirty="0" smtClean="0"/>
              <a:t>У 1925 переїхав до Харкова. У цей період входив у літературну організацію «ВАПЛІТЕ». Вів багаторічну плідну співпрацю з трупою театру «Березіль» та його режисером Лесем Курбасом.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dirty="0" smtClean="0"/>
              <a:t>У листопаді 1926 року його було обрано президентом «ВАПЛІТЕ» і до січня 1928 року він займав цю посаду.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dirty="0" smtClean="0"/>
              <a:t> У 1926–1928 Куліш входив до складу редакційної колегії журналу «Червоний Шлях», друкується у альманасі «Літературний ярмарок», пише статтю «Критика чи прокурорський допит», де захищає право митця на самобутність на внутрішню незалежність.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dirty="0" smtClean="0"/>
              <a:t>З кінця 1929 — член президії нового літературного об'єднання «</a:t>
            </a:r>
            <a:r>
              <a:rPr lang="uk-UA" dirty="0" err="1" smtClean="0"/>
              <a:t>Пролітфронт</a:t>
            </a:r>
            <a:r>
              <a:rPr lang="uk-UA" dirty="0" smtClean="0"/>
              <a:t>».</a:t>
            </a:r>
            <a:endParaRPr lang="uk-UA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477"/>
            <a:ext cx="3919537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220072" y="32309"/>
            <a:ext cx="21304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Харків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69908"/>
            <a:ext cx="3124200" cy="3688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0343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54453" y="260648"/>
            <a:ext cx="5266869" cy="6186626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uk-UA" dirty="0" smtClean="0"/>
              <a:t>На першому всесоюзному з'їзді радянських письменників, що відбувся 17 серпня — 1 вересня 1934 року, Миколу Куліша оголосили буржуазно-націоналістичним драматургом.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dirty="0" smtClean="0"/>
              <a:t>У грудні 1934 року, після похорону свого друга Івана Дніпровського, Миколу Куліша було заарештовано органами НКВС і звинувачено у приналежності до терористичної організації і зв'язках з ОУН. Під час судового процесу у «Справі боротьбистів» у березні 1935 Куліша засуджено до 10 років Соловецьких таборів.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dirty="0" smtClean="0"/>
              <a:t>На Соловках утримувався в суворій ізоляції.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dirty="0" smtClean="0"/>
              <a:t>3 листопада 1937 року, за постановою особливої трійки НКВС по Ленінградській області від 9 жовтня 1937 р., розстріляний в урочищі </a:t>
            </a:r>
            <a:r>
              <a:rPr lang="uk-UA" dirty="0" err="1" smtClean="0"/>
              <a:t>Сандармох</a:t>
            </a:r>
            <a:r>
              <a:rPr lang="uk-UA" dirty="0" smtClean="0"/>
              <a:t>  </a:t>
            </a:r>
            <a:r>
              <a:rPr lang="uk-UA" dirty="0" err="1" smtClean="0"/>
              <a:t>Медвежогорського</a:t>
            </a:r>
            <a:r>
              <a:rPr lang="uk-UA" dirty="0" smtClean="0"/>
              <a:t> району, разом із Валер'яном Підмогильним, Юрієм Мазуренком та Григорієм Епіком.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76" y="3119238"/>
            <a:ext cx="2857500" cy="365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3754453" cy="2941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3101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59068" y="836712"/>
            <a:ext cx="4860031" cy="578106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70000" lnSpcReduction="20000"/>
          </a:bodyPr>
          <a:lstStyle/>
          <a:p>
            <a:r>
              <a:rPr lang="uk-UA" dirty="0" smtClean="0"/>
              <a:t>Микола Куліш вважав Леся Курбаса видатним режисером і мислителем. Куліш цінував Курбаса як аналітика мистецтва і літератури, як людину широкої гуманітарної освіти, одного з теоретиків української культури.</a:t>
            </a:r>
          </a:p>
          <a:p>
            <a:r>
              <a:rPr lang="uk-UA" dirty="0" smtClean="0"/>
              <a:t>Дружба між Кулішем і </a:t>
            </a:r>
            <a:r>
              <a:rPr lang="uk-UA" dirty="0" err="1" smtClean="0"/>
              <a:t>Курбасем</a:t>
            </a:r>
            <a:r>
              <a:rPr lang="uk-UA" dirty="0" smtClean="0"/>
              <a:t> тривала 8 років — аж до смерті і мала великий вплив на становлення українського театру у першій половині 20 століття.</a:t>
            </a:r>
          </a:p>
          <a:p>
            <a:r>
              <a:rPr lang="uk-UA" dirty="0" smtClean="0"/>
              <a:t>Через те, що Лесь Курбас дуже шанував Куліша, його п'єси ставилися у театрі «Березіль» найчастіше. Безпосередньо Лесь Курбас поставив п'єси «Народний </a:t>
            </a:r>
            <a:r>
              <a:rPr lang="uk-UA" dirty="0" err="1" smtClean="0"/>
              <a:t>Малахій</a:t>
            </a:r>
            <a:r>
              <a:rPr lang="uk-UA" dirty="0" smtClean="0"/>
              <a:t>», «Мина </a:t>
            </a:r>
            <a:r>
              <a:rPr lang="uk-UA" dirty="0" err="1" smtClean="0"/>
              <a:t>Мазайло</a:t>
            </a:r>
            <a:r>
              <a:rPr lang="uk-UA" dirty="0" smtClean="0"/>
              <a:t>», «</a:t>
            </a:r>
            <a:r>
              <a:rPr lang="uk-UA" dirty="0" err="1" smtClean="0"/>
              <a:t>Маклена</a:t>
            </a:r>
            <a:r>
              <a:rPr lang="uk-UA" dirty="0" smtClean="0"/>
              <a:t> </a:t>
            </a:r>
            <a:r>
              <a:rPr lang="uk-UA" dirty="0" err="1" smtClean="0"/>
              <a:t>Граса</a:t>
            </a:r>
            <a:r>
              <a:rPr lang="uk-UA" dirty="0" smtClean="0"/>
              <a:t>», а за його підтримки ставили п'єси «Комуни в степах» і «97».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439988" y="15007"/>
            <a:ext cx="44791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Курбас</a:t>
            </a:r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і </a:t>
            </a:r>
            <a:r>
              <a:rPr lang="ru-RU" sz="5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Куліш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6805"/>
            <a:ext cx="3451225" cy="2420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53" y="3284984"/>
            <a:ext cx="3530600" cy="2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193" y="196805"/>
            <a:ext cx="3603625" cy="251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738" y="3284984"/>
            <a:ext cx="3530600" cy="2885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2671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777</Words>
  <Application>Microsoft Office PowerPoint</Application>
  <PresentationFormat>Экран (4:3)</PresentationFormat>
  <Paragraphs>43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Куліш Микола Гурович (1892-1937)</vt:lpstr>
      <vt:lpstr>Презентация PowerPoint</vt:lpstr>
      <vt:lpstr>Презентация PowerPoint</vt:lpstr>
      <vt:lpstr>Презентация PowerPoint</vt:lpstr>
      <vt:lpstr>Період громадянської війни та Української революції</vt:lpstr>
      <vt:lpstr>В Одесі та Зінов'євську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AKSEL_ZT.UA</dc:creator>
  <cp:lastModifiedBy>AKSEL_ZT.UA</cp:lastModifiedBy>
  <cp:revision>11</cp:revision>
  <dcterms:created xsi:type="dcterms:W3CDTF">2013-11-24T14:08:43Z</dcterms:created>
  <dcterms:modified xsi:type="dcterms:W3CDTF">2013-11-24T17:21:21Z</dcterms:modified>
</cp:coreProperties>
</file>