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10/24/2013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10/24/2013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10/24/2013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10/24/2013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10/24/2013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10/24/2013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10/24/2013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</a:t>
            </a:r>
            <a:r>
              <a:rPr lang="uk-UA" dirty="0" err="1" smtClean="0"/>
              <a:t>алізм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17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0">
        <p:split orient="vert"/>
      </p:transition>
    </mc:Choice>
    <mc:Fallback xmlns=""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2332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378039"/>
            <a:ext cx="10058400" cy="4657001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/>
              <a:t>   Реалізм—</a:t>
            </a:r>
            <a:r>
              <a:rPr lang="uk-UA" dirty="0" err="1" smtClean="0"/>
              <a:t>літературномистецький</a:t>
            </a:r>
            <a:r>
              <a:rPr lang="uk-UA" dirty="0" smtClean="0"/>
              <a:t> напрям, який полягає у всебічному відображенні взаємин людини і середовища соціально-історичних обставин на формування особистості. </a:t>
            </a:r>
          </a:p>
          <a:p>
            <a:pPr marL="0" indent="0" algn="just">
              <a:buNone/>
            </a:pPr>
            <a:r>
              <a:rPr lang="uk-UA" dirty="0"/>
              <a:t> </a:t>
            </a:r>
            <a:r>
              <a:rPr lang="uk-UA" dirty="0" smtClean="0"/>
              <a:t>  Своїх класичних форм реалізм набуває у Франції у 30-х рр. ХІХ ст., а згодом завойовує інші країни. Термін “реалізм” з</a:t>
            </a:r>
            <a:r>
              <a:rPr lang="en-US" dirty="0" smtClean="0"/>
              <a:t>’</a:t>
            </a:r>
            <a:r>
              <a:rPr lang="uk-UA" dirty="0" smtClean="0"/>
              <a:t>явився значно пізніше, ніж саме явище, вперше його застосували маловідомі французькі письменники Жан </a:t>
            </a:r>
            <a:r>
              <a:rPr lang="uk-UA" dirty="0" err="1" smtClean="0"/>
              <a:t>Шанфльорі</a:t>
            </a:r>
            <a:r>
              <a:rPr lang="uk-UA" dirty="0" smtClean="0"/>
              <a:t> та Л.-Е.-Е. </a:t>
            </a:r>
            <a:r>
              <a:rPr lang="uk-UA" dirty="0" err="1" smtClean="0"/>
              <a:t>Дюранті</a:t>
            </a:r>
            <a:r>
              <a:rPr lang="uk-UA" dirty="0" smtClean="0"/>
              <a:t>. Які виступили з утворенням принципів реалізму у збірці “Реалізм” (1857р.) та в однойменному журналі(1850-1857). </a:t>
            </a:r>
            <a:r>
              <a:rPr lang="uk-UA" dirty="0" err="1" smtClean="0"/>
              <a:t>Теоритичне</a:t>
            </a:r>
            <a:r>
              <a:rPr lang="uk-UA" dirty="0" smtClean="0"/>
              <a:t> </a:t>
            </a:r>
            <a:r>
              <a:rPr lang="uk-UA" dirty="0" err="1" smtClean="0"/>
              <a:t>обгрунтування</a:t>
            </a:r>
            <a:r>
              <a:rPr lang="uk-UA" dirty="0" smtClean="0"/>
              <a:t> нового напряму міститься в працях Стендаля(“Трактат”) та Бальзака(передмова до “Людської комедії”).</a:t>
            </a:r>
          </a:p>
          <a:p>
            <a:pPr marL="0" indent="0" algn="just">
              <a:buNone/>
            </a:pPr>
            <a:r>
              <a:rPr lang="uk-UA" dirty="0"/>
              <a:t> </a:t>
            </a:r>
            <a:r>
              <a:rPr lang="uk-UA" dirty="0" smtClean="0"/>
              <a:t>  Реалізм, як літературний напрям(особливо в прозі) набув найбільшого розвитку в середині ХІХ ст.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19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Видатні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реалізму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pPr marL="0" indent="0">
              <a:buNone/>
            </a:pPr>
            <a:r>
              <a:rPr lang="uk-UA" dirty="0" smtClean="0"/>
              <a:t>У Франції:</a:t>
            </a:r>
          </a:p>
          <a:p>
            <a:r>
              <a:rPr lang="uk-UA" dirty="0" smtClean="0"/>
              <a:t>Стендаль</a:t>
            </a:r>
          </a:p>
          <a:p>
            <a:r>
              <a:rPr lang="uk-UA" dirty="0" smtClean="0"/>
              <a:t>Оноре де Бальзак</a:t>
            </a:r>
          </a:p>
          <a:p>
            <a:r>
              <a:rPr lang="uk-UA" dirty="0" smtClean="0"/>
              <a:t>Проспер Меріме</a:t>
            </a:r>
          </a:p>
          <a:p>
            <a:r>
              <a:rPr lang="uk-UA" dirty="0" smtClean="0"/>
              <a:t>Гюстав Флобер</a:t>
            </a:r>
          </a:p>
          <a:p>
            <a:r>
              <a:rPr lang="uk-UA" dirty="0" smtClean="0"/>
              <a:t>Гі де Мопассан</a:t>
            </a:r>
          </a:p>
          <a:p>
            <a:r>
              <a:rPr lang="uk-UA" dirty="0" smtClean="0"/>
              <a:t>Еміль Золя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В Англії:</a:t>
            </a:r>
          </a:p>
          <a:p>
            <a:r>
              <a:rPr lang="uk-UA" dirty="0" smtClean="0"/>
              <a:t>Чарльз Діккенс</a:t>
            </a:r>
          </a:p>
          <a:p>
            <a:r>
              <a:rPr lang="uk-UA" dirty="0" err="1" smtClean="0"/>
              <a:t>Уільям</a:t>
            </a:r>
            <a:r>
              <a:rPr lang="uk-UA" dirty="0" smtClean="0"/>
              <a:t> </a:t>
            </a:r>
            <a:r>
              <a:rPr lang="uk-UA" dirty="0" err="1" smtClean="0"/>
              <a:t>Теккерель</a:t>
            </a:r>
            <a:endParaRPr lang="uk-UA" dirty="0" smtClean="0"/>
          </a:p>
          <a:p>
            <a:r>
              <a:rPr lang="uk-UA" dirty="0" smtClean="0"/>
              <a:t>Шарлотта Бронте</a:t>
            </a:r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 marL="0" indent="0">
              <a:buNone/>
            </a:pPr>
            <a:r>
              <a:rPr lang="uk-UA" dirty="0" smtClean="0"/>
              <a:t>В Росії:</a:t>
            </a:r>
          </a:p>
          <a:p>
            <a:r>
              <a:rPr lang="uk-UA" dirty="0" smtClean="0"/>
              <a:t>Гончаров</a:t>
            </a:r>
          </a:p>
          <a:p>
            <a:r>
              <a:rPr lang="uk-UA" dirty="0" err="1" smtClean="0"/>
              <a:t>Тургеньев</a:t>
            </a:r>
            <a:endParaRPr lang="uk-UA" dirty="0" smtClean="0"/>
          </a:p>
          <a:p>
            <a:r>
              <a:rPr lang="uk-UA" dirty="0" smtClean="0"/>
              <a:t>Лєсков</a:t>
            </a:r>
          </a:p>
          <a:p>
            <a:r>
              <a:rPr lang="uk-UA" dirty="0" smtClean="0"/>
              <a:t>Михайло </a:t>
            </a:r>
            <a:r>
              <a:rPr lang="uk-UA" dirty="0" err="1" smtClean="0"/>
              <a:t>Салтиков</a:t>
            </a:r>
            <a:r>
              <a:rPr lang="uk-UA" dirty="0" smtClean="0"/>
              <a:t>-Щедрін</a:t>
            </a:r>
          </a:p>
          <a:p>
            <a:r>
              <a:rPr lang="uk-UA" dirty="0" err="1" smtClean="0"/>
              <a:t>Достаєвський</a:t>
            </a:r>
            <a:endParaRPr lang="uk-UA" dirty="0" smtClean="0"/>
          </a:p>
          <a:p>
            <a:r>
              <a:rPr lang="uk-UA" dirty="0" smtClean="0"/>
              <a:t>Лев Толстой</a:t>
            </a:r>
          </a:p>
          <a:p>
            <a:r>
              <a:rPr lang="uk-UA" dirty="0" smtClean="0"/>
              <a:t>Чехов</a:t>
            </a:r>
          </a:p>
        </p:txBody>
      </p:sp>
    </p:spTree>
    <p:extLst>
      <p:ext uri="{BB962C8B-B14F-4D97-AF65-F5344CB8AC3E}">
        <p14:creationId xmlns:p14="http://schemas.microsoft.com/office/powerpoint/2010/main" val="195799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Особливості реалізму: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uk-UA" dirty="0" smtClean="0"/>
              <a:t>Детальне зображення реального життя та дослідження закономірностей його розвитку.</a:t>
            </a:r>
          </a:p>
          <a:p>
            <a:pPr marL="342900" indent="-342900">
              <a:buAutoNum type="arabicPeriod"/>
            </a:pPr>
            <a:r>
              <a:rPr lang="uk-UA" dirty="0" smtClean="0"/>
              <a:t>Логічність, </a:t>
            </a:r>
            <a:r>
              <a:rPr lang="uk-UA" dirty="0" err="1" smtClean="0"/>
              <a:t>раціаналізм</a:t>
            </a:r>
            <a:r>
              <a:rPr lang="uk-UA" dirty="0" smtClean="0"/>
              <a:t> і майже науковий аналіз зображеного.</a:t>
            </a:r>
          </a:p>
          <a:p>
            <a:pPr marL="342900" indent="-342900">
              <a:buAutoNum type="arabicPeriod"/>
            </a:pPr>
            <a:r>
              <a:rPr lang="uk-UA" dirty="0" smtClean="0"/>
              <a:t>Принцип </a:t>
            </a:r>
            <a:r>
              <a:rPr lang="uk-UA" dirty="0" err="1" smtClean="0"/>
              <a:t>життєподібностей</a:t>
            </a:r>
            <a:r>
              <a:rPr lang="uk-UA" dirty="0" smtClean="0"/>
              <a:t>, аналіз суспільних, економічних аспектів і їх роль у розвитку суспільства і особистості.</a:t>
            </a:r>
          </a:p>
          <a:p>
            <a:pPr marL="342900" indent="-342900">
              <a:buAutoNum type="arabicPeriod"/>
            </a:pPr>
            <a:r>
              <a:rPr lang="uk-UA" dirty="0" smtClean="0"/>
              <a:t>Історизм(чітке усвідомлення плинності і мінливості життя).</a:t>
            </a:r>
          </a:p>
          <a:p>
            <a:pPr marL="342900" indent="-342900">
              <a:buAutoNum type="arabicPeriod"/>
            </a:pPr>
            <a:r>
              <a:rPr lang="uk-UA" dirty="0" smtClean="0"/>
              <a:t>Увага до проблем сучасності.</a:t>
            </a:r>
          </a:p>
          <a:p>
            <a:pPr marL="342900" indent="-342900">
              <a:buAutoNum type="arabicPeriod"/>
            </a:pPr>
            <a:r>
              <a:rPr lang="uk-UA" dirty="0" smtClean="0"/>
              <a:t>Естетичне узагальнене раніше не з естетичних тем, образів і мотивів(описи </a:t>
            </a:r>
            <a:r>
              <a:rPr lang="uk-UA" dirty="0" err="1" smtClean="0"/>
              <a:t>буденої</a:t>
            </a:r>
            <a:r>
              <a:rPr lang="uk-UA" dirty="0" smtClean="0"/>
              <a:t> праці, жахливих умов, кращих прошарків суспільства…………….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09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10443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953037"/>
            <a:ext cx="10058400" cy="508200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7. Домінування пізнавальної і виховної функції мистецтва.</a:t>
            </a:r>
          </a:p>
          <a:p>
            <a:pPr marL="0" indent="0">
              <a:buNone/>
            </a:pPr>
            <a:r>
              <a:rPr lang="uk-UA" dirty="0" smtClean="0"/>
              <a:t>8. Типовий характер, у типових обставинах.</a:t>
            </a:r>
          </a:p>
          <a:p>
            <a:pPr marL="0" indent="0">
              <a:buNone/>
            </a:pPr>
            <a:r>
              <a:rPr lang="uk-UA" dirty="0" smtClean="0"/>
              <a:t>9. Герой—це людина конкретної професії, яка займається своєю буденною роботою(селянин, робітник, чиновник, лихвар, слідчий).</a:t>
            </a:r>
          </a:p>
          <a:p>
            <a:pPr marL="0" indent="0">
              <a:buNone/>
            </a:pPr>
            <a:r>
              <a:rPr lang="uk-UA" dirty="0" smtClean="0"/>
              <a:t>10. Героєм є складна суперечлива особистість, яка постійно змінюється</a:t>
            </a:r>
            <a:br>
              <a:rPr lang="uk-UA" dirty="0" smtClean="0"/>
            </a:br>
            <a:r>
              <a:rPr lang="uk-UA" dirty="0" smtClean="0"/>
              <a:t>(“діалектика душі”).</a:t>
            </a:r>
          </a:p>
          <a:p>
            <a:pPr marL="0" indent="0">
              <a:buNone/>
            </a:pPr>
            <a:r>
              <a:rPr lang="uk-UA" dirty="0" smtClean="0"/>
              <a:t>11. Життя персонажа описане надзвичайно детально.</a:t>
            </a:r>
          </a:p>
          <a:p>
            <a:pPr marL="0" indent="0">
              <a:buNone/>
            </a:pPr>
            <a:r>
              <a:rPr lang="uk-UA" dirty="0" smtClean="0"/>
              <a:t>12. Взаємодія людини і суспільства.</a:t>
            </a:r>
          </a:p>
          <a:p>
            <a:pPr marL="0" indent="0">
              <a:buNone/>
            </a:pPr>
            <a:r>
              <a:rPr lang="uk-UA" dirty="0" smtClean="0"/>
              <a:t>13. Зображення добре знайомої читачам сучасності.</a:t>
            </a:r>
          </a:p>
          <a:p>
            <a:pPr marL="0" indent="0">
              <a:buNone/>
            </a:pPr>
            <a:r>
              <a:rPr lang="uk-UA" dirty="0" smtClean="0"/>
              <a:t>14. Перевага епічних жанрів(проза), найпопулярніший соціально……..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90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000">
        <p:split orient="vert"/>
      </p:transition>
    </mc:Choice>
    <mc:Fallback xmlns="">
      <p:transition spd="slow" advTm="17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TC103457510[[fn=Савон]]</Template>
  <TotalTime>57</TotalTime>
  <Words>293</Words>
  <Application>Microsoft Office PowerPoint</Application>
  <PresentationFormat>Широкоэкранный</PresentationFormat>
  <Paragraphs>51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Savon</vt:lpstr>
      <vt:lpstr>Реалізм</vt:lpstr>
      <vt:lpstr> </vt:lpstr>
      <vt:lpstr>Видатні представники реалізму:</vt:lpstr>
      <vt:lpstr>Особливості реалізму:</vt:lpstr>
      <vt:lpstr>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Реалізм</dc:title>
  <dc:creator>Дженнифер</dc:creator>
  <cp:lastModifiedBy>Дженнифер</cp:lastModifiedBy>
  <cp:revision>8</cp:revision>
  <dcterms:created xsi:type="dcterms:W3CDTF">2013-10-23T21:10:43Z</dcterms:created>
  <dcterms:modified xsi:type="dcterms:W3CDTF">2013-10-24T13:12:00Z</dcterms:modified>
</cp:coreProperties>
</file>