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302" r:id="rId11"/>
    <p:sldId id="275" r:id="rId12"/>
    <p:sldId id="266" r:id="rId13"/>
    <p:sldId id="276" r:id="rId14"/>
    <p:sldId id="267" r:id="rId15"/>
    <p:sldId id="268" r:id="rId16"/>
    <p:sldId id="269" r:id="rId17"/>
    <p:sldId id="277" r:id="rId18"/>
    <p:sldId id="301" r:id="rId19"/>
    <p:sldId id="286" r:id="rId20"/>
    <p:sldId id="278" r:id="rId21"/>
    <p:sldId id="279" r:id="rId22"/>
    <p:sldId id="280" r:id="rId23"/>
    <p:sldId id="287" r:id="rId24"/>
    <p:sldId id="281" r:id="rId25"/>
    <p:sldId id="288" r:id="rId26"/>
    <p:sldId id="282" r:id="rId27"/>
    <p:sldId id="283" r:id="rId28"/>
    <p:sldId id="300" r:id="rId29"/>
    <p:sldId id="303" r:id="rId30"/>
    <p:sldId id="284" r:id="rId31"/>
    <p:sldId id="285" r:id="rId32"/>
    <p:sldId id="295" r:id="rId33"/>
    <p:sldId id="289" r:id="rId34"/>
    <p:sldId id="296" r:id="rId35"/>
    <p:sldId id="290" r:id="rId36"/>
    <p:sldId id="291" r:id="rId37"/>
    <p:sldId id="292" r:id="rId38"/>
    <p:sldId id="293" r:id="rId39"/>
    <p:sldId id="294" r:id="rId40"/>
    <p:sldId id="298" r:id="rId41"/>
    <p:sldId id="297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5200" y="1498602"/>
            <a:ext cx="5257800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5200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2F09E-50C5-4F01-B45C-48B237C34CA6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4465-39A8-4DD3-983A-2AFE039F4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274639"/>
            <a:ext cx="1066800" cy="5897561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9"/>
            <a:ext cx="6400800" cy="5897561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2F09E-50C5-4F01-B45C-48B237C34CA6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4465-39A8-4DD3-983A-2AFE039F4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2F09E-50C5-4F01-B45C-48B237C34CA6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4465-39A8-4DD3-983A-2AFE039F4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445000"/>
            <a:ext cx="5257800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124201"/>
            <a:ext cx="5257800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2F09E-50C5-4F01-B45C-48B237C34CA6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4465-39A8-4DD3-983A-2AFE039F4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2F09E-50C5-4F01-B45C-48B237C34CA6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4465-39A8-4DD3-983A-2AFE039F4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2F09E-50C5-4F01-B45C-48B237C34CA6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4465-39A8-4DD3-983A-2AFE039F4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2F09E-50C5-4F01-B45C-48B237C34CA6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4465-39A8-4DD3-983A-2AFE039F4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1" y="1701800"/>
            <a:ext cx="2514600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1" y="4648200"/>
            <a:ext cx="2514600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2F09E-50C5-4F01-B45C-48B237C34CA6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4465-39A8-4DD3-983A-2AFE039F4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279402"/>
            <a:ext cx="5486400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2F09E-50C5-4F01-B45C-48B237C34CA6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4465-39A8-4DD3-983A-2AFE039F4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28600" y="0"/>
            <a:ext cx="8686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400802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8072F09E-50C5-4F01-B45C-48B237C34CA6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1645" y="6400802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27346" y="6400802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4B294465-39A8-4DD3-983A-2AFE039F43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63888" y="5090789"/>
            <a:ext cx="5257800" cy="1368427"/>
          </a:xfrm>
        </p:spPr>
        <p:txBody>
          <a:bodyPr/>
          <a:lstStyle/>
          <a:p>
            <a:r>
              <a:rPr lang="uk-UA" dirty="0" smtClean="0"/>
              <a:t>Іван Багряний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0"/>
          <a:stretch/>
        </p:blipFill>
        <p:spPr>
          <a:xfrm>
            <a:off x="4427984" y="188640"/>
            <a:ext cx="3456384" cy="5064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1028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4392488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На </a:t>
            </a:r>
            <a:r>
              <a:rPr lang="ru-RU" dirty="0" err="1"/>
              <a:t>рідній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люто </a:t>
            </a:r>
            <a:r>
              <a:rPr lang="ru-RU" dirty="0" err="1"/>
              <a:t>ненавиділа</a:t>
            </a:r>
            <a:r>
              <a:rPr lang="ru-RU" dirty="0"/>
              <a:t> </a:t>
            </a:r>
            <a:r>
              <a:rPr lang="ru-RU" dirty="0" err="1"/>
              <a:t>більшовицька</a:t>
            </a:r>
            <a:r>
              <a:rPr lang="ru-RU" dirty="0"/>
              <a:t> </a:t>
            </a:r>
            <a:r>
              <a:rPr lang="ru-RU" dirty="0" err="1"/>
              <a:t>влада</a:t>
            </a:r>
            <a:r>
              <a:rPr lang="ru-RU" dirty="0"/>
              <a:t>, </a:t>
            </a:r>
            <a:r>
              <a:rPr lang="ru-RU" dirty="0" err="1"/>
              <a:t>ім'я</a:t>
            </a:r>
            <a:r>
              <a:rPr lang="ru-RU" dirty="0"/>
              <a:t> </a:t>
            </a:r>
            <a:r>
              <a:rPr lang="ru-RU" dirty="0" err="1"/>
              <a:t>митця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занесено в </a:t>
            </a:r>
            <a:r>
              <a:rPr lang="ru-RU" dirty="0" err="1"/>
              <a:t>чорні</a:t>
            </a:r>
            <a:r>
              <a:rPr lang="ru-RU" dirty="0"/>
              <a:t> списки </a:t>
            </a:r>
            <a:r>
              <a:rPr lang="ru-RU" dirty="0" err="1"/>
              <a:t>зрадників</a:t>
            </a:r>
            <a:r>
              <a:rPr lang="ru-RU" dirty="0"/>
              <a:t> народу, а твори </a:t>
            </a:r>
            <a:r>
              <a:rPr lang="ru-RU" dirty="0" err="1"/>
              <a:t>надовго</a:t>
            </a:r>
            <a:r>
              <a:rPr lang="ru-RU" dirty="0"/>
              <a:t> </a:t>
            </a:r>
            <a:r>
              <a:rPr lang="ru-RU" dirty="0" err="1"/>
              <a:t>вилучені</a:t>
            </a:r>
            <a:r>
              <a:rPr lang="ru-RU" dirty="0"/>
              <a:t> з </a:t>
            </a:r>
            <a:r>
              <a:rPr lang="ru-RU" dirty="0" err="1"/>
              <a:t>літературного</a:t>
            </a:r>
            <a:r>
              <a:rPr lang="ru-RU" dirty="0"/>
              <a:t> </a:t>
            </a:r>
            <a:r>
              <a:rPr lang="ru-RU" dirty="0" err="1"/>
              <a:t>вжитку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err="1"/>
              <a:t>Тільки</a:t>
            </a:r>
            <a:r>
              <a:rPr lang="ru-RU" dirty="0"/>
              <a:t> 1991 р. </a:t>
            </a:r>
            <a:r>
              <a:rPr lang="ru-RU" dirty="0" err="1"/>
              <a:t>Івана</a:t>
            </a:r>
            <a:r>
              <a:rPr lang="ru-RU" dirty="0"/>
              <a:t> Багряного </a:t>
            </a:r>
            <a:r>
              <a:rPr lang="ru-RU" dirty="0" err="1"/>
              <a:t>реабілітовано</a:t>
            </a:r>
            <a:r>
              <a:rPr lang="ru-RU" dirty="0"/>
              <a:t>, </a:t>
            </a:r>
            <a:r>
              <a:rPr lang="ru-RU" dirty="0" err="1"/>
              <a:t>відтоді</a:t>
            </a:r>
            <a:r>
              <a:rPr lang="ru-RU" dirty="0"/>
              <a:t> почала </a:t>
            </a:r>
            <a:r>
              <a:rPr lang="ru-RU" dirty="0" err="1"/>
              <a:t>перевидаватися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творча</a:t>
            </a:r>
            <a:r>
              <a:rPr lang="ru-RU" dirty="0"/>
              <a:t> </a:t>
            </a:r>
            <a:r>
              <a:rPr lang="ru-RU" dirty="0" err="1"/>
              <a:t>спадщина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084625"/>
            <a:ext cx="3240360" cy="50086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6534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404664"/>
            <a:ext cx="5401816" cy="1930400"/>
          </a:xfrm>
        </p:spPr>
        <p:txBody>
          <a:bodyPr>
            <a:normAutofit fontScale="90000"/>
          </a:bodyPr>
          <a:lstStyle/>
          <a:p>
            <a:r>
              <a:rPr lang="ru-RU" dirty="0"/>
              <a:t>В </a:t>
            </a:r>
            <a:r>
              <a:rPr lang="ru-RU" dirty="0" err="1"/>
              <a:t>ув'язненні</a:t>
            </a:r>
            <a:r>
              <a:rPr lang="ru-RU" dirty="0"/>
              <a:t> та на </a:t>
            </a:r>
            <a:r>
              <a:rPr lang="ru-RU" dirty="0" err="1"/>
              <a:t>засланні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79512" y="3212976"/>
            <a:ext cx="6192688" cy="208823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Monotype Corsiva" pitchFamily="66" charset="0"/>
              </a:rPr>
              <a:t>«Але </a:t>
            </a:r>
            <a:r>
              <a:rPr lang="ru-RU" dirty="0" err="1">
                <a:latin typeface="Monotype Corsiva" pitchFamily="66" charset="0"/>
              </a:rPr>
              <a:t>ніхто</a:t>
            </a:r>
            <a:r>
              <a:rPr lang="ru-RU" dirty="0">
                <a:latin typeface="Monotype Corsiva" pitchFamily="66" charset="0"/>
              </a:rPr>
              <a:t> не пустив і пари з </a:t>
            </a:r>
            <a:r>
              <a:rPr lang="ru-RU" dirty="0" err="1">
                <a:latin typeface="Monotype Corsiva" pitchFamily="66" charset="0"/>
              </a:rPr>
              <a:t>вуст</a:t>
            </a:r>
            <a:r>
              <a:rPr lang="ru-RU" dirty="0">
                <a:latin typeface="Monotype Corsiva" pitchFamily="66" charset="0"/>
              </a:rPr>
              <a:t>. Є </a:t>
            </a:r>
            <a:r>
              <a:rPr lang="ru-RU" dirty="0" err="1">
                <a:latin typeface="Monotype Corsiva" pitchFamily="66" charset="0"/>
              </a:rPr>
              <a:t>така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солідарність</a:t>
            </a:r>
            <a:r>
              <a:rPr lang="ru-RU" dirty="0">
                <a:latin typeface="Monotype Corsiva" pitchFamily="66" charset="0"/>
              </a:rPr>
              <a:t>, є </a:t>
            </a:r>
            <a:r>
              <a:rPr lang="ru-RU" dirty="0" err="1">
                <a:latin typeface="Monotype Corsiva" pitchFamily="66" charset="0"/>
              </a:rPr>
              <a:t>такий</a:t>
            </a:r>
            <a:r>
              <a:rPr lang="ru-RU" dirty="0">
                <a:latin typeface="Monotype Corsiva" pitchFamily="66" charset="0"/>
              </a:rPr>
              <a:t> закон </a:t>
            </a:r>
            <a:r>
              <a:rPr lang="ru-RU" dirty="0" err="1">
                <a:latin typeface="Monotype Corsiva" pitchFamily="66" charset="0"/>
              </a:rPr>
              <a:t>неписаний</a:t>
            </a:r>
            <a:r>
              <a:rPr lang="ru-RU" dirty="0">
                <a:latin typeface="Monotype Corsiva" pitchFamily="66" charset="0"/>
              </a:rPr>
              <a:t>, є </a:t>
            </a:r>
            <a:r>
              <a:rPr lang="ru-RU" dirty="0" err="1">
                <a:latin typeface="Monotype Corsiva" pitchFamily="66" charset="0"/>
              </a:rPr>
              <a:t>така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арештантська</a:t>
            </a:r>
            <a:r>
              <a:rPr lang="ru-RU" dirty="0">
                <a:latin typeface="Monotype Corsiva" pitchFamily="66" charset="0"/>
              </a:rPr>
              <a:t> мораль, </a:t>
            </a:r>
            <a:r>
              <a:rPr lang="ru-RU" dirty="0" err="1">
                <a:latin typeface="Monotype Corsiva" pitchFamily="66" charset="0"/>
              </a:rPr>
              <a:t>що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подібної</a:t>
            </a:r>
            <a:r>
              <a:rPr lang="ru-RU" dirty="0">
                <a:latin typeface="Monotype Corsiva" pitchFamily="66" charset="0"/>
              </a:rPr>
              <a:t> до </a:t>
            </a:r>
            <a:r>
              <a:rPr lang="ru-RU" dirty="0" err="1">
                <a:latin typeface="Monotype Corsiva" pitchFamily="66" charset="0"/>
              </a:rPr>
              <a:t>неї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більше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немає</a:t>
            </a:r>
            <a:r>
              <a:rPr lang="ru-RU" dirty="0">
                <a:latin typeface="Monotype Corsiva" pitchFamily="66" charset="0"/>
              </a:rPr>
              <a:t> у </a:t>
            </a:r>
            <a:r>
              <a:rPr lang="ru-RU" dirty="0" err="1">
                <a:latin typeface="Monotype Corsiva" pitchFamily="66" charset="0"/>
              </a:rPr>
              <a:t>світі</a:t>
            </a:r>
            <a:r>
              <a:rPr lang="ru-RU" dirty="0">
                <a:latin typeface="Monotype Corsiva" pitchFamily="66" charset="0"/>
              </a:rPr>
              <a:t>, - мораль </a:t>
            </a:r>
            <a:r>
              <a:rPr lang="ru-RU" dirty="0" err="1">
                <a:latin typeface="Monotype Corsiva" pitchFamily="66" charset="0"/>
              </a:rPr>
              <a:t>упосліджених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святиня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арештантської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дружби</a:t>
            </a:r>
            <a:r>
              <a:rPr lang="ru-RU" dirty="0" smtClean="0">
                <a:latin typeface="Monotype Corsiva" pitchFamily="66" charset="0"/>
              </a:rPr>
              <a:t>» -</a:t>
            </a:r>
            <a:r>
              <a:rPr lang="ru-RU" dirty="0" err="1" smtClean="0">
                <a:latin typeface="Monotype Corsiva" pitchFamily="66" charset="0"/>
              </a:rPr>
              <a:t>Іван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Багряний</a:t>
            </a:r>
            <a:r>
              <a:rPr lang="ru-RU" dirty="0" smtClean="0">
                <a:latin typeface="Monotype Corsiva" pitchFamily="66" charset="0"/>
              </a:rPr>
              <a:t>.</a:t>
            </a:r>
            <a:endParaRPr lang="ru-RU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618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5"/>
          <a:stretch/>
        </p:blipFill>
        <p:spPr>
          <a:xfrm>
            <a:off x="0" y="1"/>
            <a:ext cx="9194975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1700808"/>
            <a:ext cx="5328592" cy="547260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квітня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1932 року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заарештували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 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Харкові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й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звинуватили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«в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проведенні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контрреволюційної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агітації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за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допомогою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літературних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творів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таких як поема «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 Maria», 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історичний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роман «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Скелька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поеми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Тінь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«Вандея», «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Гутенберг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сатира «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Батіг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00213"/>
            <a:ext cx="2381250" cy="3495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8524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5"/>
          <a:stretch/>
        </p:blipFill>
        <p:spPr>
          <a:xfrm>
            <a:off x="0" y="1"/>
            <a:ext cx="9194975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856" y="1196752"/>
            <a:ext cx="5678016" cy="467952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Багряний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пробув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11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місяців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камері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одиночного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ув'язнення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внутрішній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тюрмі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ГПУ. А 25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жовтня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1932 року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звільнили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з-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варти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на три роки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відправили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спецпоселень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Далекого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Сходу. Про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період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перебування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Івана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Багряного на Далекому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Сході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1932-1937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роках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досі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мало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відомостей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 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Охотське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море, тайга,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українців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Зеленого Клину.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Утеча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Україну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арешт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дорозі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новий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термін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(3 роки) 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тепер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уже в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таборі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БАМТАБу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77" y="1820442"/>
            <a:ext cx="2857500" cy="2924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1873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5"/>
          <a:stretch/>
        </p:blipFill>
        <p:spPr>
          <a:xfrm>
            <a:off x="0" y="1"/>
            <a:ext cx="9194975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8640960" cy="3960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Точних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даних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час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повернення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Івана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Багряного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заслання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немає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16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червня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1938 року повторно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арештований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відсидів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Харківській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в'язниці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УДБ-НКВС на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Холодній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горі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Йому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пред'являють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нове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звинувачення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участь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навіть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керівництво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націоналістичній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контрреволюційній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організації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Хоч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тривали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довгі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дні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знущань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допитів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Акт про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закінчення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слідства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26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березня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1939 року з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висунутими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нього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обвинуваченнями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І.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Багряний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підписав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квітня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1940 року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прийнято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постанову, в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якій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відзначалося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488" y="3068960"/>
            <a:ext cx="4427984" cy="30565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51520" y="3144738"/>
            <a:ext cx="4165054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свідчення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контрреволюційну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діяльність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належать до 1928 - 1932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років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за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уже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був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засуджений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«…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інших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даних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антирадянську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діяльність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Багряного-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Лозов'ягіна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слідством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добуто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Хворий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знесилений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Іван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Багряний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повертається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Охтирку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lnSpc>
                <a:spcPct val="95000"/>
              </a:lnSpc>
            </a:pPr>
            <a:endParaRPr lang="uk-UA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8524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5"/>
          <a:stretch/>
        </p:blipFill>
        <p:spPr>
          <a:xfrm>
            <a:off x="0" y="1"/>
            <a:ext cx="9194975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8044" y="1628800"/>
            <a:ext cx="4285964" cy="4470400"/>
          </a:xfrm>
        </p:spPr>
        <p:txBody>
          <a:bodyPr/>
          <a:lstStyle/>
          <a:p>
            <a:pPr marL="0" indent="0">
              <a:buNone/>
            </a:pP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Автобіографічні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подробиці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п'ять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років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—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арешт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тортури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втечу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заслання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й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повернення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батьківщину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—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письменник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використав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романі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«Сад </a:t>
            </a:r>
            <a:r>
              <a:rPr lang="ru-RU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Гетсиманський</a:t>
            </a:r>
            <a:r>
              <a:rPr lang="ru-RU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6632"/>
            <a:ext cx="4221038" cy="65782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8524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620688"/>
            <a:ext cx="5257800" cy="1930400"/>
          </a:xfrm>
        </p:spPr>
        <p:txBody>
          <a:bodyPr/>
          <a:lstStyle/>
          <a:p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війни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251520" y="3628257"/>
            <a:ext cx="5976664" cy="2681063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Monotype Corsiva" pitchFamily="66" charset="0"/>
              </a:rPr>
              <a:t>"Людина - </a:t>
            </a:r>
            <a:r>
              <a:rPr lang="ru-RU" dirty="0" err="1">
                <a:latin typeface="Monotype Corsiva" pitchFamily="66" charset="0"/>
              </a:rPr>
              <a:t>це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найвеличніша</a:t>
            </a:r>
            <a:r>
              <a:rPr lang="ru-RU" dirty="0">
                <a:latin typeface="Monotype Corsiva" pitchFamily="66" charset="0"/>
              </a:rPr>
              <a:t> з </a:t>
            </a:r>
            <a:r>
              <a:rPr lang="ru-RU" dirty="0" err="1">
                <a:latin typeface="Monotype Corsiva" pitchFamily="66" charset="0"/>
              </a:rPr>
              <a:t>усіх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істот</a:t>
            </a:r>
            <a:r>
              <a:rPr lang="ru-RU" dirty="0">
                <a:latin typeface="Monotype Corsiva" pitchFamily="66" charset="0"/>
              </a:rPr>
              <a:t>. Людина - </a:t>
            </a:r>
            <a:r>
              <a:rPr lang="ru-RU" dirty="0" err="1">
                <a:latin typeface="Monotype Corsiva" pitchFamily="66" charset="0"/>
              </a:rPr>
              <a:t>найнещасніша</a:t>
            </a:r>
            <a:r>
              <a:rPr lang="ru-RU" dirty="0">
                <a:latin typeface="Monotype Corsiva" pitchFamily="66" charset="0"/>
              </a:rPr>
              <a:t> з </a:t>
            </a:r>
            <a:r>
              <a:rPr lang="ru-RU" dirty="0" err="1">
                <a:latin typeface="Monotype Corsiva" pitchFamily="66" charset="0"/>
              </a:rPr>
              <a:t>усіх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істот</a:t>
            </a:r>
            <a:r>
              <a:rPr lang="ru-RU" dirty="0">
                <a:latin typeface="Monotype Corsiva" pitchFamily="66" charset="0"/>
              </a:rPr>
              <a:t>. Людина - </a:t>
            </a:r>
            <a:r>
              <a:rPr lang="ru-RU" dirty="0" err="1">
                <a:latin typeface="Monotype Corsiva" pitchFamily="66" charset="0"/>
              </a:rPr>
              <a:t>найпідліша</a:t>
            </a:r>
            <a:r>
              <a:rPr lang="ru-RU" dirty="0">
                <a:latin typeface="Monotype Corsiva" pitchFamily="66" charset="0"/>
              </a:rPr>
              <a:t> з </a:t>
            </a:r>
            <a:r>
              <a:rPr lang="ru-RU" dirty="0" err="1">
                <a:latin typeface="Monotype Corsiva" pitchFamily="66" charset="0"/>
              </a:rPr>
              <a:t>усіх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істот</a:t>
            </a:r>
            <a:r>
              <a:rPr lang="ru-RU" dirty="0">
                <a:latin typeface="Monotype Corsiva" pitchFamily="66" charset="0"/>
              </a:rPr>
              <a:t>.</a:t>
            </a: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>
                <a:latin typeface="Monotype Corsiva" pitchFamily="66" charset="0"/>
              </a:rPr>
              <a:t>Як тяжко з </a:t>
            </a:r>
            <a:r>
              <a:rPr lang="ru-RU" dirty="0" err="1">
                <a:latin typeface="Monotype Corsiva" pitchFamily="66" charset="0"/>
              </a:rPr>
              <a:t>цих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трьох</a:t>
            </a:r>
            <a:r>
              <a:rPr lang="ru-RU" dirty="0">
                <a:latin typeface="Monotype Corsiva" pitchFamily="66" charset="0"/>
              </a:rPr>
              <a:t> рубрик </a:t>
            </a:r>
            <a:r>
              <a:rPr lang="ru-RU" dirty="0" err="1">
                <a:latin typeface="Monotype Corsiva" pitchFamily="66" charset="0"/>
              </a:rPr>
              <a:t>вибрати</a:t>
            </a:r>
            <a:r>
              <a:rPr lang="ru-RU" dirty="0">
                <a:latin typeface="Monotype Corsiva" pitchFamily="66" charset="0"/>
              </a:rPr>
              <a:t> першу для </a:t>
            </a:r>
            <a:r>
              <a:rPr lang="ru-RU" dirty="0" err="1">
                <a:latin typeface="Monotype Corsiva" pitchFamily="66" charset="0"/>
              </a:rPr>
              <a:t>доведення</a:t>
            </a:r>
            <a:r>
              <a:rPr lang="ru-RU" dirty="0">
                <a:latin typeface="Monotype Corsiva" pitchFamily="66" charset="0"/>
              </a:rPr>
              <a:t> прикладом.</a:t>
            </a: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>
                <a:latin typeface="Monotype Corsiva" pitchFamily="66" charset="0"/>
              </a:rPr>
              <a:t>Та </a:t>
            </a:r>
            <a:r>
              <a:rPr lang="ru-RU" dirty="0" err="1">
                <a:latin typeface="Monotype Corsiva" pitchFamily="66" charset="0"/>
              </a:rPr>
              <a:t>найдивнішим</a:t>
            </a:r>
            <a:r>
              <a:rPr lang="ru-RU" dirty="0">
                <a:latin typeface="Monotype Corsiva" pitchFamily="66" charset="0"/>
              </a:rPr>
              <a:t> є, </a:t>
            </a:r>
            <a:r>
              <a:rPr lang="ru-RU" dirty="0" err="1">
                <a:latin typeface="Monotype Corsiva" pitchFamily="66" charset="0"/>
              </a:rPr>
              <a:t>що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ці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всі</a:t>
            </a:r>
            <a:r>
              <a:rPr lang="ru-RU" dirty="0">
                <a:latin typeface="Monotype Corsiva" pitchFamily="66" charset="0"/>
              </a:rPr>
              <a:t> три рубрики </a:t>
            </a:r>
            <a:r>
              <a:rPr lang="ru-RU" dirty="0" err="1">
                <a:latin typeface="Monotype Corsiva" pitchFamily="66" charset="0"/>
              </a:rPr>
              <a:t>сходяться</a:t>
            </a:r>
            <a:r>
              <a:rPr lang="ru-RU" dirty="0">
                <a:latin typeface="Monotype Corsiva" pitchFamily="66" charset="0"/>
              </a:rPr>
              <a:t> в </a:t>
            </a:r>
            <a:r>
              <a:rPr lang="ru-RU" dirty="0" err="1">
                <a:latin typeface="Monotype Corsiva" pitchFamily="66" charset="0"/>
              </a:rPr>
              <a:t>одній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тій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самій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людині</a:t>
            </a:r>
            <a:r>
              <a:rPr lang="ru-RU" dirty="0" smtClean="0">
                <a:latin typeface="Monotype Corsiva" pitchFamily="66" charset="0"/>
              </a:rPr>
              <a:t>.»- </a:t>
            </a:r>
            <a:r>
              <a:rPr lang="ru-RU" dirty="0" err="1" smtClean="0">
                <a:latin typeface="Monotype Corsiva" pitchFamily="66" charset="0"/>
              </a:rPr>
              <a:t>Іван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Багряний</a:t>
            </a:r>
            <a:r>
              <a:rPr lang="ru-RU" dirty="0" smtClean="0">
                <a:latin typeface="Monotype Corsiva" pitchFamily="66" charset="0"/>
              </a:rPr>
              <a:t>.</a:t>
            </a:r>
            <a:endParaRPr lang="ru-RU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524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5"/>
          <a:stretch/>
        </p:blipFill>
        <p:spPr>
          <a:xfrm>
            <a:off x="0" y="1"/>
            <a:ext cx="9194975" cy="6858000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131839" y="548680"/>
            <a:ext cx="6048673" cy="597666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Радянсько-німецька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війна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застала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письменника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 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Охтирці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одразу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пішов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українське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підпілля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передислокувався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 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Галичини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Іван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Багряний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працював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референтурі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пропаганди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писав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пісні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патріотичні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теми,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статті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різноманітного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характеру,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малював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карикатури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й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плакати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агітаційного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призначення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Одночасно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брав участь у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створенні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Української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Головної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Визвольної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Ради (УГВР), у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розробці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програмових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документів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Попри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таку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завантаженість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Іван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Багряний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покинув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літературну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працю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1944 року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написав один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найталановитіших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творів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роман «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Звіролови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(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згодом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відомий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 «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Тигролови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»).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січні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1944 написав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перебуваючи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 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Тернополі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поему «Гуляй-Поле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65399"/>
            <a:ext cx="2836314" cy="39272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0061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5"/>
          <a:stretch/>
        </p:blipFill>
        <p:spPr>
          <a:xfrm>
            <a:off x="0" y="1"/>
            <a:ext cx="9194975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99078"/>
            <a:ext cx="8784976" cy="30598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в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цій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країні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 і в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багатьох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інших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до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поліції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міліції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йдуть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служити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різні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покидьки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злодії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й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ледарі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суспільна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непотріб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не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придатна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нормальної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людської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праці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відомо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й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саме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тому до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представників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поліції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міліції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тут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споконвіків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населення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ставилося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неприхованим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презирством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зневагою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 до аморального й </a:t>
            </a:r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злочинного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елемента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-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іван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Багряний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9188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124744"/>
            <a:ext cx="5257800" cy="1930400"/>
          </a:xfrm>
        </p:spPr>
        <p:txBody>
          <a:bodyPr/>
          <a:lstStyle/>
          <a:p>
            <a:r>
              <a:rPr lang="ru-RU" dirty="0"/>
              <a:t>В </a:t>
            </a:r>
            <a:r>
              <a:rPr lang="ru-RU" dirty="0" err="1"/>
              <a:t>еміграції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5496" y="3789040"/>
            <a:ext cx="7772400" cy="1440160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«</a:t>
            </a:r>
            <a:r>
              <a:rPr lang="ru-RU" dirty="0" err="1" smtClean="0">
                <a:latin typeface="Monotype Corsiva" pitchFamily="66" charset="0"/>
              </a:rPr>
              <a:t>Ліпше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вмирати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біжучи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ніж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жити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гниючи</a:t>
            </a:r>
            <a:r>
              <a:rPr lang="ru-RU" dirty="0" smtClean="0">
                <a:latin typeface="Monotype Corsiva" pitchFamily="66" charset="0"/>
              </a:rPr>
              <a:t>!»-</a:t>
            </a:r>
          </a:p>
          <a:p>
            <a:r>
              <a:rPr lang="ru-RU" dirty="0" err="1" smtClean="0">
                <a:latin typeface="Monotype Corsiva" pitchFamily="66" charset="0"/>
              </a:rPr>
              <a:t>Іван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Баряний</a:t>
            </a:r>
            <a:endParaRPr lang="ru-RU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99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3861048"/>
            <a:ext cx="5257800" cy="1930400"/>
          </a:xfrm>
        </p:spPr>
        <p:txBody>
          <a:bodyPr/>
          <a:lstStyle/>
          <a:p>
            <a:r>
              <a:rPr lang="ru-RU" b="0" dirty="0" err="1"/>
              <a:t>Біографія</a:t>
            </a:r>
            <a:r>
              <a:rPr lang="ru-RU" b="0" dirty="0"/>
              <a:t/>
            </a:r>
            <a:br>
              <a:rPr lang="ru-RU" b="0" dirty="0"/>
            </a:br>
            <a:endParaRPr lang="ru-RU" dirty="0"/>
          </a:p>
        </p:txBody>
      </p:sp>
      <p:sp>
        <p:nvSpPr>
          <p:cNvPr id="6" name="Подзаголовок 3"/>
          <p:cNvSpPr txBox="1">
            <a:spLocks/>
          </p:cNvSpPr>
          <p:nvPr/>
        </p:nvSpPr>
        <p:spPr>
          <a:xfrm>
            <a:off x="683568" y="4725144"/>
            <a:ext cx="5631160" cy="1015008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/>
              <a:t>19 </a:t>
            </a:r>
            <a:r>
              <a:rPr lang="ru-RU" sz="2400" dirty="0" err="1" smtClean="0"/>
              <a:t>вересня</a:t>
            </a:r>
            <a:r>
              <a:rPr lang="ru-RU" sz="2400" dirty="0" smtClean="0"/>
              <a:t> (2 </a:t>
            </a:r>
            <a:r>
              <a:rPr lang="ru-RU" sz="2400" dirty="0" err="1" smtClean="0"/>
              <a:t>жовтня</a:t>
            </a:r>
            <a:r>
              <a:rPr lang="ru-RU" sz="2400" dirty="0" smtClean="0"/>
              <a:t>) 1907 - </a:t>
            </a:r>
          </a:p>
          <a:p>
            <a:r>
              <a:rPr lang="ru-RU" sz="2400" dirty="0" smtClean="0"/>
              <a:t>25 </a:t>
            </a:r>
            <a:r>
              <a:rPr lang="ru-RU" sz="2400" dirty="0" err="1" smtClean="0"/>
              <a:t>серпня</a:t>
            </a:r>
            <a:r>
              <a:rPr lang="ru-RU" sz="2400" dirty="0" smtClean="0"/>
              <a:t> 1963.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902125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419872" y="1772816"/>
            <a:ext cx="5544616" cy="52894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1945 року </a:t>
            </a:r>
            <a:r>
              <a:rPr lang="ru-RU" dirty="0" err="1"/>
              <a:t>Багряний</a:t>
            </a:r>
            <a:r>
              <a:rPr lang="ru-RU" dirty="0"/>
              <a:t> </a:t>
            </a:r>
            <a:r>
              <a:rPr lang="ru-RU" dirty="0" err="1"/>
              <a:t>емігрував</a:t>
            </a:r>
            <a:r>
              <a:rPr lang="ru-RU" dirty="0"/>
              <a:t> до </a:t>
            </a:r>
            <a:r>
              <a:rPr lang="ru-RU" dirty="0" err="1"/>
              <a:t>Німеччини</a:t>
            </a:r>
            <a:r>
              <a:rPr lang="ru-RU" dirty="0"/>
              <a:t>. Як </a:t>
            </a:r>
            <a:r>
              <a:rPr lang="ru-RU" dirty="0" err="1"/>
              <a:t>свідчить</a:t>
            </a:r>
            <a:r>
              <a:rPr lang="ru-RU" dirty="0"/>
              <a:t> у «Листах до </a:t>
            </a:r>
            <a:r>
              <a:rPr lang="ru-RU" dirty="0" err="1"/>
              <a:t>приятелів</a:t>
            </a:r>
            <a:r>
              <a:rPr lang="ru-RU" dirty="0"/>
              <a:t>» </a:t>
            </a:r>
            <a:r>
              <a:rPr lang="ru-RU" dirty="0" err="1"/>
              <a:t>Юрій</a:t>
            </a:r>
            <a:r>
              <a:rPr lang="ru-RU" dirty="0"/>
              <a:t> </a:t>
            </a:r>
            <a:r>
              <a:rPr lang="ru-RU" dirty="0" err="1"/>
              <a:t>Лавріненко</a:t>
            </a:r>
            <a:r>
              <a:rPr lang="ru-RU" dirty="0"/>
              <a:t>, "в </a:t>
            </a:r>
            <a:r>
              <a:rPr lang="ru-RU" dirty="0" err="1"/>
              <a:t>еміграції</a:t>
            </a:r>
            <a:r>
              <a:rPr lang="ru-RU" dirty="0"/>
              <a:t> </a:t>
            </a:r>
            <a:r>
              <a:rPr lang="ru-RU" dirty="0" err="1"/>
              <a:t>теж</a:t>
            </a:r>
            <a:r>
              <a:rPr lang="ru-RU" dirty="0"/>
              <a:t> не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свободи</a:t>
            </a:r>
            <a:r>
              <a:rPr lang="ru-RU" dirty="0"/>
              <a:t>. Не </a:t>
            </a:r>
            <a:r>
              <a:rPr lang="ru-RU" dirty="0" err="1"/>
              <a:t>менш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заборонами</a:t>
            </a:r>
            <a:r>
              <a:rPr lang="ru-RU" dirty="0"/>
              <a:t>, </a:t>
            </a:r>
            <a:r>
              <a:rPr lang="ru-RU" dirty="0" err="1"/>
              <a:t>перешкоджала</a:t>
            </a:r>
            <a:r>
              <a:rPr lang="ru-RU" dirty="0"/>
              <a:t> </a:t>
            </a:r>
            <a:r>
              <a:rPr lang="ru-RU" dirty="0" err="1"/>
              <a:t>гітлерівська</a:t>
            </a:r>
            <a:r>
              <a:rPr lang="ru-RU" dirty="0"/>
              <a:t> </a:t>
            </a:r>
            <a:r>
              <a:rPr lang="ru-RU" dirty="0" err="1"/>
              <a:t>Німеччина</a:t>
            </a:r>
            <a:r>
              <a:rPr lang="ru-RU" dirty="0"/>
              <a:t> </a:t>
            </a:r>
            <a:r>
              <a:rPr lang="ru-RU" dirty="0" err="1"/>
              <a:t>сформуванню</a:t>
            </a:r>
            <a:r>
              <a:rPr lang="ru-RU" dirty="0"/>
              <a:t> </a:t>
            </a:r>
            <a:r>
              <a:rPr lang="ru-RU" dirty="0" err="1"/>
              <a:t>політичної</a:t>
            </a:r>
            <a:r>
              <a:rPr lang="ru-RU" dirty="0"/>
              <a:t> </a:t>
            </a:r>
            <a:r>
              <a:rPr lang="ru-RU" dirty="0" err="1"/>
              <a:t>еміграції</a:t>
            </a:r>
            <a:r>
              <a:rPr lang="ru-RU" dirty="0"/>
              <a:t> </a:t>
            </a:r>
            <a:r>
              <a:rPr lang="ru-RU" dirty="0" err="1"/>
              <a:t>усілякими</a:t>
            </a:r>
            <a:r>
              <a:rPr lang="ru-RU" dirty="0"/>
              <a:t> «</a:t>
            </a:r>
            <a:r>
              <a:rPr lang="ru-RU" dirty="0" err="1"/>
              <a:t>розенбергівськими</a:t>
            </a:r>
            <a:r>
              <a:rPr lang="ru-RU" dirty="0"/>
              <a:t> штабами», в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псувалися</a:t>
            </a:r>
            <a:r>
              <a:rPr lang="ru-RU" dirty="0"/>
              <a:t> та </a:t>
            </a:r>
            <a:r>
              <a:rPr lang="ru-RU" dirty="0" err="1"/>
              <a:t>компромітувалися</a:t>
            </a:r>
            <a:r>
              <a:rPr lang="ru-RU" dirty="0"/>
              <a:t> і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пристойні</a:t>
            </a:r>
            <a:r>
              <a:rPr lang="ru-RU" dirty="0"/>
              <a:t> люди. </a:t>
            </a:r>
            <a:r>
              <a:rPr lang="ru-RU" dirty="0" err="1"/>
              <a:t>Багряний</a:t>
            </a:r>
            <a:r>
              <a:rPr lang="ru-RU" dirty="0"/>
              <a:t> </a:t>
            </a:r>
            <a:r>
              <a:rPr lang="ru-RU" dirty="0" err="1"/>
              <a:t>пішов</a:t>
            </a:r>
            <a:r>
              <a:rPr lang="ru-RU" dirty="0"/>
              <a:t> на </a:t>
            </a:r>
            <a:r>
              <a:rPr lang="ru-RU" dirty="0" err="1"/>
              <a:t>Захід</a:t>
            </a:r>
            <a:r>
              <a:rPr lang="ru-RU" dirty="0"/>
              <a:t> і в </a:t>
            </a:r>
            <a:r>
              <a:rPr lang="ru-RU" dirty="0" err="1"/>
              <a:t>еміграцію</a:t>
            </a:r>
            <a:r>
              <a:rPr lang="ru-RU" dirty="0"/>
              <a:t> через «</a:t>
            </a:r>
            <a:r>
              <a:rPr lang="ru-RU" dirty="0" err="1"/>
              <a:t>оунівське</a:t>
            </a:r>
            <a:r>
              <a:rPr lang="ru-RU" dirty="0"/>
              <a:t> </a:t>
            </a:r>
            <a:r>
              <a:rPr lang="ru-RU" dirty="0" err="1"/>
              <a:t>підпілля</a:t>
            </a:r>
            <a:r>
              <a:rPr lang="ru-RU" dirty="0"/>
              <a:t>».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78"/>
          <a:stretch/>
        </p:blipFill>
        <p:spPr>
          <a:xfrm rot="15348399">
            <a:off x="5994415" y="-948809"/>
            <a:ext cx="2053929" cy="39347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04864"/>
            <a:ext cx="2520280" cy="38308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0061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404664"/>
            <a:ext cx="8640960" cy="3456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Іван</a:t>
            </a:r>
            <a:r>
              <a:rPr lang="ru-RU" dirty="0"/>
              <a:t> </a:t>
            </a:r>
            <a:r>
              <a:rPr lang="ru-RU" dirty="0" err="1"/>
              <a:t>Багряний</a:t>
            </a:r>
            <a:r>
              <a:rPr lang="ru-RU" dirty="0"/>
              <a:t> написав </a:t>
            </a:r>
            <a:r>
              <a:rPr lang="ru-RU" dirty="0" err="1"/>
              <a:t>брошуру</a:t>
            </a:r>
            <a:r>
              <a:rPr lang="ru-RU" dirty="0"/>
              <a:t> </a:t>
            </a:r>
            <a:r>
              <a:rPr lang="ru-RU" dirty="0" smtClean="0"/>
              <a:t>- </a:t>
            </a:r>
            <a:r>
              <a:rPr lang="ru-RU" dirty="0" err="1"/>
              <a:t>програмний</a:t>
            </a:r>
            <a:r>
              <a:rPr lang="ru-RU" dirty="0"/>
              <a:t> для </a:t>
            </a:r>
            <a:r>
              <a:rPr lang="ru-RU" dirty="0" err="1"/>
              <a:t>нього</a:t>
            </a:r>
            <a:r>
              <a:rPr lang="ru-RU" dirty="0"/>
              <a:t> </a:t>
            </a:r>
            <a:r>
              <a:rPr lang="ru-RU" dirty="0" err="1" smtClean="0"/>
              <a:t>памфлет«Чому</a:t>
            </a:r>
            <a:r>
              <a:rPr lang="ru-RU" dirty="0" smtClean="0"/>
              <a:t> </a:t>
            </a:r>
            <a:r>
              <a:rPr lang="ru-RU" dirty="0"/>
              <a:t>я не хочу </a:t>
            </a:r>
            <a:r>
              <a:rPr lang="ru-RU" dirty="0" err="1"/>
              <a:t>вертатись</a:t>
            </a:r>
            <a:r>
              <a:rPr lang="ru-RU" dirty="0"/>
              <a:t> до СРСР?», де </a:t>
            </a:r>
            <a:r>
              <a:rPr lang="ru-RU" dirty="0" err="1"/>
              <a:t>виклав</a:t>
            </a:r>
            <a:r>
              <a:rPr lang="ru-RU" dirty="0"/>
              <a:t> </a:t>
            </a:r>
            <a:r>
              <a:rPr lang="ru-RU" dirty="0" err="1"/>
              <a:t>політичну</a:t>
            </a:r>
            <a:r>
              <a:rPr lang="ru-RU" dirty="0"/>
              <a:t> </a:t>
            </a:r>
            <a:r>
              <a:rPr lang="ru-RU" dirty="0" err="1"/>
              <a:t>декларацію</a:t>
            </a:r>
            <a:r>
              <a:rPr lang="ru-RU" dirty="0"/>
              <a:t> </a:t>
            </a:r>
            <a:r>
              <a:rPr lang="ru-RU" dirty="0" err="1"/>
              <a:t>національної</a:t>
            </a:r>
            <a:r>
              <a:rPr lang="ru-RU" dirty="0"/>
              <a:t> </a:t>
            </a:r>
            <a:r>
              <a:rPr lang="ru-RU" dirty="0" err="1"/>
              <a:t>гідності</a:t>
            </a:r>
            <a:r>
              <a:rPr lang="ru-RU" dirty="0"/>
              <a:t> й прав </a:t>
            </a:r>
            <a:r>
              <a:rPr lang="ru-RU" dirty="0" err="1"/>
              <a:t>людини</a:t>
            </a:r>
            <a:r>
              <a:rPr lang="ru-RU" dirty="0"/>
              <a:t>, яка пережила </a:t>
            </a:r>
            <a:r>
              <a:rPr lang="ru-RU" dirty="0" err="1"/>
              <a:t>примусову</a:t>
            </a:r>
            <a:r>
              <a:rPr lang="ru-RU" dirty="0"/>
              <a:t> </a:t>
            </a:r>
            <a:r>
              <a:rPr lang="ru-RU" dirty="0" err="1"/>
              <a:t>репатріацію</a:t>
            </a:r>
            <a:r>
              <a:rPr lang="ru-RU" dirty="0"/>
              <a:t>, </a:t>
            </a:r>
            <a:r>
              <a:rPr lang="ru-RU" dirty="0" err="1"/>
              <a:t>насильство</a:t>
            </a:r>
            <a:r>
              <a:rPr lang="ru-RU" dirty="0"/>
              <a:t>, </a:t>
            </a:r>
            <a:r>
              <a:rPr lang="ru-RU" dirty="0" err="1"/>
              <a:t>тортури</a:t>
            </a:r>
            <a:r>
              <a:rPr lang="ru-RU" dirty="0"/>
              <a:t>, </a:t>
            </a:r>
            <a:r>
              <a:rPr lang="ru-RU" dirty="0" err="1"/>
              <a:t>приниження</a:t>
            </a:r>
            <a:r>
              <a:rPr lang="ru-RU" dirty="0"/>
              <a:t> як </a:t>
            </a:r>
            <a:r>
              <a:rPr lang="ru-RU" dirty="0" err="1"/>
              <a:t>колишній</a:t>
            </a:r>
            <a:r>
              <a:rPr lang="ru-RU" dirty="0"/>
              <a:t> </a:t>
            </a:r>
            <a:r>
              <a:rPr lang="ru-RU" dirty="0" err="1"/>
              <a:t>в'язень</a:t>
            </a:r>
            <a:r>
              <a:rPr lang="ru-RU" dirty="0"/>
              <a:t>, </a:t>
            </a:r>
            <a:r>
              <a:rPr lang="ru-RU" dirty="0" err="1"/>
              <a:t>остарбайтер</a:t>
            </a:r>
            <a:r>
              <a:rPr lang="ru-RU" dirty="0"/>
              <a:t>, полонений, </a:t>
            </a:r>
            <a:r>
              <a:rPr lang="ru-RU" dirty="0" err="1"/>
              <a:t>позбавлений</a:t>
            </a:r>
            <a:r>
              <a:rPr lang="ru-RU" dirty="0"/>
              <a:t> </a:t>
            </a:r>
            <a:r>
              <a:rPr lang="ru-RU" dirty="0" err="1"/>
              <a:t>власного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логічно</a:t>
            </a:r>
            <a:r>
              <a:rPr lang="ru-RU" dirty="0"/>
              <a:t> </a:t>
            </a:r>
            <a:r>
              <a:rPr lang="ru-RU" dirty="0" err="1"/>
              <a:t>обґрунтував</a:t>
            </a:r>
            <a:r>
              <a:rPr lang="ru-RU" dirty="0"/>
              <a:t> </a:t>
            </a:r>
            <a:r>
              <a:rPr lang="ru-RU" dirty="0" err="1"/>
              <a:t>закономірність</a:t>
            </a:r>
            <a:r>
              <a:rPr lang="ru-RU" dirty="0"/>
              <a:t> </a:t>
            </a:r>
            <a:r>
              <a:rPr lang="ru-RU" dirty="0" err="1"/>
              <a:t>еміграції</a:t>
            </a:r>
            <a:r>
              <a:rPr lang="ru-RU" dirty="0"/>
              <a:t> з </a:t>
            </a:r>
            <a:r>
              <a:rPr lang="ru-RU" dirty="0" err="1"/>
              <a:t>Радянського</a:t>
            </a:r>
            <a:r>
              <a:rPr lang="ru-RU" dirty="0"/>
              <a:t> Союзу </a:t>
            </a:r>
            <a:r>
              <a:rPr lang="ru-RU" dirty="0"/>
              <a:t>-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536" y="3438685"/>
            <a:ext cx="2454920" cy="3230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23528" y="3284984"/>
            <a:ext cx="5832648" cy="379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2300" dirty="0" err="1"/>
              <a:t>батьківщини-мачухи</a:t>
            </a:r>
            <a:r>
              <a:rPr lang="ru-RU" sz="2300" dirty="0"/>
              <a:t>, </a:t>
            </a:r>
            <a:r>
              <a:rPr lang="ru-RU" sz="2300" dirty="0" err="1"/>
              <a:t>котра</a:t>
            </a:r>
            <a:r>
              <a:rPr lang="ru-RU" sz="2300" dirty="0"/>
              <a:t> </a:t>
            </a:r>
            <a:r>
              <a:rPr lang="ru-RU" sz="2300" dirty="0" err="1"/>
              <a:t>пішла</a:t>
            </a:r>
            <a:r>
              <a:rPr lang="ru-RU" sz="2300" dirty="0"/>
              <a:t> на геноцид </a:t>
            </a:r>
            <a:r>
              <a:rPr lang="ru-RU" sz="2300" dirty="0" err="1"/>
              <a:t>проти</a:t>
            </a:r>
            <a:r>
              <a:rPr lang="ru-RU" sz="2300" dirty="0"/>
              <a:t> </a:t>
            </a:r>
            <a:r>
              <a:rPr lang="ru-RU" sz="2300" dirty="0" err="1"/>
              <a:t>власного</a:t>
            </a:r>
            <a:r>
              <a:rPr lang="ru-RU" sz="2300" dirty="0"/>
              <a:t> народу. 1948 року </a:t>
            </a:r>
            <a:r>
              <a:rPr lang="ru-RU" sz="2300" dirty="0" err="1"/>
              <a:t>Багряний</a:t>
            </a:r>
            <a:r>
              <a:rPr lang="ru-RU" sz="2300" dirty="0"/>
              <a:t> </a:t>
            </a:r>
            <a:r>
              <a:rPr lang="ru-RU" sz="2300" dirty="0" err="1"/>
              <a:t>заснував</a:t>
            </a:r>
            <a:r>
              <a:rPr lang="ru-RU" sz="2300" dirty="0"/>
              <a:t> </a:t>
            </a:r>
            <a:r>
              <a:rPr lang="ru-RU" sz="2300" dirty="0" err="1"/>
              <a:t>Українську</a:t>
            </a:r>
            <a:r>
              <a:rPr lang="ru-RU" sz="2300" dirty="0"/>
              <a:t> </a:t>
            </a:r>
            <a:r>
              <a:rPr lang="ru-RU" sz="2300" dirty="0" err="1"/>
              <a:t>революційно-демократичну</a:t>
            </a:r>
            <a:r>
              <a:rPr lang="ru-RU" sz="2300" dirty="0"/>
              <a:t> </a:t>
            </a:r>
            <a:r>
              <a:rPr lang="ru-RU" sz="2300" dirty="0" err="1"/>
              <a:t>партію</a:t>
            </a:r>
            <a:r>
              <a:rPr lang="ru-RU" sz="2300" dirty="0"/>
              <a:t> (УРДП) і </a:t>
            </a:r>
            <a:r>
              <a:rPr lang="ru-RU" sz="2300" dirty="0" err="1"/>
              <a:t>відтоді</a:t>
            </a:r>
            <a:r>
              <a:rPr lang="ru-RU" sz="2300" dirty="0"/>
              <a:t> </a:t>
            </a:r>
            <a:r>
              <a:rPr lang="ru-RU" sz="2300" dirty="0" err="1"/>
              <a:t>цілих</a:t>
            </a:r>
            <a:r>
              <a:rPr lang="ru-RU" sz="2300" dirty="0"/>
              <a:t> 17 </a:t>
            </a:r>
            <a:r>
              <a:rPr lang="ru-RU" sz="2300" dirty="0" err="1"/>
              <a:t>років</a:t>
            </a:r>
            <a:r>
              <a:rPr lang="ru-RU" sz="2300" dirty="0"/>
              <a:t> — до </a:t>
            </a:r>
            <a:r>
              <a:rPr lang="ru-RU" sz="2300" dirty="0" err="1"/>
              <a:t>самої</a:t>
            </a:r>
            <a:r>
              <a:rPr lang="ru-RU" sz="2300" dirty="0"/>
              <a:t> </a:t>
            </a:r>
            <a:r>
              <a:rPr lang="ru-RU" sz="2300" dirty="0" err="1"/>
              <a:t>смерті</a:t>
            </a:r>
            <a:r>
              <a:rPr lang="ru-RU" sz="2300" dirty="0"/>
              <a:t> </a:t>
            </a:r>
            <a:r>
              <a:rPr lang="ru-RU" sz="2300" dirty="0" err="1"/>
              <a:t>редагував</a:t>
            </a:r>
            <a:r>
              <a:rPr lang="ru-RU" sz="2300" dirty="0"/>
              <a:t> газету </a:t>
            </a:r>
            <a:r>
              <a:rPr lang="ru-RU" sz="2300" u="sng" dirty="0"/>
              <a:t>«</a:t>
            </a:r>
            <a:r>
              <a:rPr lang="ru-RU" sz="2300" u="sng" dirty="0" err="1"/>
              <a:t>Українські</a:t>
            </a:r>
            <a:r>
              <a:rPr lang="ru-RU" sz="2300" u="sng" dirty="0"/>
              <a:t> </a:t>
            </a:r>
            <a:r>
              <a:rPr lang="ru-RU" sz="2300" u="sng" dirty="0" err="1"/>
              <a:t>вісті</a:t>
            </a:r>
            <a:r>
              <a:rPr lang="ru-RU" sz="2300" u="sng" dirty="0"/>
              <a:t>»</a:t>
            </a:r>
            <a:r>
              <a:rPr lang="ru-RU" sz="2300" dirty="0"/>
              <a:t>. </a:t>
            </a:r>
            <a:r>
              <a:rPr lang="ru-RU" sz="2300" dirty="0" err="1"/>
              <a:t>Письменник</a:t>
            </a:r>
            <a:r>
              <a:rPr lang="ru-RU" sz="2300" dirty="0"/>
              <a:t> </a:t>
            </a:r>
            <a:r>
              <a:rPr lang="ru-RU" sz="2300" dirty="0" err="1"/>
              <a:t>був</a:t>
            </a:r>
            <a:r>
              <a:rPr lang="ru-RU" sz="2300" dirty="0"/>
              <a:t> головою </a:t>
            </a:r>
            <a:r>
              <a:rPr lang="ru-RU" sz="2300" dirty="0" err="1"/>
              <a:t>Виконавчого</a:t>
            </a:r>
            <a:r>
              <a:rPr lang="ru-RU" sz="2300" dirty="0"/>
              <a:t> органу </a:t>
            </a:r>
            <a:r>
              <a:rPr lang="ru-RU" sz="2300" dirty="0" err="1"/>
              <a:t>Української</a:t>
            </a:r>
            <a:r>
              <a:rPr lang="ru-RU" sz="2300" dirty="0"/>
              <a:t> </a:t>
            </a:r>
            <a:r>
              <a:rPr lang="ru-RU" sz="2300" dirty="0" err="1"/>
              <a:t>Національної</a:t>
            </a:r>
            <a:r>
              <a:rPr lang="ru-RU" sz="2300" dirty="0"/>
              <a:t> Ради і заступником президента УНР.</a:t>
            </a:r>
          </a:p>
          <a:p>
            <a:pPr>
              <a:lnSpc>
                <a:spcPct val="95000"/>
              </a:lnSpc>
            </a:pPr>
            <a:endParaRPr lang="uk-UA" sz="2300" dirty="0"/>
          </a:p>
        </p:txBody>
      </p:sp>
    </p:spTree>
    <p:extLst>
      <p:ext uri="{BB962C8B-B14F-4D97-AF65-F5344CB8AC3E}">
        <p14:creationId xmlns:p14="http://schemas.microsoft.com/office/powerpoint/2010/main" val="1680061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4256460"/>
            <a:ext cx="8640960" cy="270093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Помер </a:t>
            </a:r>
            <a:r>
              <a:rPr lang="ru-RU" dirty="0" err="1"/>
              <a:t>Іван</a:t>
            </a:r>
            <a:r>
              <a:rPr lang="ru-RU" dirty="0"/>
              <a:t> </a:t>
            </a:r>
            <a:r>
              <a:rPr lang="ru-RU" dirty="0" err="1"/>
              <a:t>Багряний</a:t>
            </a:r>
            <a:r>
              <a:rPr lang="ru-RU" dirty="0"/>
              <a:t> 25 </a:t>
            </a:r>
            <a:r>
              <a:rPr lang="ru-RU" dirty="0" err="1"/>
              <a:t>серпня</a:t>
            </a:r>
            <a:r>
              <a:rPr lang="ru-RU" dirty="0"/>
              <a:t> 1963 року. </a:t>
            </a:r>
            <a:r>
              <a:rPr lang="ru-RU" dirty="0" err="1"/>
              <a:t>Похований</a:t>
            </a:r>
            <a:r>
              <a:rPr lang="ru-RU" dirty="0"/>
              <a:t> у </a:t>
            </a:r>
            <a:r>
              <a:rPr lang="ru-RU" dirty="0" err="1"/>
              <a:t>місті</a:t>
            </a:r>
            <a:r>
              <a:rPr lang="ru-RU" dirty="0"/>
              <a:t> </a:t>
            </a:r>
            <a:r>
              <a:rPr lang="ru-RU" dirty="0" err="1"/>
              <a:t>Новий</a:t>
            </a:r>
            <a:r>
              <a:rPr lang="ru-RU" dirty="0"/>
              <a:t> Ульм (</a:t>
            </a:r>
            <a:r>
              <a:rPr lang="ru-RU" dirty="0" err="1"/>
              <a:t>Німеччина</a:t>
            </a:r>
            <a:r>
              <a:rPr lang="ru-RU" dirty="0"/>
              <a:t>) на </a:t>
            </a:r>
            <a:r>
              <a:rPr lang="ru-RU" dirty="0" err="1"/>
              <a:t>цвинтарі</a:t>
            </a:r>
            <a:r>
              <a:rPr lang="ru-RU" dirty="0"/>
              <a:t>, при </a:t>
            </a:r>
            <a:r>
              <a:rPr lang="ru-RU" dirty="0" err="1"/>
              <a:t>вулиці</a:t>
            </a:r>
            <a:r>
              <a:rPr lang="ru-RU" dirty="0"/>
              <a:t> </a:t>
            </a:r>
            <a:r>
              <a:rPr lang="ru-RU" dirty="0" err="1"/>
              <a:t>Ройттір</a:t>
            </a:r>
            <a:r>
              <a:rPr lang="ru-RU" dirty="0"/>
              <a:t> </a:t>
            </a:r>
            <a:r>
              <a:rPr lang="ru-RU" i="1" dirty="0"/>
              <a:t>(</a:t>
            </a:r>
            <a:r>
              <a:rPr lang="en-US" i="1" dirty="0" err="1"/>
              <a:t>Neu</a:t>
            </a:r>
            <a:r>
              <a:rPr lang="en-US" i="1" dirty="0"/>
              <a:t>-Ulmer </a:t>
            </a:r>
            <a:r>
              <a:rPr lang="en-US" i="1" dirty="0" err="1"/>
              <a:t>Friedhof</a:t>
            </a:r>
            <a:r>
              <a:rPr lang="en-US" i="1" dirty="0"/>
              <a:t>, an der </a:t>
            </a:r>
            <a:r>
              <a:rPr lang="en-US" i="1" dirty="0" err="1"/>
              <a:t>Reuttier</a:t>
            </a:r>
            <a:r>
              <a:rPr lang="en-US" i="1" dirty="0"/>
              <a:t> Str.).</a:t>
            </a:r>
            <a:r>
              <a:rPr lang="en-US" dirty="0"/>
              <a:t> </a:t>
            </a:r>
            <a:r>
              <a:rPr lang="ru-RU" dirty="0"/>
              <a:t>Могила </a:t>
            </a:r>
            <a:r>
              <a:rPr lang="ru-RU" dirty="0" err="1"/>
              <a:t>Івана</a:t>
            </a:r>
            <a:r>
              <a:rPr lang="ru-RU" dirty="0"/>
              <a:t> Багряного </a:t>
            </a:r>
            <a:r>
              <a:rPr lang="ru-RU" dirty="0" smtClean="0"/>
              <a:t>- </a:t>
            </a:r>
            <a:r>
              <a:rPr lang="ru-RU" dirty="0"/>
              <a:t>перша могила </a:t>
            </a:r>
            <a:r>
              <a:rPr lang="ru-RU" dirty="0" err="1"/>
              <a:t>ліворуч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входу на </a:t>
            </a:r>
            <a:r>
              <a:rPr lang="ru-RU" dirty="0" err="1"/>
              <a:t>цвинтар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навпроти</a:t>
            </a:r>
            <a:r>
              <a:rPr lang="ru-RU" dirty="0"/>
              <a:t> </a:t>
            </a:r>
            <a:r>
              <a:rPr lang="ru-RU" dirty="0" err="1"/>
              <a:t>вул</a:t>
            </a:r>
            <a:r>
              <a:rPr lang="ru-RU" dirty="0"/>
              <a:t>. </a:t>
            </a:r>
            <a:r>
              <a:rPr lang="ru-RU" dirty="0" err="1"/>
              <a:t>Фіннінгер</a:t>
            </a:r>
            <a:r>
              <a:rPr lang="ru-RU" dirty="0"/>
              <a:t> (</a:t>
            </a:r>
            <a:r>
              <a:rPr lang="en-US" dirty="0" err="1"/>
              <a:t>Finninger</a:t>
            </a:r>
            <a:r>
              <a:rPr lang="en-US" dirty="0"/>
              <a:t> Str.). </a:t>
            </a:r>
            <a:r>
              <a:rPr lang="ru-RU" dirty="0"/>
              <a:t>Автор надгробного </a:t>
            </a:r>
            <a:r>
              <a:rPr lang="ru-RU" dirty="0" err="1"/>
              <a:t>пам'ятника</a:t>
            </a:r>
            <a:r>
              <a:rPr lang="ru-RU" dirty="0"/>
              <a:t> — скульптор Л. </a:t>
            </a:r>
            <a:r>
              <a:rPr lang="ru-RU" dirty="0" err="1" smtClean="0"/>
              <a:t>Моложавий</a:t>
            </a:r>
            <a:r>
              <a:rPr lang="ru-RU" dirty="0" smtClean="0"/>
              <a:t>. </a:t>
            </a:r>
            <a:r>
              <a:rPr lang="ru-RU" dirty="0" err="1"/>
              <a:t>Пам'ятника</a:t>
            </a:r>
            <a:r>
              <a:rPr lang="ru-RU" dirty="0"/>
              <a:t> на </a:t>
            </a:r>
            <a:r>
              <a:rPr lang="ru-RU" dirty="0" err="1"/>
              <a:t>могилі</a:t>
            </a:r>
            <a:r>
              <a:rPr lang="ru-RU" dirty="0"/>
              <a:t> </a:t>
            </a:r>
            <a:r>
              <a:rPr lang="ru-RU" dirty="0" err="1"/>
              <a:t>освячено</a:t>
            </a:r>
            <a:r>
              <a:rPr lang="ru-RU" dirty="0"/>
              <a:t> 3 </a:t>
            </a:r>
            <a:r>
              <a:rPr lang="ru-RU" dirty="0" err="1"/>
              <a:t>жовтня</a:t>
            </a:r>
            <a:r>
              <a:rPr lang="ru-RU" dirty="0"/>
              <a:t> 1965.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42646"/>
            <a:ext cx="5112568" cy="38344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0061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4360" y="2636912"/>
            <a:ext cx="5257800" cy="1512168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Сім'я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837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59532" y="2240868"/>
            <a:ext cx="8424936" cy="237626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Перша дружина </a:t>
            </a:r>
            <a:r>
              <a:rPr lang="ru-RU" dirty="0"/>
              <a:t>-</a:t>
            </a:r>
            <a:r>
              <a:rPr lang="ru-RU" dirty="0" smtClean="0"/>
              <a:t> </a:t>
            </a:r>
            <a:r>
              <a:rPr lang="ru-RU" dirty="0" err="1"/>
              <a:t>Антоніна</a:t>
            </a:r>
            <a:r>
              <a:rPr lang="ru-RU" dirty="0"/>
              <a:t> </a:t>
            </a:r>
            <a:r>
              <a:rPr lang="ru-RU" dirty="0" err="1" smtClean="0"/>
              <a:t>Зосімова</a:t>
            </a:r>
            <a:r>
              <a:rPr lang="ru-RU" dirty="0" smtClean="0"/>
              <a:t>, </a:t>
            </a:r>
            <a:r>
              <a:rPr lang="ru-RU" dirty="0" err="1" smtClean="0"/>
              <a:t>діти</a:t>
            </a:r>
            <a:r>
              <a:rPr lang="ru-RU" dirty="0"/>
              <a:t>: Борис і </a:t>
            </a:r>
            <a:r>
              <a:rPr lang="ru-RU" dirty="0" smtClean="0"/>
              <a:t>Наталя.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На </a:t>
            </a:r>
            <a:r>
              <a:rPr lang="ru-RU" dirty="0" err="1"/>
              <a:t>еміграції</a:t>
            </a:r>
            <a:r>
              <a:rPr lang="ru-RU" dirty="0"/>
              <a:t> </a:t>
            </a:r>
            <a:r>
              <a:rPr lang="ru-RU" dirty="0" err="1"/>
              <a:t>одружився</a:t>
            </a:r>
            <a:r>
              <a:rPr lang="ru-RU" dirty="0"/>
              <a:t> з Галиною </a:t>
            </a:r>
            <a:r>
              <a:rPr lang="ru-RU" dirty="0" err="1"/>
              <a:t>Тригуб</a:t>
            </a:r>
            <a:r>
              <a:rPr lang="ru-RU" dirty="0"/>
              <a:t> (родом </a:t>
            </a:r>
            <a:r>
              <a:rPr lang="ru-RU" dirty="0" err="1"/>
              <a:t>із</a:t>
            </a:r>
            <a:r>
              <a:rPr lang="ru-RU" dirty="0"/>
              <a:t> </a:t>
            </a:r>
            <a:r>
              <a:rPr lang="ru-RU" dirty="0" err="1"/>
              <a:t>Тернопільщини</a:t>
            </a:r>
            <a:r>
              <a:rPr lang="ru-RU" dirty="0" smtClean="0"/>
              <a:t>). </a:t>
            </a:r>
            <a:r>
              <a:rPr lang="ru-RU" dirty="0" err="1"/>
              <a:t>Їхні</a:t>
            </a:r>
            <a:r>
              <a:rPr lang="ru-RU" dirty="0"/>
              <a:t> </a:t>
            </a:r>
            <a:r>
              <a:rPr lang="ru-RU" dirty="0" err="1"/>
              <a:t>діти</a:t>
            </a:r>
            <a:r>
              <a:rPr lang="ru-RU" dirty="0"/>
              <a:t>: Нестор і </a:t>
            </a:r>
            <a:r>
              <a:rPr lang="ru-RU" dirty="0" err="1" smtClean="0"/>
              <a:t>Роксолана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78"/>
          <a:stretch/>
        </p:blipFill>
        <p:spPr>
          <a:xfrm rot="15348399">
            <a:off x="5994415" y="-948809"/>
            <a:ext cx="2053929" cy="393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061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124744"/>
            <a:ext cx="5544616" cy="1930400"/>
          </a:xfrm>
        </p:spPr>
        <p:txBody>
          <a:bodyPr>
            <a:normAutofit fontScale="90000"/>
          </a:bodyPr>
          <a:lstStyle/>
          <a:p>
            <a:r>
              <a:rPr lang="ru-RU" b="0" dirty="0"/>
              <a:t>Характеристика </a:t>
            </a:r>
            <a:r>
              <a:rPr lang="ru-RU" b="0" dirty="0" err="1"/>
              <a:t>творчості</a:t>
            </a:r>
            <a:r>
              <a:rPr lang="ru-RU" b="0" dirty="0"/>
              <a:t/>
            </a:r>
            <a:br>
              <a:rPr lang="ru-RU" b="0" dirty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51520" y="3789040"/>
            <a:ext cx="6120680" cy="152893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Monotype Corsiva" pitchFamily="66" charset="0"/>
              </a:rPr>
              <a:t>«</a:t>
            </a:r>
            <a:r>
              <a:rPr lang="ru-RU" dirty="0" err="1" smtClean="0">
                <a:latin typeface="Monotype Corsiva" pitchFamily="66" charset="0"/>
              </a:rPr>
              <a:t>Така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вже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людська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вдача</a:t>
            </a:r>
            <a:r>
              <a:rPr lang="ru-RU" dirty="0">
                <a:latin typeface="Monotype Corsiva" pitchFamily="66" charset="0"/>
              </a:rPr>
              <a:t>: </a:t>
            </a:r>
            <a:r>
              <a:rPr lang="ru-RU" dirty="0" err="1">
                <a:latin typeface="Monotype Corsiva" pitchFamily="66" charset="0"/>
              </a:rPr>
              <a:t>кожен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хто</a:t>
            </a:r>
            <a:r>
              <a:rPr lang="ru-RU" dirty="0">
                <a:latin typeface="Monotype Corsiva" pitchFamily="66" charset="0"/>
              </a:rPr>
              <a:t> впав, </a:t>
            </a:r>
            <a:r>
              <a:rPr lang="ru-RU" dirty="0" err="1">
                <a:latin typeface="Monotype Corsiva" pitchFamily="66" charset="0"/>
              </a:rPr>
              <a:t>хоче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бачити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втіху</a:t>
            </a:r>
            <a:r>
              <a:rPr lang="ru-RU" dirty="0">
                <a:latin typeface="Monotype Corsiva" pitchFamily="66" charset="0"/>
              </a:rPr>
              <a:t> для себе в </a:t>
            </a:r>
            <a:r>
              <a:rPr lang="ru-RU" dirty="0" err="1">
                <a:latin typeface="Monotype Corsiva" pitchFamily="66" charset="0"/>
              </a:rPr>
              <a:t>падінні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іншого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бо</a:t>
            </a:r>
            <a:r>
              <a:rPr lang="ru-RU" dirty="0">
                <a:latin typeface="Monotype Corsiva" pitchFamily="66" charset="0"/>
              </a:rPr>
              <a:t> бути в </a:t>
            </a:r>
            <a:r>
              <a:rPr lang="ru-RU" dirty="0" err="1">
                <a:latin typeface="Monotype Corsiva" pitchFamily="66" charset="0"/>
              </a:rPr>
              <a:t>падінні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самотнім</a:t>
            </a:r>
            <a:r>
              <a:rPr lang="ru-RU" dirty="0">
                <a:latin typeface="Monotype Corsiva" pitchFamily="66" charset="0"/>
              </a:rPr>
              <a:t> - то </a:t>
            </a:r>
            <a:r>
              <a:rPr lang="ru-RU" dirty="0" err="1" smtClean="0">
                <a:latin typeface="Monotype Corsiva" pitchFamily="66" charset="0"/>
              </a:rPr>
              <a:t>нестерпно</a:t>
            </a:r>
            <a:r>
              <a:rPr lang="ru-RU" dirty="0" smtClean="0">
                <a:latin typeface="Monotype Corsiva" pitchFamily="66" charset="0"/>
              </a:rPr>
              <a:t>»- </a:t>
            </a:r>
            <a:r>
              <a:rPr lang="ru-RU" dirty="0" err="1" smtClean="0">
                <a:latin typeface="Monotype Corsiva" pitchFamily="66" charset="0"/>
              </a:rPr>
              <a:t>Іван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Багряний</a:t>
            </a:r>
            <a:endParaRPr lang="ru-RU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755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" r="9037"/>
          <a:stretch/>
        </p:blipFill>
        <p:spPr>
          <a:xfrm>
            <a:off x="1" y="-26034"/>
            <a:ext cx="9144000" cy="6884034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699792" y="476672"/>
            <a:ext cx="6264696" cy="60486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Західні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дослідники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творчості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Івана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Багряного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відзначали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унікальну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здатність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письменника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«кошмарного гротеску»,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неабиякого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гумору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відчаю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оптимізму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трагедії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глухій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війні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проводиться на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величезних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просторах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євразійської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імперії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Юзеф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Лободовський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твердить,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«Сад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Гетсиманський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 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перевищує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силою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вислову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все,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дотепер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цю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тему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написано, з другого ж боку 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виразним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свідченням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глибокого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гуманізму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автора,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самому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дні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пекла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зумів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побачити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людські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прикмети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навіть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найозвіріліших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осібняків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".</a:t>
            </a:r>
            <a:endParaRPr lang="ru-RU" dirty="0">
              <a:solidFill>
                <a:schemeClr val="tx2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0061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" r="9037"/>
          <a:stretch/>
        </p:blipFill>
        <p:spPr>
          <a:xfrm>
            <a:off x="1" y="-26034"/>
            <a:ext cx="9144000" cy="6884034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843808" y="803845"/>
            <a:ext cx="6120680" cy="56494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Популярність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іншого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роману «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Тигролови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Юрій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Шерех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вважав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утвердженням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жанру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українського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пригодницького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роману, </a:t>
            </a:r>
            <a:r>
              <a:rPr lang="ru-RU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українського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всім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своїм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духом,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усім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спрямуванням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усіми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ідеями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почуттями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характерами»,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спричинилася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пародіювання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Мосендзом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та Кленом образу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багрянівського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Григорія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Многогрішного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Так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з'явився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гумористичний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Горотак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думку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Лавріненка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читався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радше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беззлобний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дружній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шарж. </a:t>
            </a:r>
          </a:p>
        </p:txBody>
      </p:sp>
    </p:spTree>
    <p:extLst>
      <p:ext uri="{BB962C8B-B14F-4D97-AF65-F5344CB8AC3E}">
        <p14:creationId xmlns:p14="http://schemas.microsoft.com/office/powerpoint/2010/main" val="1680061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" r="9037"/>
          <a:stretch/>
        </p:blipFill>
        <p:spPr>
          <a:xfrm>
            <a:off x="1" y="-26034"/>
            <a:ext cx="9144000" cy="688403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3768" y="720080"/>
            <a:ext cx="6624736" cy="66693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Іван Багряний і як людина, і як політичний діяч, і як письменник був обдарований щедро силою і талантом. Ішла ця сила з глибокого коріння його в українському житті сучасному і минулому. Він мав чудове відчуття ритму </a:t>
            </a:r>
            <a:r>
              <a:rPr lang="uk-UA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сучасности</a:t>
            </a:r>
            <a:r>
              <a:rPr lang="uk-UA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ритму минулих віків. І тому так природно зринає в ліпших </a:t>
            </a:r>
            <a:r>
              <a:rPr lang="uk-UA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бароккових</a:t>
            </a:r>
            <a:r>
              <a:rPr lang="uk-UA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своєю природою місцях його </a:t>
            </a:r>
            <a:r>
              <a:rPr lang="uk-UA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творчости</a:t>
            </a:r>
            <a:r>
              <a:rPr lang="uk-UA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якась підземна течія древнього багатирського епосу, казки, думи. І все це поєднується з доброю усмішкою людини, яка така сильна, така любляча, що при всій своїй шаленості може обійтись і без помсти за всі незчисленні образи і кривди, завдані їй своїми і чужими.</a:t>
            </a:r>
          </a:p>
          <a:p>
            <a:pPr algn="ctr"/>
            <a:endParaRPr lang="ru-RU" dirty="0">
              <a:solidFill>
                <a:schemeClr val="tx2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2098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" r="9037"/>
          <a:stretch/>
        </p:blipFill>
        <p:spPr>
          <a:xfrm>
            <a:off x="1" y="-26034"/>
            <a:ext cx="9144000" cy="688403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3808" y="1557288"/>
            <a:ext cx="6048672" cy="3743424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Гора наклепів на Багряного вивершилася в 1963 році, перед його смертю, брудною книжкою «На літературному базарі. Поезія, проза і публіцистика Івана Багряного». Підписана псевдонімом, ця книжка має прямий логічний і змістовий зв'язок з радянськими нападами на Багряного. Вона свідчить тільки про його вагу як письменника і діяча</a:t>
            </a:r>
            <a:r>
              <a:rPr lang="uk-UA" dirty="0" smtClean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dirty="0">
              <a:solidFill>
                <a:schemeClr val="tx2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1814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6672"/>
            <a:ext cx="8834050" cy="273630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/>
              <a:t>Народився</a:t>
            </a:r>
            <a:r>
              <a:rPr lang="ru-RU" dirty="0"/>
              <a:t> 19 </a:t>
            </a:r>
            <a:r>
              <a:rPr lang="ru-RU" dirty="0" err="1"/>
              <a:t>вересня</a:t>
            </a:r>
            <a:r>
              <a:rPr lang="ru-RU" dirty="0"/>
              <a:t> (2 </a:t>
            </a:r>
            <a:r>
              <a:rPr lang="ru-RU" dirty="0" err="1"/>
              <a:t>жовтня</a:t>
            </a:r>
            <a:r>
              <a:rPr lang="ru-RU" dirty="0"/>
              <a:t>) 1907 року в </a:t>
            </a:r>
            <a:r>
              <a:rPr lang="ru-RU" dirty="0" err="1"/>
              <a:t>селі</a:t>
            </a:r>
            <a:r>
              <a:rPr lang="ru-RU" dirty="0"/>
              <a:t> </a:t>
            </a:r>
            <a:r>
              <a:rPr lang="ru-RU" dirty="0" err="1" smtClean="0"/>
              <a:t>Куземині</a:t>
            </a:r>
            <a:r>
              <a:rPr lang="ru-RU" dirty="0"/>
              <a:t> в </a:t>
            </a:r>
            <a:r>
              <a:rPr lang="ru-RU" dirty="0" err="1"/>
              <a:t>сім'ї</a:t>
            </a:r>
            <a:r>
              <a:rPr lang="ru-RU" dirty="0"/>
              <a:t> </a:t>
            </a:r>
            <a:r>
              <a:rPr lang="ru-RU" dirty="0" err="1"/>
              <a:t>муляра</a:t>
            </a:r>
            <a:r>
              <a:rPr lang="ru-RU" dirty="0"/>
              <a:t> Павла Петровича </a:t>
            </a:r>
            <a:r>
              <a:rPr lang="ru-RU" dirty="0" err="1"/>
              <a:t>Лозов'яги</a:t>
            </a:r>
            <a:r>
              <a:rPr lang="ru-RU" dirty="0"/>
              <a:t>.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майбутнього</a:t>
            </a:r>
            <a:r>
              <a:rPr lang="ru-RU" dirty="0"/>
              <a:t> </a:t>
            </a:r>
            <a:r>
              <a:rPr lang="ru-RU" dirty="0" err="1"/>
              <a:t>письменника</a:t>
            </a:r>
            <a:r>
              <a:rPr lang="ru-RU" dirty="0"/>
              <a:t> </a:t>
            </a:r>
            <a:r>
              <a:rPr lang="ru-RU" dirty="0" smtClean="0"/>
              <a:t>- </a:t>
            </a:r>
            <a:r>
              <a:rPr lang="ru-RU" dirty="0" err="1"/>
              <a:t>Євдокія</a:t>
            </a:r>
            <a:r>
              <a:rPr lang="ru-RU" dirty="0"/>
              <a:t> </a:t>
            </a:r>
            <a:r>
              <a:rPr lang="ru-RU" dirty="0" err="1"/>
              <a:t>Іванівна</a:t>
            </a:r>
            <a:r>
              <a:rPr lang="ru-RU" dirty="0"/>
              <a:t> Кривуша </a:t>
            </a:r>
            <a:r>
              <a:rPr lang="ru-RU" dirty="0" smtClean="0"/>
              <a:t>- </a:t>
            </a:r>
            <a:r>
              <a:rPr lang="ru-RU" dirty="0"/>
              <a:t>походила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заможного</a:t>
            </a:r>
            <a:r>
              <a:rPr lang="ru-RU" dirty="0"/>
              <a:t> </a:t>
            </a:r>
            <a:r>
              <a:rPr lang="ru-RU" dirty="0" err="1"/>
              <a:t>селянського</a:t>
            </a:r>
            <a:r>
              <a:rPr lang="ru-RU" dirty="0"/>
              <a:t> роду </a:t>
            </a:r>
            <a:r>
              <a:rPr lang="ru-RU" dirty="0" err="1"/>
              <a:t>із</a:t>
            </a:r>
            <a:r>
              <a:rPr lang="ru-RU" dirty="0"/>
              <a:t> села </a:t>
            </a:r>
            <a:r>
              <a:rPr lang="ru-RU" dirty="0" err="1"/>
              <a:t>Куземин</a:t>
            </a:r>
            <a:r>
              <a:rPr lang="ru-RU" dirty="0"/>
              <a:t> 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Охтирки</a:t>
            </a:r>
            <a:r>
              <a:rPr lang="ru-RU" dirty="0"/>
              <a:t>. У </a:t>
            </a:r>
            <a:r>
              <a:rPr lang="ru-RU" dirty="0" err="1"/>
              <a:t>сім'ї</a:t>
            </a:r>
            <a:r>
              <a:rPr lang="ru-RU" dirty="0"/>
              <a:t>,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Івана</a:t>
            </a:r>
            <a:r>
              <a:rPr lang="ru-RU" dirty="0"/>
              <a:t>, </a:t>
            </a:r>
            <a:r>
              <a:rPr lang="ru-RU" dirty="0" err="1"/>
              <a:t>виховувалися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син</a:t>
            </a:r>
            <a:r>
              <a:rPr lang="ru-RU" dirty="0"/>
              <a:t> </a:t>
            </a:r>
            <a:r>
              <a:rPr lang="ru-RU" dirty="0" err="1"/>
              <a:t>Федір</a:t>
            </a:r>
            <a:r>
              <a:rPr lang="ru-RU" dirty="0"/>
              <a:t> і дочка </a:t>
            </a:r>
            <a:r>
              <a:rPr lang="ru-RU" dirty="0" err="1"/>
              <a:t>Єлизавета</a:t>
            </a:r>
            <a:r>
              <a:rPr lang="ru-RU" dirty="0"/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985120"/>
            <a:ext cx="4153480" cy="34294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460784" y="4239695"/>
            <a:ext cx="2160240" cy="253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uk-UA" sz="1100" b="1" dirty="0" err="1" smtClean="0">
                <a:solidFill>
                  <a:schemeClr val="tx2"/>
                </a:solidFill>
              </a:rPr>
              <a:t>Куземин</a:t>
            </a:r>
            <a:endParaRPr lang="uk-UA" sz="1100" b="1" dirty="0">
              <a:solidFill>
                <a:schemeClr val="tx2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909" y="3135052"/>
            <a:ext cx="3792766" cy="31296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8524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" r="9037"/>
          <a:stretch/>
        </p:blipFill>
        <p:spPr>
          <a:xfrm>
            <a:off x="1" y="-26034"/>
            <a:ext cx="9144000" cy="6884034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03848" y="1052736"/>
            <a:ext cx="5482952" cy="4752528"/>
          </a:xfrm>
        </p:spPr>
        <p:txBody>
          <a:bodyPr/>
          <a:lstStyle/>
          <a:p>
            <a:pPr marL="0" indent="0">
              <a:buNone/>
            </a:pP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Етапи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творчого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шляху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І.Багряного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1926 – 1932 – початок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літературного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шляху до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першого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арешту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1932 – 1940 –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період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ув’язнень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концтаборів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1941 – 1945 –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період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Другої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світової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війни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й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окупації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1945 – 1963 –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повоєнна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доба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еміграція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dirty="0">
              <a:solidFill>
                <a:schemeClr val="tx2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0061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" r="9037"/>
          <a:stretch/>
        </p:blipFill>
        <p:spPr>
          <a:xfrm>
            <a:off x="0" y="-26034"/>
            <a:ext cx="9144000" cy="6884034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699792" y="144016"/>
            <a:ext cx="6444208" cy="68133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Теми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творчості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Викриття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системи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більшовицького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терору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жорстоких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підступних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методів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роботи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каральних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органів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Розвінчання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більшовицької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системи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господарювання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знущання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людей.</a:t>
            </a:r>
          </a:p>
          <a:p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Розповідь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страждання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українського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народу у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більшовицькому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«раю».</a:t>
            </a:r>
          </a:p>
          <a:p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Безкомпромісне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аргументоване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викриття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російського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великодержавного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шовінізму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Звернення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історії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боротьба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Росії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Змалювання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долі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української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людини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вирі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Другої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світової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війни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dirty="0" err="1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Віра</a:t>
            </a:r>
            <a:r>
              <a:rPr lang="ru-RU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перемогу добра над злом.</a:t>
            </a:r>
          </a:p>
          <a:p>
            <a:endParaRPr lang="ru-RU" dirty="0">
              <a:solidFill>
                <a:schemeClr val="tx2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0061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4360" y="2600908"/>
            <a:ext cx="5257800" cy="1656184"/>
          </a:xfrm>
        </p:spPr>
        <p:txBody>
          <a:bodyPr>
            <a:normAutofit/>
          </a:bodyPr>
          <a:lstStyle/>
          <a:p>
            <a:r>
              <a:rPr lang="ru-RU" b="0" dirty="0" err="1"/>
              <a:t>Премії</a:t>
            </a:r>
            <a:r>
              <a:rPr lang="ru-RU" b="0" dirty="0"/>
              <a:t/>
            </a:r>
            <a:br>
              <a:rPr lang="ru-RU" b="0" dirty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4772935"/>
            <a:ext cx="5616624" cy="1320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uk-UA" sz="2800" dirty="0">
                <a:latin typeface="Monotype Corsiva" pitchFamily="66" charset="0"/>
              </a:rPr>
              <a:t>Всі дороги </a:t>
            </a:r>
            <a:r>
              <a:rPr lang="uk-UA" sz="2800" dirty="0" err="1">
                <a:latin typeface="Monotype Corsiva" pitchFamily="66" charset="0"/>
              </a:rPr>
              <a:t>сходимі</a:t>
            </a:r>
            <a:r>
              <a:rPr lang="uk-UA" sz="2800" dirty="0">
                <a:latin typeface="Monotype Corsiva" pitchFamily="66" charset="0"/>
              </a:rPr>
              <a:t>, й всі могили </a:t>
            </a:r>
            <a:r>
              <a:rPr lang="uk-UA" sz="2800" dirty="0" err="1">
                <a:latin typeface="Monotype Corsiva" pitchFamily="66" charset="0"/>
              </a:rPr>
              <a:t>зчислимі</a:t>
            </a:r>
            <a:r>
              <a:rPr lang="uk-UA" sz="2800" dirty="0">
                <a:latin typeface="Monotype Corsiva" pitchFamily="66" charset="0"/>
              </a:rPr>
              <a:t>, і кожна ніч </a:t>
            </a:r>
            <a:r>
              <a:rPr lang="uk-UA" sz="2800" dirty="0" smtClean="0">
                <a:latin typeface="Monotype Corsiva" pitchFamily="66" charset="0"/>
              </a:rPr>
              <a:t>- </a:t>
            </a:r>
            <a:r>
              <a:rPr lang="uk-UA" sz="2800" dirty="0">
                <a:latin typeface="Monotype Corsiva" pitchFamily="66" charset="0"/>
              </a:rPr>
              <a:t>навіть полярна ніч! </a:t>
            </a:r>
            <a:r>
              <a:rPr lang="uk-UA" sz="2800" dirty="0" smtClean="0">
                <a:latin typeface="Monotype Corsiva" pitchFamily="66" charset="0"/>
              </a:rPr>
              <a:t>- </a:t>
            </a:r>
            <a:r>
              <a:rPr lang="uk-UA" sz="2800" dirty="0">
                <a:latin typeface="Monotype Corsiva" pitchFamily="66" charset="0"/>
              </a:rPr>
              <a:t>кінчається ранком...</a:t>
            </a:r>
            <a:endParaRPr lang="uk-UA" sz="28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460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568952" cy="40324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1963 року </a:t>
            </a:r>
            <a:r>
              <a:rPr lang="ru-RU" dirty="0" err="1"/>
              <a:t>філія</a:t>
            </a:r>
            <a:r>
              <a:rPr lang="ru-RU" dirty="0"/>
              <a:t> </a:t>
            </a:r>
            <a:r>
              <a:rPr lang="ru-RU" dirty="0" err="1"/>
              <a:t>Об'єднання</a:t>
            </a:r>
            <a:r>
              <a:rPr lang="ru-RU" dirty="0"/>
              <a:t> </a:t>
            </a:r>
            <a:r>
              <a:rPr lang="ru-RU" dirty="0" err="1"/>
              <a:t>демократичної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молоді</a:t>
            </a:r>
            <a:r>
              <a:rPr lang="ru-RU" dirty="0"/>
              <a:t> (ОДУМ) в Чикаго </a:t>
            </a:r>
            <a:r>
              <a:rPr lang="ru-RU" dirty="0" err="1"/>
              <a:t>розпочала</a:t>
            </a:r>
            <a:r>
              <a:rPr lang="ru-RU" dirty="0"/>
              <a:t> </a:t>
            </a:r>
            <a:r>
              <a:rPr lang="ru-RU" dirty="0" err="1"/>
              <a:t>акцію</a:t>
            </a:r>
            <a:r>
              <a:rPr lang="ru-RU" dirty="0"/>
              <a:t> за </a:t>
            </a:r>
            <a:r>
              <a:rPr lang="ru-RU" dirty="0" err="1"/>
              <a:t>надання</a:t>
            </a:r>
            <a:r>
              <a:rPr lang="ru-RU" dirty="0"/>
              <a:t> </a:t>
            </a:r>
            <a:r>
              <a:rPr lang="ru-RU" dirty="0" err="1"/>
              <a:t>Нобелівської</a:t>
            </a:r>
            <a:r>
              <a:rPr lang="ru-RU" dirty="0"/>
              <a:t> </a:t>
            </a:r>
            <a:r>
              <a:rPr lang="ru-RU" dirty="0" err="1" smtClean="0"/>
              <a:t>премії</a:t>
            </a:r>
            <a:r>
              <a:rPr lang="ru-RU" dirty="0"/>
              <a:t> </a:t>
            </a:r>
            <a:r>
              <a:rPr lang="ru-RU" dirty="0" err="1" smtClean="0"/>
              <a:t>Іванові</a:t>
            </a:r>
            <a:r>
              <a:rPr lang="ru-RU" dirty="0" smtClean="0"/>
              <a:t> </a:t>
            </a:r>
            <a:r>
              <a:rPr lang="ru-RU" dirty="0"/>
              <a:t>Багряному, але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несподівана</a:t>
            </a:r>
            <a:r>
              <a:rPr lang="ru-RU" dirty="0"/>
              <a:t> смерть </a:t>
            </a:r>
            <a:r>
              <a:rPr lang="ru-RU" dirty="0" err="1"/>
              <a:t>перешкодила</a:t>
            </a:r>
            <a:r>
              <a:rPr lang="ru-RU" dirty="0"/>
              <a:t> </a:t>
            </a:r>
            <a:r>
              <a:rPr lang="ru-RU" dirty="0" err="1"/>
              <a:t>офіційному</a:t>
            </a:r>
            <a:r>
              <a:rPr lang="ru-RU" dirty="0"/>
              <a:t> </a:t>
            </a:r>
            <a:r>
              <a:rPr lang="ru-RU" dirty="0" err="1"/>
              <a:t>висуненню</a:t>
            </a:r>
            <a:r>
              <a:rPr lang="ru-RU" dirty="0"/>
              <a:t> на </a:t>
            </a:r>
            <a:r>
              <a:rPr lang="ru-RU" dirty="0" err="1"/>
              <a:t>цю</a:t>
            </a:r>
            <a:r>
              <a:rPr lang="ru-RU" dirty="0"/>
              <a:t> </a:t>
            </a:r>
            <a:r>
              <a:rPr lang="ru-RU" dirty="0" err="1"/>
              <a:t>нагороду</a:t>
            </a:r>
            <a:r>
              <a:rPr lang="ru-RU" dirty="0"/>
              <a:t> </a:t>
            </a:r>
            <a:r>
              <a:rPr lang="ru-RU" dirty="0" smtClean="0"/>
              <a:t>.</a:t>
            </a:r>
            <a:endParaRPr lang="ru-RU" dirty="0"/>
          </a:p>
          <a:p>
            <a:pPr marL="0" indent="0" algn="ctr">
              <a:buNone/>
            </a:pPr>
            <a:r>
              <a:rPr lang="ru-RU" dirty="0"/>
              <a:t>1992 року </a:t>
            </a:r>
            <a:r>
              <a:rPr lang="ru-RU" dirty="0" err="1"/>
              <a:t>постановою</a:t>
            </a:r>
            <a:r>
              <a:rPr lang="ru-RU" dirty="0"/>
              <a:t> </a:t>
            </a:r>
            <a:r>
              <a:rPr lang="ru-RU" dirty="0" err="1"/>
              <a:t>Кабінету</a:t>
            </a:r>
            <a:r>
              <a:rPr lang="ru-RU" dirty="0"/>
              <a:t> </a:t>
            </a:r>
            <a:r>
              <a:rPr lang="ru-RU" dirty="0" err="1"/>
              <a:t>Міністрів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Іванові</a:t>
            </a:r>
            <a:r>
              <a:rPr lang="ru-RU" dirty="0"/>
              <a:t> Багряному посмертно присудили </a:t>
            </a:r>
            <a:r>
              <a:rPr lang="ru-RU" dirty="0" err="1"/>
              <a:t>Державну</a:t>
            </a:r>
            <a:r>
              <a:rPr lang="ru-RU" dirty="0"/>
              <a:t> </a:t>
            </a:r>
            <a:r>
              <a:rPr lang="ru-RU" dirty="0" err="1"/>
              <a:t>премію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 Тараса </a:t>
            </a:r>
            <a:r>
              <a:rPr lang="ru-RU" dirty="0" err="1"/>
              <a:t>Шевченка</a:t>
            </a:r>
            <a:r>
              <a:rPr lang="ru-RU" dirty="0"/>
              <a:t> за </a:t>
            </a:r>
            <a:r>
              <a:rPr lang="ru-RU" dirty="0" err="1"/>
              <a:t>романи</a:t>
            </a:r>
            <a:r>
              <a:rPr lang="ru-RU" dirty="0"/>
              <a:t> «Сад </a:t>
            </a:r>
            <a:r>
              <a:rPr lang="ru-RU" dirty="0" err="1"/>
              <a:t>Гетсиманський</a:t>
            </a:r>
            <a:r>
              <a:rPr lang="ru-RU" dirty="0"/>
              <a:t>» </a:t>
            </a:r>
            <a:r>
              <a:rPr lang="ru-RU" dirty="0" err="1"/>
              <a:t>і«Тигролови</a:t>
            </a:r>
            <a:r>
              <a:rPr lang="ru-RU" dirty="0" smtClean="0"/>
              <a:t>»</a:t>
            </a:r>
            <a:r>
              <a:rPr lang="ru-RU" dirty="0"/>
              <a:t>.</a:t>
            </a:r>
            <a:endParaRPr lang="ru-RU" dirty="0"/>
          </a:p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724" y="4005064"/>
            <a:ext cx="4968552" cy="25277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8154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8376" y="2463800"/>
            <a:ext cx="5257800" cy="1930400"/>
          </a:xfrm>
        </p:spPr>
        <p:txBody>
          <a:bodyPr/>
          <a:lstStyle/>
          <a:p>
            <a:r>
              <a:rPr lang="ru-RU" b="0" dirty="0"/>
              <a:t>Твори</a:t>
            </a:r>
            <a:br>
              <a:rPr lang="ru-RU" b="0" dirty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4581128"/>
            <a:ext cx="5688632" cy="1325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2800" dirty="0">
                <a:latin typeface="Monotype Corsiva" pitchFamily="66" charset="0"/>
              </a:rPr>
              <a:t>"</a:t>
            </a:r>
            <a:r>
              <a:rPr lang="ru-RU" sz="2800" dirty="0" err="1">
                <a:latin typeface="Monotype Corsiva" pitchFamily="66" charset="0"/>
              </a:rPr>
              <a:t>Декілька</a:t>
            </a:r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err="1">
                <a:latin typeface="Monotype Corsiva" pitchFamily="66" charset="0"/>
              </a:rPr>
              <a:t>мільйонів</a:t>
            </a:r>
            <a:r>
              <a:rPr lang="ru-RU" sz="2800" dirty="0">
                <a:latin typeface="Monotype Corsiva" pitchFamily="66" charset="0"/>
              </a:rPr>
              <a:t> не </a:t>
            </a:r>
            <a:r>
              <a:rPr lang="ru-RU" sz="2800" dirty="0" err="1">
                <a:latin typeface="Monotype Corsiva" pitchFamily="66" charset="0"/>
              </a:rPr>
              <a:t>можуть</a:t>
            </a:r>
            <a:r>
              <a:rPr lang="ru-RU" sz="2800" dirty="0">
                <a:latin typeface="Monotype Corsiva" pitchFamily="66" charset="0"/>
              </a:rPr>
              <a:t> бути "ворогами народу",</a:t>
            </a:r>
            <a:r>
              <a:rPr lang="ru-RU" sz="2800" dirty="0" err="1">
                <a:latin typeface="Monotype Corsiva" pitchFamily="66" charset="0"/>
              </a:rPr>
              <a:t>бо</a:t>
            </a:r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err="1">
                <a:latin typeface="Monotype Corsiva" pitchFamily="66" charset="0"/>
              </a:rPr>
              <a:t>це</a:t>
            </a:r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err="1">
                <a:latin typeface="Monotype Corsiva" pitchFamily="66" charset="0"/>
              </a:rPr>
              <a:t>вже</a:t>
            </a:r>
            <a:r>
              <a:rPr lang="ru-RU" sz="2800" dirty="0">
                <a:latin typeface="Monotype Corsiva" pitchFamily="66" charset="0"/>
              </a:rPr>
              <a:t> народ"</a:t>
            </a:r>
            <a:r>
              <a:rPr lang="ru-RU" sz="2800" dirty="0">
                <a:latin typeface="Monotype Corsiva" pitchFamily="66" charset="0"/>
              </a:rPr>
              <a:t/>
            </a:r>
            <a:br>
              <a:rPr lang="ru-RU" sz="2800" dirty="0">
                <a:latin typeface="Monotype Corsiva" pitchFamily="66" charset="0"/>
              </a:rPr>
            </a:br>
            <a:r>
              <a:rPr lang="ru-RU" sz="2800" dirty="0">
                <a:latin typeface="Monotype Corsiva" pitchFamily="66" charset="0"/>
              </a:rPr>
              <a:t>("</a:t>
            </a:r>
            <a:r>
              <a:rPr lang="ru-RU" sz="2800" dirty="0" err="1">
                <a:latin typeface="Monotype Corsiva" pitchFamily="66" charset="0"/>
              </a:rPr>
              <a:t>Морітурі</a:t>
            </a:r>
            <a:r>
              <a:rPr lang="ru-RU" sz="2800" dirty="0">
                <a:latin typeface="Monotype Corsiva" pitchFamily="66" charset="0"/>
              </a:rPr>
              <a:t>")</a:t>
            </a:r>
            <a:endParaRPr lang="uk-UA" sz="28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247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6192688" cy="61926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600" u="sng" dirty="0" err="1" smtClean="0"/>
              <a:t>Оповідання</a:t>
            </a:r>
            <a:r>
              <a:rPr lang="ru-RU" sz="2600" u="sng" dirty="0" smtClean="0"/>
              <a:t> :</a:t>
            </a:r>
            <a:endParaRPr lang="ru-RU" sz="2600" u="sng" dirty="0"/>
          </a:p>
          <a:p>
            <a:r>
              <a:rPr lang="ru-RU" i="1" dirty="0"/>
              <a:t>«</a:t>
            </a:r>
            <a:r>
              <a:rPr lang="ru-RU" i="1" dirty="0" err="1"/>
              <a:t>Етюд</a:t>
            </a:r>
            <a:r>
              <a:rPr lang="ru-RU" i="1" dirty="0"/>
              <a:t>»</a:t>
            </a:r>
            <a:r>
              <a:rPr lang="ru-RU" dirty="0"/>
              <a:t> (</a:t>
            </a:r>
            <a:r>
              <a:rPr lang="ru-RU" dirty="0" err="1"/>
              <a:t>серпень</a:t>
            </a:r>
            <a:r>
              <a:rPr lang="ru-RU" dirty="0"/>
              <a:t> 1921 р.)</a:t>
            </a:r>
          </a:p>
          <a:p>
            <a:r>
              <a:rPr lang="ru-RU" i="1" dirty="0"/>
              <a:t>«</a:t>
            </a:r>
            <a:r>
              <a:rPr lang="ru-RU" i="1" dirty="0" err="1"/>
              <a:t>Міщаночка</a:t>
            </a:r>
            <a:r>
              <a:rPr lang="ru-RU" i="1" dirty="0"/>
              <a:t>»</a:t>
            </a:r>
            <a:r>
              <a:rPr lang="ru-RU" dirty="0"/>
              <a:t> (</a:t>
            </a:r>
            <a:r>
              <a:rPr lang="ru-RU" dirty="0" err="1"/>
              <a:t>Охтирка</a:t>
            </a:r>
            <a:r>
              <a:rPr lang="ru-RU" dirty="0"/>
              <a:t>, 1924)</a:t>
            </a:r>
          </a:p>
          <a:p>
            <a:r>
              <a:rPr lang="ru-RU" i="1" dirty="0"/>
              <a:t>«Мадонна»</a:t>
            </a:r>
            <a:r>
              <a:rPr lang="ru-RU" dirty="0"/>
              <a:t> (Жмеринка, 1925)</a:t>
            </a:r>
          </a:p>
          <a:p>
            <a:r>
              <a:rPr lang="ru-RU" i="1" dirty="0"/>
              <a:t>«</a:t>
            </a:r>
            <a:r>
              <a:rPr lang="ru-RU" i="1" dirty="0" err="1"/>
              <a:t>Заєць</a:t>
            </a:r>
            <a:r>
              <a:rPr lang="ru-RU" i="1" dirty="0"/>
              <a:t>»</a:t>
            </a:r>
            <a:r>
              <a:rPr lang="ru-RU" dirty="0"/>
              <a:t> (Ялта, 1925)</a:t>
            </a:r>
          </a:p>
          <a:p>
            <a:r>
              <a:rPr lang="ru-RU" i="1" dirty="0"/>
              <a:t>«Петро </a:t>
            </a:r>
            <a:r>
              <a:rPr lang="ru-RU" i="1" dirty="0" err="1"/>
              <a:t>Каменяр</a:t>
            </a:r>
            <a:r>
              <a:rPr lang="ru-RU" i="1" dirty="0"/>
              <a:t>»</a:t>
            </a:r>
            <a:r>
              <a:rPr lang="ru-RU" dirty="0"/>
              <a:t> (</a:t>
            </a:r>
            <a:r>
              <a:rPr lang="ru-RU" dirty="0" err="1"/>
              <a:t>Охтирка</a:t>
            </a:r>
            <a:r>
              <a:rPr lang="ru-RU" dirty="0"/>
              <a:t>, 1925)</a:t>
            </a:r>
          </a:p>
          <a:p>
            <a:r>
              <a:rPr lang="ru-RU" i="1" dirty="0"/>
              <a:t>«З </a:t>
            </a:r>
            <a:r>
              <a:rPr lang="ru-RU" i="1" dirty="0" err="1"/>
              <a:t>оповідань</a:t>
            </a:r>
            <a:r>
              <a:rPr lang="ru-RU" i="1" dirty="0"/>
              <a:t> старого </a:t>
            </a:r>
            <a:r>
              <a:rPr lang="ru-RU" i="1" dirty="0" err="1"/>
              <a:t>рибалки</a:t>
            </a:r>
            <a:r>
              <a:rPr lang="ru-RU" i="1" dirty="0"/>
              <a:t>»</a:t>
            </a:r>
            <a:r>
              <a:rPr lang="ru-RU" dirty="0"/>
              <a:t> (1927)</a:t>
            </a:r>
          </a:p>
          <a:p>
            <a:r>
              <a:rPr lang="ru-RU" i="1" dirty="0"/>
              <a:t>«В </a:t>
            </a:r>
            <a:r>
              <a:rPr lang="ru-RU" i="1" dirty="0" err="1"/>
              <a:t>сутінках</a:t>
            </a:r>
            <a:r>
              <a:rPr lang="ru-RU" i="1" dirty="0"/>
              <a:t>»</a:t>
            </a:r>
            <a:r>
              <a:rPr lang="ru-RU" dirty="0"/>
              <a:t> (1927)</a:t>
            </a:r>
          </a:p>
          <a:p>
            <a:r>
              <a:rPr lang="ru-RU" i="1" dirty="0"/>
              <a:t>«Пацан»</a:t>
            </a:r>
            <a:r>
              <a:rPr lang="ru-RU" dirty="0"/>
              <a:t> (1928)</a:t>
            </a:r>
          </a:p>
          <a:p>
            <a:r>
              <a:rPr lang="ru-RU" i="1" dirty="0"/>
              <a:t>«Рука»</a:t>
            </a:r>
            <a:r>
              <a:rPr lang="ru-RU" dirty="0"/>
              <a:t> (1928)</a:t>
            </a:r>
          </a:p>
          <a:p>
            <a:r>
              <a:rPr lang="ru-RU" dirty="0" err="1"/>
              <a:t>Збірка</a:t>
            </a:r>
            <a:r>
              <a:rPr lang="ru-RU" dirty="0"/>
              <a:t> </a:t>
            </a:r>
            <a:r>
              <a:rPr lang="ru-RU" dirty="0" err="1"/>
              <a:t>оповідань</a:t>
            </a:r>
            <a:r>
              <a:rPr lang="ru-RU" dirty="0"/>
              <a:t> </a:t>
            </a:r>
            <a:r>
              <a:rPr lang="ru-RU" i="1" dirty="0"/>
              <a:t>«</a:t>
            </a:r>
            <a:r>
              <a:rPr lang="ru-RU" i="1" dirty="0" err="1"/>
              <a:t>Крокви</a:t>
            </a:r>
            <a:r>
              <a:rPr lang="ru-RU" i="1" dirty="0"/>
              <a:t> над табором»</a:t>
            </a:r>
            <a:r>
              <a:rPr lang="ru-RU" dirty="0"/>
              <a:t> (</a:t>
            </a:r>
            <a:r>
              <a:rPr lang="ru-RU" dirty="0" err="1"/>
              <a:t>Харків</a:t>
            </a:r>
            <a:r>
              <a:rPr lang="ru-RU" dirty="0"/>
              <a:t>, 1931)</a:t>
            </a:r>
          </a:p>
          <a:p>
            <a:r>
              <a:rPr lang="ru-RU" i="1" dirty="0" err="1" smtClean="0"/>
              <a:t>Тигролови</a:t>
            </a:r>
            <a:endParaRPr lang="ru-RU" dirty="0"/>
          </a:p>
          <a:p>
            <a:endParaRPr lang="ru-RU" dirty="0">
              <a:solidFill>
                <a:schemeClr val="tx2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591" y="-459432"/>
            <a:ext cx="5276153" cy="799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098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6408712" cy="64087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800" u="sng" dirty="0" err="1" smtClean="0"/>
              <a:t>Поеми</a:t>
            </a:r>
            <a:r>
              <a:rPr lang="ru-RU" sz="2800" u="sng" dirty="0" smtClean="0"/>
              <a:t> :</a:t>
            </a:r>
            <a:endParaRPr lang="ru-RU" sz="2800" u="sng" dirty="0"/>
          </a:p>
          <a:p>
            <a:r>
              <a:rPr lang="ru-RU" i="1" dirty="0"/>
              <a:t>«</a:t>
            </a:r>
            <a:r>
              <a:rPr lang="ru-RU" i="1" dirty="0" err="1"/>
              <a:t>Монголія</a:t>
            </a:r>
            <a:r>
              <a:rPr lang="ru-RU" i="1" dirty="0"/>
              <a:t>»</a:t>
            </a:r>
            <a:r>
              <a:rPr lang="ru-RU" dirty="0"/>
              <a:t> (1927)</a:t>
            </a:r>
          </a:p>
          <a:p>
            <a:r>
              <a:rPr lang="ru-RU" i="1" dirty="0"/>
              <a:t>«Собачий </a:t>
            </a:r>
            <a:r>
              <a:rPr lang="ru-RU" i="1" dirty="0" err="1"/>
              <a:t>бенкет</a:t>
            </a:r>
            <a:r>
              <a:rPr lang="ru-RU" i="1" dirty="0"/>
              <a:t>»</a:t>
            </a:r>
            <a:r>
              <a:rPr lang="ru-RU" dirty="0"/>
              <a:t> (</a:t>
            </a:r>
            <a:r>
              <a:rPr lang="ru-RU" dirty="0" err="1"/>
              <a:t>Київ</a:t>
            </a:r>
            <a:r>
              <a:rPr lang="ru-RU" dirty="0"/>
              <a:t>, 1928)</a:t>
            </a:r>
          </a:p>
          <a:p>
            <a:r>
              <a:rPr lang="ru-RU" i="1" dirty="0"/>
              <a:t>«Вандея»</a:t>
            </a:r>
            <a:r>
              <a:rPr lang="ru-RU" dirty="0"/>
              <a:t> (1928)</a:t>
            </a:r>
          </a:p>
          <a:p>
            <a:r>
              <a:rPr lang="ru-RU" i="1" dirty="0"/>
              <a:t>«</a:t>
            </a:r>
            <a:r>
              <a:rPr lang="en-US" i="1" dirty="0"/>
              <a:t>Ave Maria»</a:t>
            </a:r>
            <a:r>
              <a:rPr lang="en-US" dirty="0"/>
              <a:t> (</a:t>
            </a:r>
            <a:r>
              <a:rPr lang="ru-RU" dirty="0" err="1"/>
              <a:t>Харків</a:t>
            </a:r>
            <a:r>
              <a:rPr lang="ru-RU" dirty="0"/>
              <a:t>, 1929)</a:t>
            </a:r>
          </a:p>
          <a:p>
            <a:r>
              <a:rPr lang="ru-RU" i="1" dirty="0"/>
              <a:t>«</a:t>
            </a:r>
            <a:r>
              <a:rPr lang="ru-RU" i="1" dirty="0" err="1"/>
              <a:t>Батіг</a:t>
            </a:r>
            <a:r>
              <a:rPr lang="ru-RU" i="1" dirty="0"/>
              <a:t>»</a:t>
            </a:r>
            <a:r>
              <a:rPr lang="ru-RU" dirty="0"/>
              <a:t> (1928—1930),</a:t>
            </a:r>
          </a:p>
          <a:p>
            <a:r>
              <a:rPr lang="ru-RU" i="1" dirty="0"/>
              <a:t>«</a:t>
            </a:r>
            <a:r>
              <a:rPr lang="ru-RU" i="1" dirty="0" err="1"/>
              <a:t>Ґутенберґ</a:t>
            </a:r>
            <a:r>
              <a:rPr lang="ru-RU" i="1" dirty="0"/>
              <a:t>»</a:t>
            </a:r>
            <a:r>
              <a:rPr lang="ru-RU" dirty="0"/>
              <a:t> (1928—1930, </a:t>
            </a:r>
            <a:r>
              <a:rPr lang="ru-RU" dirty="0" err="1"/>
              <a:t>зникла</a:t>
            </a:r>
            <a:r>
              <a:rPr lang="ru-RU" dirty="0"/>
              <a:t> на початку 1930-тих </a:t>
            </a:r>
            <a:r>
              <a:rPr lang="ru-RU" dirty="0" err="1"/>
              <a:t>років</a:t>
            </a:r>
            <a:r>
              <a:rPr lang="ru-RU" dirty="0"/>
              <a:t>)</a:t>
            </a:r>
          </a:p>
          <a:p>
            <a:r>
              <a:rPr lang="ru-RU" dirty="0"/>
              <a:t>Сатирична </a:t>
            </a:r>
            <a:r>
              <a:rPr lang="ru-RU" dirty="0" err="1"/>
              <a:t>епопея</a:t>
            </a:r>
            <a:r>
              <a:rPr lang="ru-RU" dirty="0"/>
              <a:t> </a:t>
            </a:r>
            <a:r>
              <a:rPr lang="ru-RU" i="1" dirty="0"/>
              <a:t>«Комета»</a:t>
            </a:r>
            <a:r>
              <a:rPr lang="ru-RU" dirty="0"/>
              <a:t> (</a:t>
            </a:r>
            <a:r>
              <a:rPr lang="ru-RU" dirty="0" err="1"/>
              <a:t>повністю</a:t>
            </a:r>
            <a:r>
              <a:rPr lang="ru-RU" dirty="0"/>
              <a:t> не </a:t>
            </a:r>
            <a:r>
              <a:rPr lang="ru-RU" dirty="0" err="1"/>
              <a:t>збереглась</a:t>
            </a:r>
            <a:r>
              <a:rPr lang="ru-RU" dirty="0"/>
              <a:t>) (1928—1930)</a:t>
            </a:r>
          </a:p>
          <a:p>
            <a:r>
              <a:rPr lang="ru-RU" i="1" dirty="0"/>
              <a:t>«Гуляй-Поле»</a:t>
            </a:r>
            <a:r>
              <a:rPr lang="ru-RU" dirty="0"/>
              <a:t> (</a:t>
            </a:r>
            <a:r>
              <a:rPr lang="ru-RU" dirty="0" err="1"/>
              <a:t>Тернопіль</a:t>
            </a:r>
            <a:r>
              <a:rPr lang="ru-RU" dirty="0"/>
              <a:t>, 1944)</a:t>
            </a:r>
          </a:p>
          <a:p>
            <a:r>
              <a:rPr lang="ru-RU" dirty="0"/>
              <a:t>Сатирична поема </a:t>
            </a:r>
            <a:r>
              <a:rPr lang="ru-RU" i="1" dirty="0"/>
              <a:t>«Антон </a:t>
            </a:r>
            <a:r>
              <a:rPr lang="ru-RU" i="1" dirty="0" err="1"/>
              <a:t>Біда</a:t>
            </a:r>
            <a:r>
              <a:rPr lang="ru-RU" i="1" dirty="0"/>
              <a:t> — герой труда: </a:t>
            </a:r>
            <a:r>
              <a:rPr lang="ru-RU" i="1" dirty="0" err="1"/>
              <a:t>повість</a:t>
            </a:r>
            <a:r>
              <a:rPr lang="ru-RU" i="1" dirty="0"/>
              <a:t> про ДІ-ПІ»</a:t>
            </a:r>
            <a:r>
              <a:rPr lang="ru-RU" dirty="0"/>
              <a:t> (</a:t>
            </a:r>
            <a:r>
              <a:rPr lang="ru-RU" dirty="0" err="1"/>
              <a:t>Новий</a:t>
            </a:r>
            <a:r>
              <a:rPr lang="ru-RU" dirty="0"/>
              <a:t> Ульм, 1947)</a:t>
            </a:r>
          </a:p>
          <a:p>
            <a:r>
              <a:rPr lang="ru-RU" i="1" dirty="0" err="1"/>
              <a:t>Цукроварня</a:t>
            </a:r>
            <a:r>
              <a:rPr lang="ru-RU" i="1" dirty="0"/>
              <a:t> (Поема про </a:t>
            </a:r>
            <a:r>
              <a:rPr lang="ru-RU" i="1" dirty="0" err="1"/>
              <a:t>чотирьох</a:t>
            </a:r>
            <a:r>
              <a:rPr lang="ru-RU" i="1" dirty="0"/>
              <a:t>)</a:t>
            </a:r>
            <a:endParaRPr lang="ru-RU" dirty="0"/>
          </a:p>
          <a:p>
            <a:r>
              <a:rPr lang="ru-RU" i="1" dirty="0"/>
              <a:t>«</a:t>
            </a:r>
            <a:r>
              <a:rPr lang="ru-RU" i="1" dirty="0" err="1"/>
              <a:t>Меченосці</a:t>
            </a:r>
            <a:r>
              <a:rPr lang="ru-RU" i="1" dirty="0"/>
              <a:t>»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591" y="-459432"/>
            <a:ext cx="5276153" cy="799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098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6264696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u="sng" dirty="0" err="1" smtClean="0"/>
              <a:t>П'єси</a:t>
            </a:r>
            <a:r>
              <a:rPr lang="ru-RU" sz="2800" u="sng" dirty="0" smtClean="0"/>
              <a:t> :</a:t>
            </a:r>
            <a:endParaRPr lang="ru-RU" sz="2800" u="sng" dirty="0"/>
          </a:p>
          <a:p>
            <a:r>
              <a:rPr lang="ru-RU" i="1" dirty="0"/>
              <a:t>«</a:t>
            </a:r>
            <a:r>
              <a:rPr lang="ru-RU" i="1" dirty="0" err="1"/>
              <a:t>Бузок</a:t>
            </a:r>
            <a:r>
              <a:rPr lang="ru-RU" i="1" dirty="0"/>
              <a:t>»</a:t>
            </a:r>
            <a:endParaRPr lang="ru-RU" dirty="0"/>
          </a:p>
          <a:p>
            <a:r>
              <a:rPr lang="ru-RU" i="1" dirty="0"/>
              <a:t>«Генерал»</a:t>
            </a:r>
            <a:r>
              <a:rPr lang="ru-RU" dirty="0"/>
              <a:t> (1944)</a:t>
            </a:r>
          </a:p>
          <a:p>
            <a:r>
              <a:rPr lang="ru-RU" i="1" dirty="0"/>
              <a:t>«</a:t>
            </a:r>
            <a:r>
              <a:rPr lang="ru-RU" i="1" dirty="0" err="1"/>
              <a:t>Морітурі</a:t>
            </a:r>
            <a:r>
              <a:rPr lang="ru-RU" i="1" dirty="0"/>
              <a:t>»</a:t>
            </a:r>
            <a:r>
              <a:rPr lang="ru-RU" dirty="0"/>
              <a:t> (</a:t>
            </a:r>
            <a:r>
              <a:rPr lang="ru-RU" dirty="0" smtClean="0"/>
              <a:t>1947)</a:t>
            </a:r>
          </a:p>
          <a:p>
            <a:pPr marL="0" indent="0">
              <a:buNone/>
            </a:pPr>
            <a:r>
              <a:rPr lang="ru-RU" sz="2800" u="sng" dirty="0" err="1" smtClean="0"/>
              <a:t>Поетичні</a:t>
            </a:r>
            <a:r>
              <a:rPr lang="ru-RU" sz="2800" u="sng" dirty="0" smtClean="0"/>
              <a:t> </a:t>
            </a:r>
            <a:r>
              <a:rPr lang="ru-RU" sz="2800" u="sng" dirty="0" err="1" smtClean="0"/>
              <a:t>збірки</a:t>
            </a:r>
            <a:r>
              <a:rPr lang="ru-RU" sz="2800" u="sng" dirty="0" smtClean="0"/>
              <a:t> :</a:t>
            </a:r>
            <a:endParaRPr lang="ru-RU" sz="2800" u="sng" dirty="0"/>
          </a:p>
          <a:p>
            <a:r>
              <a:rPr lang="ru-RU" i="1" dirty="0"/>
              <a:t>«В </a:t>
            </a:r>
            <a:r>
              <a:rPr lang="ru-RU" i="1" dirty="0" err="1"/>
              <a:t>поті</a:t>
            </a:r>
            <a:r>
              <a:rPr lang="ru-RU" i="1" dirty="0"/>
              <a:t> </a:t>
            </a:r>
            <a:r>
              <a:rPr lang="ru-RU" i="1" dirty="0" err="1"/>
              <a:t>чола</a:t>
            </a:r>
            <a:r>
              <a:rPr lang="ru-RU" i="1" dirty="0"/>
              <a:t>»</a:t>
            </a:r>
            <a:r>
              <a:rPr lang="ru-RU" dirty="0"/>
              <a:t> (1929) (заборонена до </a:t>
            </a:r>
            <a:r>
              <a:rPr lang="ru-RU" dirty="0" err="1"/>
              <a:t>друку</a:t>
            </a:r>
            <a:r>
              <a:rPr lang="ru-RU" dirty="0"/>
              <a:t> цензурою)</a:t>
            </a:r>
          </a:p>
          <a:p>
            <a:r>
              <a:rPr lang="ru-RU" i="1" dirty="0"/>
              <a:t>«До меж </a:t>
            </a:r>
            <a:r>
              <a:rPr lang="ru-RU" i="1" dirty="0" err="1"/>
              <a:t>заказаних</a:t>
            </a:r>
            <a:r>
              <a:rPr lang="ru-RU" i="1" dirty="0"/>
              <a:t>»</a:t>
            </a:r>
            <a:r>
              <a:rPr lang="ru-RU" dirty="0"/>
              <a:t> (</a:t>
            </a:r>
            <a:r>
              <a:rPr lang="ru-RU" dirty="0" err="1"/>
              <a:t>Київ</a:t>
            </a:r>
            <a:r>
              <a:rPr lang="ru-RU" dirty="0"/>
              <a:t>, 1929)</a:t>
            </a:r>
          </a:p>
          <a:p>
            <a:r>
              <a:rPr lang="ru-RU" i="1" dirty="0"/>
              <a:t>«</a:t>
            </a:r>
            <a:r>
              <a:rPr lang="ru-RU" i="1" dirty="0" err="1"/>
              <a:t>Золотий</a:t>
            </a:r>
            <a:r>
              <a:rPr lang="ru-RU" i="1" dirty="0"/>
              <a:t> </a:t>
            </a:r>
            <a:r>
              <a:rPr lang="ru-RU" i="1" dirty="0" err="1"/>
              <a:t>бумеранґ</a:t>
            </a:r>
            <a:r>
              <a:rPr lang="ru-RU" i="1" dirty="0"/>
              <a:t>»</a:t>
            </a:r>
            <a:r>
              <a:rPr lang="ru-RU" dirty="0"/>
              <a:t> (1946)</a:t>
            </a:r>
          </a:p>
          <a:p>
            <a:r>
              <a:rPr lang="ru-RU" i="1" dirty="0"/>
              <a:t>«</a:t>
            </a:r>
            <a:r>
              <a:rPr lang="ru-RU" i="1" dirty="0" err="1"/>
              <a:t>Пісні</a:t>
            </a:r>
            <a:r>
              <a:rPr lang="ru-RU" i="1" dirty="0"/>
              <a:t>»</a:t>
            </a:r>
            <a:r>
              <a:rPr lang="ru-RU" dirty="0"/>
              <a:t> (</a:t>
            </a:r>
            <a:r>
              <a:rPr lang="ru-RU" dirty="0" err="1"/>
              <a:t>авторські</a:t>
            </a:r>
            <a:r>
              <a:rPr lang="ru-RU" dirty="0"/>
              <a:t> </a:t>
            </a:r>
            <a:r>
              <a:rPr lang="ru-RU" dirty="0" err="1"/>
              <a:t>пісні</a:t>
            </a:r>
            <a:r>
              <a:rPr lang="ru-RU" dirty="0"/>
              <a:t> І. Багряного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)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591" y="-459432"/>
            <a:ext cx="5276153" cy="799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098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5904656" cy="62646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600" u="sng" dirty="0" err="1" smtClean="0"/>
              <a:t>Романи</a:t>
            </a:r>
            <a:r>
              <a:rPr lang="ru-RU" sz="2600" u="sng" dirty="0" smtClean="0"/>
              <a:t> :</a:t>
            </a:r>
            <a:endParaRPr lang="ru-RU" sz="2600" u="sng" dirty="0"/>
          </a:p>
          <a:p>
            <a:r>
              <a:rPr lang="ru-RU" i="1" dirty="0"/>
              <a:t>«Марево»</a:t>
            </a:r>
            <a:r>
              <a:rPr lang="ru-RU" dirty="0"/>
              <a:t> (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заборонений</a:t>
            </a:r>
            <a:r>
              <a:rPr lang="ru-RU" dirty="0"/>
              <a:t> до </a:t>
            </a:r>
            <a:r>
              <a:rPr lang="ru-RU" dirty="0" err="1"/>
              <a:t>друку</a:t>
            </a:r>
            <a:r>
              <a:rPr lang="ru-RU" dirty="0"/>
              <a:t> цензурою)</a:t>
            </a:r>
          </a:p>
          <a:p>
            <a:r>
              <a:rPr lang="ru-RU" dirty="0"/>
              <a:t>Роман у </a:t>
            </a:r>
            <a:r>
              <a:rPr lang="ru-RU" dirty="0" err="1"/>
              <a:t>віршах</a:t>
            </a:r>
            <a:r>
              <a:rPr lang="ru-RU" dirty="0"/>
              <a:t> </a:t>
            </a:r>
            <a:r>
              <a:rPr lang="ru-RU" i="1" dirty="0"/>
              <a:t>«</a:t>
            </a:r>
            <a:r>
              <a:rPr lang="ru-RU" i="1" dirty="0" err="1"/>
              <a:t>Скелька</a:t>
            </a:r>
            <a:r>
              <a:rPr lang="ru-RU" i="1" dirty="0"/>
              <a:t>»</a:t>
            </a:r>
            <a:r>
              <a:rPr lang="ru-RU" dirty="0"/>
              <a:t> (</a:t>
            </a:r>
            <a:r>
              <a:rPr lang="ru-RU" dirty="0" err="1"/>
              <a:t>Харків</a:t>
            </a:r>
            <a:r>
              <a:rPr lang="ru-RU" dirty="0"/>
              <a:t>, 1930)</a:t>
            </a:r>
          </a:p>
          <a:p>
            <a:r>
              <a:rPr lang="ru-RU" i="1" dirty="0"/>
              <a:t>«</a:t>
            </a:r>
            <a:r>
              <a:rPr lang="ru-RU" i="1" dirty="0" err="1"/>
              <a:t>Тигролови</a:t>
            </a:r>
            <a:r>
              <a:rPr lang="ru-RU" i="1" dirty="0"/>
              <a:t>»</a:t>
            </a:r>
            <a:r>
              <a:rPr lang="ru-RU" dirty="0"/>
              <a:t> (</a:t>
            </a:r>
            <a:r>
              <a:rPr lang="ru-RU" dirty="0" err="1" smtClean="0"/>
              <a:t>Львів-Краків</a:t>
            </a:r>
            <a:r>
              <a:rPr lang="ru-RU" dirty="0" smtClean="0"/>
              <a:t>, </a:t>
            </a:r>
            <a:r>
              <a:rPr lang="ru-RU" dirty="0"/>
              <a:t>1944)</a:t>
            </a:r>
          </a:p>
          <a:p>
            <a:r>
              <a:rPr lang="ru-RU" i="1" dirty="0"/>
              <a:t>«Люба»</a:t>
            </a:r>
            <a:r>
              <a:rPr lang="ru-RU" dirty="0"/>
              <a:t> (1944) (</a:t>
            </a:r>
            <a:r>
              <a:rPr lang="ru-RU" dirty="0" err="1"/>
              <a:t>знищений</a:t>
            </a:r>
            <a:r>
              <a:rPr lang="ru-RU" dirty="0"/>
              <a:t> </a:t>
            </a:r>
            <a:r>
              <a:rPr lang="ru-RU" dirty="0" err="1"/>
              <a:t>власноруч</a:t>
            </a:r>
            <a:r>
              <a:rPr lang="ru-RU" dirty="0"/>
              <a:t>).</a:t>
            </a:r>
          </a:p>
          <a:p>
            <a:r>
              <a:rPr lang="ru-RU" i="1" dirty="0"/>
              <a:t>«Сад </a:t>
            </a:r>
            <a:r>
              <a:rPr lang="ru-RU" i="1" dirty="0" err="1"/>
              <a:t>Гетсиманський</a:t>
            </a:r>
            <a:r>
              <a:rPr lang="ru-RU" i="1" dirty="0"/>
              <a:t>»</a:t>
            </a:r>
            <a:r>
              <a:rPr lang="ru-RU" dirty="0"/>
              <a:t> (</a:t>
            </a:r>
            <a:r>
              <a:rPr lang="ru-RU" dirty="0" err="1"/>
              <a:t>Новий</a:t>
            </a:r>
            <a:r>
              <a:rPr lang="ru-RU" dirty="0"/>
              <a:t> Ульм, 1950)</a:t>
            </a:r>
          </a:p>
          <a:p>
            <a:r>
              <a:rPr lang="ru-RU" i="1" u="sng" dirty="0"/>
              <a:t>«Маруся </a:t>
            </a:r>
            <a:r>
              <a:rPr lang="ru-RU" i="1" u="sng" dirty="0" err="1"/>
              <a:t>Богуславка</a:t>
            </a:r>
            <a:r>
              <a:rPr lang="ru-RU" i="1" u="sng" dirty="0"/>
              <a:t>»</a:t>
            </a:r>
            <a:r>
              <a:rPr lang="ru-RU" i="1" dirty="0"/>
              <a:t> — перша книга роману</a:t>
            </a:r>
            <a:r>
              <a:rPr lang="ru-RU" dirty="0"/>
              <a:t> «</a:t>
            </a:r>
            <a:r>
              <a:rPr lang="ru-RU" dirty="0" err="1"/>
              <a:t>Буйний</a:t>
            </a:r>
            <a:r>
              <a:rPr lang="ru-RU" dirty="0"/>
              <a:t> </a:t>
            </a:r>
            <a:r>
              <a:rPr lang="ru-RU" dirty="0" err="1"/>
              <a:t>вітер</a:t>
            </a:r>
            <a:r>
              <a:rPr lang="ru-RU" dirty="0"/>
              <a:t>» </a:t>
            </a:r>
            <a:r>
              <a:rPr lang="ru-RU" i="1" dirty="0"/>
              <a:t>(Мюнхен, 1957)</a:t>
            </a:r>
            <a:endParaRPr lang="ru-RU" dirty="0"/>
          </a:p>
          <a:p>
            <a:r>
              <a:rPr lang="ru-RU" i="1" dirty="0"/>
              <a:t>«Людина </a:t>
            </a:r>
            <a:r>
              <a:rPr lang="ru-RU" i="1" dirty="0" err="1"/>
              <a:t>біжить</a:t>
            </a:r>
            <a:r>
              <a:rPr lang="ru-RU" i="1" dirty="0"/>
              <a:t> над </a:t>
            </a:r>
            <a:r>
              <a:rPr lang="ru-RU" i="1" dirty="0" err="1"/>
              <a:t>прірвою</a:t>
            </a:r>
            <a:r>
              <a:rPr lang="ru-RU" i="1" dirty="0"/>
              <a:t>»</a:t>
            </a:r>
            <a:r>
              <a:rPr lang="ru-RU" dirty="0"/>
              <a:t> (посмертно, </a:t>
            </a:r>
            <a:r>
              <a:rPr lang="ru-RU" dirty="0" err="1"/>
              <a:t>Новий</a:t>
            </a:r>
            <a:r>
              <a:rPr lang="ru-RU" dirty="0"/>
              <a:t> Ульм — Нью-Йорк, 1965)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591" y="-459432"/>
            <a:ext cx="5276153" cy="799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098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6408712" cy="66247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800" u="sng" dirty="0" err="1" smtClean="0"/>
              <a:t>Повісті</a:t>
            </a:r>
            <a:r>
              <a:rPr lang="ru-RU" sz="2800" u="sng" dirty="0" smtClean="0"/>
              <a:t> :</a:t>
            </a:r>
            <a:endParaRPr lang="ru-RU" sz="2800" u="sng" dirty="0"/>
          </a:p>
          <a:p>
            <a:r>
              <a:rPr lang="ru-RU" i="1" dirty="0"/>
              <a:t>«</a:t>
            </a:r>
            <a:r>
              <a:rPr lang="ru-RU" i="1" dirty="0" err="1"/>
              <a:t>Огненне</a:t>
            </a:r>
            <a:r>
              <a:rPr lang="ru-RU" i="1" dirty="0"/>
              <a:t> коло»</a:t>
            </a:r>
            <a:r>
              <a:rPr lang="ru-RU" dirty="0"/>
              <a:t> (</a:t>
            </a:r>
            <a:r>
              <a:rPr lang="ru-RU" dirty="0" err="1"/>
              <a:t>Новий</a:t>
            </a:r>
            <a:r>
              <a:rPr lang="ru-RU" dirty="0"/>
              <a:t> Ульм, 1953)</a:t>
            </a:r>
          </a:p>
          <a:p>
            <a:r>
              <a:rPr lang="ru-RU" dirty="0" err="1"/>
              <a:t>Повість</a:t>
            </a:r>
            <a:r>
              <a:rPr lang="ru-RU" dirty="0"/>
              <a:t>-вертеп </a:t>
            </a:r>
            <a:r>
              <a:rPr lang="ru-RU" i="1" dirty="0"/>
              <a:t>«</a:t>
            </a:r>
            <a:r>
              <a:rPr lang="ru-RU" i="1" dirty="0" err="1"/>
              <a:t>Розгром</a:t>
            </a:r>
            <a:r>
              <a:rPr lang="ru-RU" i="1" dirty="0"/>
              <a:t>»</a:t>
            </a:r>
            <a:r>
              <a:rPr lang="ru-RU" dirty="0"/>
              <a:t> (1948)</a:t>
            </a:r>
          </a:p>
          <a:p>
            <a:pPr marL="0" indent="0">
              <a:buNone/>
            </a:pPr>
            <a:r>
              <a:rPr lang="ru-RU" sz="2800" u="sng" dirty="0" err="1" smtClean="0"/>
              <a:t>Статті</a:t>
            </a:r>
            <a:r>
              <a:rPr lang="ru-RU" sz="2800" u="sng" dirty="0" smtClean="0"/>
              <a:t> :</a:t>
            </a:r>
            <a:endParaRPr lang="ru-RU" sz="2800" u="sng" dirty="0" smtClean="0"/>
          </a:p>
          <a:p>
            <a:r>
              <a:rPr lang="ru-RU" dirty="0" smtClean="0"/>
              <a:t> </a:t>
            </a:r>
            <a:r>
              <a:rPr lang="ru-RU" i="1" dirty="0" smtClean="0"/>
              <a:t>«</a:t>
            </a:r>
            <a:r>
              <a:rPr lang="ru-RU" i="1" dirty="0" err="1"/>
              <a:t>Україна</a:t>
            </a:r>
            <a:r>
              <a:rPr lang="ru-RU" i="1" dirty="0"/>
              <a:t> </a:t>
            </a:r>
            <a:r>
              <a:rPr lang="ru-RU" i="1" dirty="0" err="1"/>
              <a:t>біля</a:t>
            </a:r>
            <a:r>
              <a:rPr lang="ru-RU" i="1" dirty="0"/>
              <a:t> Тихого океану»</a:t>
            </a:r>
            <a:r>
              <a:rPr lang="ru-RU" dirty="0"/>
              <a:t> (1944)</a:t>
            </a:r>
          </a:p>
          <a:p>
            <a:r>
              <a:rPr lang="ru-RU" i="1" dirty="0"/>
              <a:t>«На </a:t>
            </a:r>
            <a:r>
              <a:rPr lang="ru-RU" i="1" dirty="0" err="1"/>
              <a:t>новий</a:t>
            </a:r>
            <a:r>
              <a:rPr lang="ru-RU" i="1" dirty="0"/>
              <a:t> шлях»</a:t>
            </a:r>
            <a:r>
              <a:rPr lang="ru-RU" dirty="0"/>
              <a:t> (1946)</a:t>
            </a:r>
          </a:p>
          <a:p>
            <a:r>
              <a:rPr lang="ru-RU" dirty="0"/>
              <a:t>Памфлет </a:t>
            </a:r>
            <a:r>
              <a:rPr lang="ru-RU" i="1" dirty="0"/>
              <a:t>„</a:t>
            </a:r>
            <a:r>
              <a:rPr lang="ru-RU" i="1" dirty="0" err="1"/>
              <a:t>Чому</a:t>
            </a:r>
            <a:r>
              <a:rPr lang="ru-RU" i="1" dirty="0"/>
              <a:t> я не хочу </a:t>
            </a:r>
            <a:r>
              <a:rPr lang="ru-RU" i="1" dirty="0" err="1"/>
              <a:t>вертати</a:t>
            </a:r>
            <a:r>
              <a:rPr lang="ru-RU" i="1" dirty="0"/>
              <a:t> на «</a:t>
            </a:r>
            <a:r>
              <a:rPr lang="ru-RU" i="1" dirty="0" err="1"/>
              <a:t>родіну</a:t>
            </a:r>
            <a:r>
              <a:rPr lang="ru-RU" i="1" dirty="0"/>
              <a:t>»?“</a:t>
            </a:r>
            <a:r>
              <a:rPr lang="ru-RU" dirty="0"/>
              <a:t> (</a:t>
            </a:r>
            <a:r>
              <a:rPr lang="ru-RU" dirty="0" err="1"/>
              <a:t>інша</a:t>
            </a:r>
            <a:r>
              <a:rPr lang="ru-RU" dirty="0"/>
              <a:t> </a:t>
            </a:r>
            <a:r>
              <a:rPr lang="ru-RU" dirty="0" err="1"/>
              <a:t>назва</a:t>
            </a:r>
            <a:r>
              <a:rPr lang="ru-RU" dirty="0"/>
              <a:t> </a:t>
            </a:r>
            <a:r>
              <a:rPr lang="ru-RU" i="1" dirty="0"/>
              <a:t>«</a:t>
            </a:r>
            <a:r>
              <a:rPr lang="ru-RU" i="1" dirty="0" err="1"/>
              <a:t>Чому</a:t>
            </a:r>
            <a:r>
              <a:rPr lang="ru-RU" i="1" dirty="0"/>
              <a:t> я не хочу </a:t>
            </a:r>
            <a:r>
              <a:rPr lang="ru-RU" i="1" dirty="0" err="1"/>
              <a:t>вертатись</a:t>
            </a:r>
            <a:r>
              <a:rPr lang="ru-RU" i="1" dirty="0"/>
              <a:t> до СРСР?»</a:t>
            </a:r>
            <a:r>
              <a:rPr lang="ru-RU" dirty="0"/>
              <a:t>) (1946)</a:t>
            </a:r>
          </a:p>
          <a:p>
            <a:r>
              <a:rPr lang="ru-RU" i="1" dirty="0"/>
              <a:t>«</a:t>
            </a:r>
            <a:r>
              <a:rPr lang="ru-RU" i="1" dirty="0" err="1"/>
              <a:t>Народження</a:t>
            </a:r>
            <a:r>
              <a:rPr lang="ru-RU" i="1" dirty="0"/>
              <a:t> книги»</a:t>
            </a:r>
            <a:r>
              <a:rPr lang="ru-RU" dirty="0"/>
              <a:t> (1956)</a:t>
            </a:r>
          </a:p>
          <a:p>
            <a:pPr marL="0" indent="0">
              <a:buNone/>
            </a:pPr>
            <a:r>
              <a:rPr lang="ru-RU" sz="2800" u="sng" dirty="0" err="1"/>
              <a:t>Дитячі</a:t>
            </a:r>
            <a:r>
              <a:rPr lang="ru-RU" sz="2800" u="sng" dirty="0"/>
              <a:t> </a:t>
            </a:r>
            <a:r>
              <a:rPr lang="ru-RU" sz="2800" u="sng" dirty="0" smtClean="0"/>
              <a:t>твори :</a:t>
            </a:r>
            <a:endParaRPr lang="ru-RU" sz="2800" u="sng" dirty="0"/>
          </a:p>
          <a:p>
            <a:r>
              <a:rPr lang="ru-RU" i="1" dirty="0"/>
              <a:t>«Казка про </a:t>
            </a:r>
            <a:r>
              <a:rPr lang="ru-RU" i="1" dirty="0" err="1"/>
              <a:t>лелек</a:t>
            </a:r>
            <a:r>
              <a:rPr lang="ru-RU" i="1" dirty="0"/>
              <a:t> та Павлика-</a:t>
            </a:r>
            <a:r>
              <a:rPr lang="ru-RU" i="1" dirty="0" err="1"/>
              <a:t>мандрівника</a:t>
            </a:r>
            <a:r>
              <a:rPr lang="ru-RU" i="1" dirty="0"/>
              <a:t>»</a:t>
            </a:r>
            <a:r>
              <a:rPr lang="ru-RU" dirty="0"/>
              <a:t> (1943)</a:t>
            </a:r>
          </a:p>
          <a:p>
            <a:r>
              <a:rPr lang="ru-RU" i="1" dirty="0"/>
              <a:t>«</a:t>
            </a:r>
            <a:r>
              <a:rPr lang="ru-RU" i="1" dirty="0" err="1"/>
              <a:t>Колискова</a:t>
            </a:r>
            <a:r>
              <a:rPr lang="ru-RU" i="1" dirty="0"/>
              <a:t>»</a:t>
            </a:r>
            <a:r>
              <a:rPr lang="ru-RU" dirty="0"/>
              <a:t> (1955)</a:t>
            </a:r>
          </a:p>
          <a:p>
            <a:r>
              <a:rPr lang="ru-RU" i="1" dirty="0"/>
              <a:t>«Телефон»</a:t>
            </a:r>
            <a:r>
              <a:rPr lang="ru-RU" dirty="0"/>
              <a:t> (1956)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591" y="-459432"/>
            <a:ext cx="5276153" cy="799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098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4752528" cy="52565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У </a:t>
            </a:r>
            <a:r>
              <a:rPr lang="ru-RU" dirty="0" err="1"/>
              <a:t>шестирічному</a:t>
            </a:r>
            <a:r>
              <a:rPr lang="ru-RU" dirty="0"/>
              <a:t> </a:t>
            </a:r>
            <a:r>
              <a:rPr lang="ru-RU" dirty="0" err="1"/>
              <a:t>віці</a:t>
            </a:r>
            <a:r>
              <a:rPr lang="ru-RU" dirty="0"/>
              <a:t> почав </a:t>
            </a:r>
            <a:r>
              <a:rPr lang="ru-RU" dirty="0" err="1"/>
              <a:t>навчатися</a:t>
            </a:r>
            <a:r>
              <a:rPr lang="ru-RU" dirty="0"/>
              <a:t> в </a:t>
            </a:r>
            <a:r>
              <a:rPr lang="ru-RU" dirty="0" err="1"/>
              <a:t>церковнопарафіяльній</a:t>
            </a:r>
            <a:r>
              <a:rPr lang="ru-RU" dirty="0"/>
              <a:t> </a:t>
            </a:r>
            <a:r>
              <a:rPr lang="ru-RU" dirty="0" err="1"/>
              <a:t>школі</a:t>
            </a:r>
            <a:r>
              <a:rPr lang="ru-RU" dirty="0"/>
              <a:t>,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закінчив</a:t>
            </a:r>
            <a:r>
              <a:rPr lang="ru-RU" dirty="0"/>
              <a:t> в </a:t>
            </a:r>
            <a:r>
              <a:rPr lang="ru-RU" dirty="0" err="1"/>
              <a:t>Охтирці</a:t>
            </a:r>
            <a:r>
              <a:rPr lang="ru-RU" dirty="0"/>
              <a:t> </a:t>
            </a:r>
            <a:r>
              <a:rPr lang="ru-RU" dirty="0" err="1"/>
              <a:t>вищу</a:t>
            </a:r>
            <a:r>
              <a:rPr lang="ru-RU" dirty="0"/>
              <a:t> </a:t>
            </a:r>
            <a:r>
              <a:rPr lang="ru-RU" dirty="0" err="1"/>
              <a:t>початкову</a:t>
            </a:r>
            <a:r>
              <a:rPr lang="ru-RU" dirty="0"/>
              <a:t> школу. 1920 року вступив до </a:t>
            </a:r>
            <a:r>
              <a:rPr lang="ru-RU" dirty="0" err="1"/>
              <a:t>технічної</a:t>
            </a:r>
            <a:r>
              <a:rPr lang="ru-RU" dirty="0"/>
              <a:t> </a:t>
            </a:r>
            <a:r>
              <a:rPr lang="ru-RU" dirty="0" err="1"/>
              <a:t>школи</a:t>
            </a:r>
            <a:r>
              <a:rPr lang="ru-RU" dirty="0"/>
              <a:t> </a:t>
            </a:r>
            <a:r>
              <a:rPr lang="ru-RU" dirty="0" err="1"/>
              <a:t>слюсарного</a:t>
            </a:r>
            <a:r>
              <a:rPr lang="ru-RU" dirty="0"/>
              <a:t> ремесла, </a:t>
            </a:r>
            <a:r>
              <a:rPr lang="ru-RU" dirty="0" err="1"/>
              <a:t>потім</a:t>
            </a:r>
            <a:r>
              <a:rPr lang="ru-RU" dirty="0"/>
              <a:t> </a:t>
            </a:r>
            <a:r>
              <a:rPr lang="ru-RU" dirty="0" smtClean="0"/>
              <a:t>- </a:t>
            </a:r>
            <a:r>
              <a:rPr lang="ru-RU" dirty="0"/>
              <a:t>до </a:t>
            </a:r>
            <a:r>
              <a:rPr lang="ru-RU" dirty="0" err="1"/>
              <a:t>Краснопільської</a:t>
            </a:r>
            <a:r>
              <a:rPr lang="ru-RU" dirty="0"/>
              <a:t> </a:t>
            </a:r>
            <a:r>
              <a:rPr lang="ru-RU" dirty="0" err="1"/>
              <a:t>школи</a:t>
            </a:r>
            <a:r>
              <a:rPr lang="ru-RU" dirty="0"/>
              <a:t> </a:t>
            </a:r>
            <a:r>
              <a:rPr lang="ru-RU" dirty="0" err="1"/>
              <a:t>художньо-керамічного</a:t>
            </a:r>
            <a:r>
              <a:rPr lang="ru-RU" dirty="0"/>
              <a:t> </a:t>
            </a:r>
            <a:r>
              <a:rPr lang="ru-RU" dirty="0" err="1"/>
              <a:t>профілю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61441"/>
            <a:ext cx="3168352" cy="55160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8524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1556792"/>
            <a:ext cx="5257800" cy="1930400"/>
          </a:xfrm>
        </p:spPr>
        <p:txBody>
          <a:bodyPr>
            <a:normAutofit fontScale="90000"/>
          </a:bodyPr>
          <a:lstStyle/>
          <a:p>
            <a:r>
              <a:rPr lang="ru-RU" b="0" dirty="0" err="1"/>
              <a:t>Вшанування</a:t>
            </a:r>
            <a:r>
              <a:rPr lang="ru-RU" b="0" dirty="0"/>
              <a:t> </a:t>
            </a:r>
            <a:r>
              <a:rPr lang="ru-RU" b="0" dirty="0" err="1"/>
              <a:t>пам'яті</a:t>
            </a:r>
            <a:r>
              <a:rPr lang="ru-RU" b="0" dirty="0"/>
              <a:t/>
            </a:r>
            <a:br>
              <a:rPr lang="ru-RU" b="0" dirty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51520" y="4869160"/>
            <a:ext cx="5545832" cy="1296987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Monotype Corsiva" pitchFamily="66" charset="0"/>
              </a:rPr>
              <a:t>«</a:t>
            </a:r>
            <a:r>
              <a:rPr lang="ru-RU" dirty="0" smtClean="0">
                <a:latin typeface="Monotype Corsiva" pitchFamily="66" charset="0"/>
              </a:rPr>
              <a:t>Є </a:t>
            </a:r>
            <a:r>
              <a:rPr lang="ru-RU" dirty="0" err="1">
                <a:latin typeface="Monotype Corsiva" pitchFamily="66" charset="0"/>
              </a:rPr>
              <a:t>щось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що</a:t>
            </a:r>
            <a:r>
              <a:rPr lang="ru-RU" dirty="0">
                <a:latin typeface="Monotype Corsiva" pitchFamily="66" charset="0"/>
              </a:rPr>
              <a:t> не </a:t>
            </a:r>
            <a:r>
              <a:rPr lang="ru-RU" dirty="0" err="1">
                <a:latin typeface="Monotype Corsiva" pitchFamily="66" charset="0"/>
              </a:rPr>
              <a:t>може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вмерти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навіть</a:t>
            </a:r>
            <a:r>
              <a:rPr lang="ru-RU" dirty="0">
                <a:latin typeface="Monotype Corsiva" pitchFamily="66" charset="0"/>
              </a:rPr>
              <a:t> на </a:t>
            </a:r>
            <a:r>
              <a:rPr lang="ru-RU" dirty="0" err="1" smtClean="0">
                <a:latin typeface="Monotype Corsiva" pitchFamily="66" charset="0"/>
              </a:rPr>
              <a:t>війні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smtClean="0">
                <a:latin typeface="Monotype Corsiva" pitchFamily="66" charset="0"/>
              </a:rPr>
              <a:t>»</a:t>
            </a:r>
            <a:r>
              <a:rPr lang="ru-RU" dirty="0" smtClean="0">
                <a:latin typeface="Monotype Corsiva" pitchFamily="66" charset="0"/>
              </a:rPr>
              <a:t>-</a:t>
            </a:r>
            <a:r>
              <a:rPr lang="ru-RU" dirty="0" err="1" smtClean="0">
                <a:latin typeface="Monotype Corsiva" pitchFamily="66" charset="0"/>
              </a:rPr>
              <a:t>Іван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Багряний</a:t>
            </a:r>
            <a:endParaRPr lang="ru-RU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020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208" y="260648"/>
            <a:ext cx="8856984" cy="5400599"/>
          </a:xfrm>
        </p:spPr>
        <p:txBody>
          <a:bodyPr>
            <a:noAutofit/>
          </a:bodyPr>
          <a:lstStyle/>
          <a:p>
            <a:r>
              <a:rPr lang="ru-RU" sz="1400" dirty="0" smtClean="0"/>
              <a:t>1965 </a:t>
            </a:r>
            <a:r>
              <a:rPr lang="ru-RU" sz="1400" dirty="0"/>
              <a:t>року на </a:t>
            </a:r>
            <a:r>
              <a:rPr lang="ru-RU" sz="1400" dirty="0" err="1"/>
              <a:t>могилі</a:t>
            </a:r>
            <a:r>
              <a:rPr lang="ru-RU" sz="1400" dirty="0"/>
              <a:t> </a:t>
            </a:r>
            <a:r>
              <a:rPr lang="ru-RU" sz="1400" dirty="0" err="1"/>
              <a:t>Івана</a:t>
            </a:r>
            <a:r>
              <a:rPr lang="ru-RU" sz="1400" dirty="0"/>
              <a:t> Багряного </a:t>
            </a:r>
            <a:r>
              <a:rPr lang="ru-RU" sz="1400" dirty="0" err="1"/>
              <a:t>встановлено</a:t>
            </a:r>
            <a:r>
              <a:rPr lang="ru-RU" sz="1400" dirty="0"/>
              <a:t> </a:t>
            </a:r>
            <a:r>
              <a:rPr lang="ru-RU" sz="1400" dirty="0" err="1"/>
              <a:t>пам'ятник</a:t>
            </a:r>
            <a:r>
              <a:rPr lang="ru-RU" sz="1400" dirty="0"/>
              <a:t> (скульптор </a:t>
            </a:r>
            <a:r>
              <a:rPr lang="ru-RU" sz="1400" dirty="0" err="1"/>
              <a:t>Леонід</a:t>
            </a:r>
            <a:r>
              <a:rPr lang="ru-RU" sz="1400" dirty="0"/>
              <a:t> </a:t>
            </a:r>
            <a:r>
              <a:rPr lang="ru-RU" sz="1400" dirty="0" err="1"/>
              <a:t>Молодожанин</a:t>
            </a:r>
            <a:r>
              <a:rPr lang="ru-RU" sz="1400" dirty="0"/>
              <a:t>).</a:t>
            </a:r>
          </a:p>
          <a:p>
            <a:r>
              <a:rPr lang="ru-RU" sz="1400" dirty="0"/>
              <a:t>23 </a:t>
            </a:r>
            <a:r>
              <a:rPr lang="ru-RU" sz="1400" dirty="0" err="1"/>
              <a:t>вересня</a:t>
            </a:r>
            <a:r>
              <a:rPr lang="ru-RU" sz="1400" dirty="0"/>
              <a:t> 1996 року </a:t>
            </a:r>
            <a:r>
              <a:rPr lang="ru-RU" sz="1400" dirty="0" err="1"/>
              <a:t>Кабінет</a:t>
            </a:r>
            <a:r>
              <a:rPr lang="ru-RU" sz="1400" dirty="0"/>
              <a:t> </a:t>
            </a:r>
            <a:r>
              <a:rPr lang="ru-RU" sz="1400" dirty="0" err="1"/>
              <a:t>Міністрів</a:t>
            </a:r>
            <a:r>
              <a:rPr lang="ru-RU" sz="1400" dirty="0"/>
              <a:t> </a:t>
            </a:r>
            <a:r>
              <a:rPr lang="ru-RU" sz="1400" dirty="0" err="1"/>
              <a:t>України</a:t>
            </a:r>
            <a:r>
              <a:rPr lang="ru-RU" sz="1400" dirty="0"/>
              <a:t> </a:t>
            </a:r>
            <a:r>
              <a:rPr lang="ru-RU" sz="1400" dirty="0" err="1"/>
              <a:t>видав</a:t>
            </a:r>
            <a:r>
              <a:rPr lang="ru-RU" sz="1400" dirty="0"/>
              <a:t> постанову «Про 90-річчя </a:t>
            </a:r>
            <a:r>
              <a:rPr lang="ru-RU" sz="1400" dirty="0" err="1"/>
              <a:t>від</a:t>
            </a:r>
            <a:r>
              <a:rPr lang="ru-RU" sz="1400" dirty="0"/>
              <a:t> дня </a:t>
            </a:r>
            <a:r>
              <a:rPr lang="ru-RU" sz="1400" dirty="0" err="1"/>
              <a:t>народження</a:t>
            </a:r>
            <a:r>
              <a:rPr lang="ru-RU" sz="1400" dirty="0"/>
              <a:t> І. П. Багряного». </a:t>
            </a:r>
            <a:r>
              <a:rPr lang="ru-RU" sz="1400" dirty="0" err="1"/>
              <a:t>Організаційний</a:t>
            </a:r>
            <a:r>
              <a:rPr lang="ru-RU" sz="1400" dirty="0"/>
              <a:t> </a:t>
            </a:r>
            <a:r>
              <a:rPr lang="ru-RU" sz="1400" dirty="0" err="1"/>
              <a:t>комітет</a:t>
            </a:r>
            <a:r>
              <a:rPr lang="ru-RU" sz="1400" dirty="0"/>
              <a:t> </a:t>
            </a:r>
            <a:r>
              <a:rPr lang="ru-RU" sz="1400" dirty="0" err="1" smtClean="0"/>
              <a:t>очолив</a:t>
            </a:r>
            <a:r>
              <a:rPr lang="ru-RU" sz="1400" dirty="0" smtClean="0"/>
              <a:t> </a:t>
            </a:r>
            <a:r>
              <a:rPr lang="ru-RU" sz="1400" dirty="0" err="1" smtClean="0"/>
              <a:t>Леонід</a:t>
            </a:r>
            <a:r>
              <a:rPr lang="ru-RU" sz="1400" dirty="0" smtClean="0"/>
              <a:t> </a:t>
            </a:r>
            <a:r>
              <a:rPr lang="ru-RU" sz="1400" dirty="0"/>
              <a:t>Кравчук.</a:t>
            </a:r>
          </a:p>
          <a:p>
            <a:r>
              <a:rPr lang="ru-RU" sz="1400" dirty="0"/>
              <a:t>1996 року засновано </a:t>
            </a:r>
            <a:r>
              <a:rPr lang="ru-RU" sz="1400" dirty="0" err="1"/>
              <a:t>Фундацію</a:t>
            </a:r>
            <a:r>
              <a:rPr lang="ru-RU" sz="1400" dirty="0"/>
              <a:t> </a:t>
            </a:r>
            <a:r>
              <a:rPr lang="ru-RU" sz="1400" dirty="0" err="1"/>
              <a:t>імені</a:t>
            </a:r>
            <a:r>
              <a:rPr lang="ru-RU" sz="1400" dirty="0"/>
              <a:t> </a:t>
            </a:r>
            <a:r>
              <a:rPr lang="ru-RU" sz="1400" dirty="0" err="1"/>
              <a:t>Івана</a:t>
            </a:r>
            <a:r>
              <a:rPr lang="ru-RU" sz="1400" dirty="0"/>
              <a:t> Багряного.</a:t>
            </a:r>
          </a:p>
          <a:p>
            <a:r>
              <a:rPr lang="ru-RU" sz="1400" dirty="0"/>
              <a:t>1996 року, з </a:t>
            </a:r>
            <a:r>
              <a:rPr lang="ru-RU" sz="1400" dirty="0" err="1"/>
              <a:t>нагоди</a:t>
            </a:r>
            <a:r>
              <a:rPr lang="ru-RU" sz="1400" dirty="0"/>
              <a:t> 90-річчя з дня </a:t>
            </a:r>
            <a:r>
              <a:rPr lang="ru-RU" sz="1400" dirty="0" err="1"/>
              <a:t>народження</a:t>
            </a:r>
            <a:r>
              <a:rPr lang="ru-RU" sz="1400" dirty="0"/>
              <a:t> </a:t>
            </a:r>
            <a:r>
              <a:rPr lang="ru-RU" sz="1400" dirty="0" err="1"/>
              <a:t>письменника</a:t>
            </a:r>
            <a:r>
              <a:rPr lang="ru-RU" sz="1400" dirty="0"/>
              <a:t>, засновано </a:t>
            </a:r>
            <a:r>
              <a:rPr lang="ru-RU" sz="1400" dirty="0" err="1"/>
              <a:t>премію</a:t>
            </a:r>
            <a:r>
              <a:rPr lang="ru-RU" sz="1400" dirty="0"/>
              <a:t> </a:t>
            </a:r>
            <a:r>
              <a:rPr lang="ru-RU" sz="1400" dirty="0" err="1"/>
              <a:t>імені</a:t>
            </a:r>
            <a:r>
              <a:rPr lang="ru-RU" sz="1400" dirty="0"/>
              <a:t> </a:t>
            </a:r>
            <a:r>
              <a:rPr lang="ru-RU" sz="1400" dirty="0" err="1"/>
              <a:t>Івана</a:t>
            </a:r>
            <a:r>
              <a:rPr lang="ru-RU" sz="1400" dirty="0"/>
              <a:t> Багряного. </a:t>
            </a:r>
            <a:r>
              <a:rPr lang="ru-RU" sz="1400" dirty="0" err="1"/>
              <a:t>Серед</a:t>
            </a:r>
            <a:r>
              <a:rPr lang="ru-RU" sz="1400" dirty="0"/>
              <a:t> </a:t>
            </a:r>
            <a:r>
              <a:rPr lang="ru-RU" sz="1400" dirty="0" err="1"/>
              <a:t>її</a:t>
            </a:r>
            <a:r>
              <a:rPr lang="ru-RU" sz="1400" dirty="0"/>
              <a:t> перших </a:t>
            </a:r>
            <a:r>
              <a:rPr lang="ru-RU" sz="1400" dirty="0" err="1"/>
              <a:t>лауреатів</a:t>
            </a:r>
            <a:r>
              <a:rPr lang="ru-RU" sz="1400" dirty="0"/>
              <a:t> </a:t>
            </a:r>
            <a:r>
              <a:rPr lang="ru-RU" sz="1400" dirty="0" smtClean="0"/>
              <a:t>-</a:t>
            </a:r>
            <a:r>
              <a:rPr lang="ru-RU" sz="1400" dirty="0"/>
              <a:t> </a:t>
            </a:r>
            <a:r>
              <a:rPr lang="ru-RU" sz="1400" dirty="0" err="1"/>
              <a:t>Іван</a:t>
            </a:r>
            <a:r>
              <a:rPr lang="ru-RU" sz="1400" dirty="0"/>
              <a:t> </a:t>
            </a:r>
            <a:r>
              <a:rPr lang="ru-RU" sz="1400" dirty="0" smtClean="0"/>
              <a:t>Дзюба.</a:t>
            </a:r>
          </a:p>
          <a:p>
            <a:r>
              <a:rPr lang="ru-RU" sz="1400" dirty="0" smtClean="0"/>
              <a:t>1 </a:t>
            </a:r>
            <a:r>
              <a:rPr lang="ru-RU" sz="1400" dirty="0" err="1"/>
              <a:t>серпня</a:t>
            </a:r>
            <a:r>
              <a:rPr lang="ru-RU" sz="1400" dirty="0"/>
              <a:t> 2006 року </a:t>
            </a:r>
            <a:r>
              <a:rPr lang="ru-RU" sz="1400" dirty="0" err="1"/>
              <a:t>Верховна</a:t>
            </a:r>
            <a:r>
              <a:rPr lang="ru-RU" sz="1400" dirty="0"/>
              <a:t> Рада </a:t>
            </a:r>
            <a:r>
              <a:rPr lang="ru-RU" sz="1400" dirty="0" err="1"/>
              <a:t>України</a:t>
            </a:r>
            <a:r>
              <a:rPr lang="ru-RU" sz="1400" dirty="0"/>
              <a:t> </a:t>
            </a:r>
            <a:r>
              <a:rPr lang="ru-RU" sz="1400" dirty="0" err="1"/>
              <a:t>відхилила</a:t>
            </a:r>
            <a:r>
              <a:rPr lang="ru-RU" sz="1400" dirty="0"/>
              <a:t> проект Постанови про </a:t>
            </a:r>
            <a:r>
              <a:rPr lang="ru-RU" sz="1400" dirty="0" err="1"/>
              <a:t>відзначення</a:t>
            </a:r>
            <a:r>
              <a:rPr lang="ru-RU" sz="1400" dirty="0"/>
              <a:t> 100-річчя </a:t>
            </a:r>
            <a:r>
              <a:rPr lang="ru-RU" sz="1400" dirty="0" err="1"/>
              <a:t>від</a:t>
            </a:r>
            <a:r>
              <a:rPr lang="ru-RU" sz="1400" dirty="0"/>
              <a:t> дня </a:t>
            </a:r>
            <a:r>
              <a:rPr lang="ru-RU" sz="1400" dirty="0" err="1"/>
              <a:t>народження</a:t>
            </a:r>
            <a:r>
              <a:rPr lang="ru-RU" sz="1400" dirty="0"/>
              <a:t> </a:t>
            </a:r>
            <a:r>
              <a:rPr lang="ru-RU" sz="1400" dirty="0" err="1"/>
              <a:t>видатного</a:t>
            </a:r>
            <a:r>
              <a:rPr lang="ru-RU" sz="1400" dirty="0"/>
              <a:t> </a:t>
            </a:r>
            <a:r>
              <a:rPr lang="ru-RU" sz="1400" dirty="0" err="1"/>
              <a:t>українського</a:t>
            </a:r>
            <a:r>
              <a:rPr lang="ru-RU" sz="1400" dirty="0"/>
              <a:t> </a:t>
            </a:r>
            <a:r>
              <a:rPr lang="ru-RU" sz="1400" dirty="0" err="1"/>
              <a:t>письменника</a:t>
            </a:r>
            <a:r>
              <a:rPr lang="ru-RU" sz="1400" dirty="0"/>
              <a:t>, </a:t>
            </a:r>
            <a:r>
              <a:rPr lang="ru-RU" sz="1400" dirty="0" err="1"/>
              <a:t>громадсько-політичного</a:t>
            </a:r>
            <a:r>
              <a:rPr lang="ru-RU" sz="1400" dirty="0"/>
              <a:t> </a:t>
            </a:r>
            <a:r>
              <a:rPr lang="ru-RU" sz="1400" dirty="0" err="1"/>
              <a:t>діяча</a:t>
            </a:r>
            <a:r>
              <a:rPr lang="ru-RU" sz="1400" dirty="0"/>
              <a:t>, </a:t>
            </a:r>
            <a:r>
              <a:rPr lang="ru-RU" sz="1400" dirty="0" err="1"/>
              <a:t>непохитного</a:t>
            </a:r>
            <a:r>
              <a:rPr lang="ru-RU" sz="1400" dirty="0"/>
              <a:t> </a:t>
            </a:r>
            <a:r>
              <a:rPr lang="ru-RU" sz="1400" dirty="0" err="1"/>
              <a:t>борця</a:t>
            </a:r>
            <a:r>
              <a:rPr lang="ru-RU" sz="1400" dirty="0"/>
              <a:t> за </a:t>
            </a:r>
            <a:r>
              <a:rPr lang="ru-RU" sz="1400" dirty="0" err="1"/>
              <a:t>незалежність</a:t>
            </a:r>
            <a:r>
              <a:rPr lang="ru-RU" sz="1400" dirty="0"/>
              <a:t> </a:t>
            </a:r>
            <a:r>
              <a:rPr lang="ru-RU" sz="1400" dirty="0" err="1"/>
              <a:t>України</a:t>
            </a:r>
            <a:r>
              <a:rPr lang="ru-RU" sz="1400" dirty="0"/>
              <a:t>, лауреата </a:t>
            </a:r>
            <a:r>
              <a:rPr lang="ru-RU" sz="1400" dirty="0" err="1"/>
              <a:t>Національної</a:t>
            </a:r>
            <a:r>
              <a:rPr lang="ru-RU" sz="1400" dirty="0"/>
              <a:t> </a:t>
            </a:r>
            <a:r>
              <a:rPr lang="ru-RU" sz="1400" dirty="0" err="1"/>
              <a:t>премії</a:t>
            </a:r>
            <a:r>
              <a:rPr lang="ru-RU" sz="1400" dirty="0"/>
              <a:t> </a:t>
            </a:r>
            <a:r>
              <a:rPr lang="ru-RU" sz="1400" dirty="0" err="1"/>
              <a:t>України</a:t>
            </a:r>
            <a:r>
              <a:rPr lang="ru-RU" sz="1400" dirty="0"/>
              <a:t> </a:t>
            </a:r>
            <a:r>
              <a:rPr lang="ru-RU" sz="1400" dirty="0" err="1"/>
              <a:t>імені</a:t>
            </a:r>
            <a:r>
              <a:rPr lang="ru-RU" sz="1400" dirty="0"/>
              <a:t> Тараса </a:t>
            </a:r>
            <a:r>
              <a:rPr lang="ru-RU" sz="1400" dirty="0" err="1"/>
              <a:t>Шевченка</a:t>
            </a:r>
            <a:r>
              <a:rPr lang="ru-RU" sz="1400" dirty="0"/>
              <a:t> </a:t>
            </a:r>
            <a:r>
              <a:rPr lang="ru-RU" sz="1400" dirty="0" err="1"/>
              <a:t>Івана</a:t>
            </a:r>
            <a:r>
              <a:rPr lang="ru-RU" sz="1400" dirty="0"/>
              <a:t> Багряного. </a:t>
            </a:r>
            <a:r>
              <a:rPr lang="ru-RU" sz="1400" dirty="0" err="1"/>
              <a:t>Під</a:t>
            </a:r>
            <a:r>
              <a:rPr lang="ru-RU" sz="1400" dirty="0"/>
              <a:t> час </a:t>
            </a:r>
            <a:r>
              <a:rPr lang="ru-RU" sz="1400" dirty="0" err="1"/>
              <a:t>обговорення</a:t>
            </a:r>
            <a:r>
              <a:rPr lang="ru-RU" sz="1400" dirty="0"/>
              <a:t> думки </a:t>
            </a:r>
            <a:r>
              <a:rPr lang="ru-RU" sz="1400" dirty="0" err="1"/>
              <a:t>щодо</a:t>
            </a:r>
            <a:r>
              <a:rPr lang="ru-RU" sz="1400" dirty="0"/>
              <a:t> </a:t>
            </a:r>
            <a:r>
              <a:rPr lang="ru-RU" sz="1400" dirty="0" err="1"/>
              <a:t>відзначення</a:t>
            </a:r>
            <a:r>
              <a:rPr lang="ru-RU" sz="1400" dirty="0"/>
              <a:t> </a:t>
            </a:r>
            <a:r>
              <a:rPr lang="ru-RU" sz="1400" dirty="0" err="1"/>
              <a:t>ювілею</a:t>
            </a:r>
            <a:r>
              <a:rPr lang="ru-RU" sz="1400" dirty="0"/>
              <a:t> </a:t>
            </a:r>
            <a:r>
              <a:rPr lang="ru-RU" sz="1400" dirty="0" err="1"/>
              <a:t>видатного</a:t>
            </a:r>
            <a:r>
              <a:rPr lang="ru-RU" sz="1400" dirty="0"/>
              <a:t> </a:t>
            </a:r>
            <a:r>
              <a:rPr lang="ru-RU" sz="1400" dirty="0" err="1"/>
              <a:t>українського</a:t>
            </a:r>
            <a:r>
              <a:rPr lang="ru-RU" sz="1400" dirty="0"/>
              <a:t> </a:t>
            </a:r>
            <a:r>
              <a:rPr lang="ru-RU" sz="1400" dirty="0" err="1"/>
              <a:t>письменника</a:t>
            </a:r>
            <a:r>
              <a:rPr lang="ru-RU" sz="1400" dirty="0"/>
              <a:t> </a:t>
            </a:r>
            <a:r>
              <a:rPr lang="ru-RU" sz="1400" dirty="0" err="1"/>
              <a:t>розійшлися</a:t>
            </a:r>
            <a:r>
              <a:rPr lang="ru-RU" sz="1400" dirty="0"/>
              <a:t>. </a:t>
            </a:r>
            <a:r>
              <a:rPr lang="ru-RU" sz="1400" dirty="0" err="1"/>
              <a:t>Депутати</a:t>
            </a:r>
            <a:r>
              <a:rPr lang="ru-RU" sz="1400" dirty="0"/>
              <a:t> з </a:t>
            </a:r>
            <a:r>
              <a:rPr lang="ru-RU" sz="1400" dirty="0" err="1"/>
              <a:t>фракцій</a:t>
            </a:r>
            <a:r>
              <a:rPr lang="ru-RU" sz="1400" dirty="0"/>
              <a:t> «Наша </a:t>
            </a:r>
            <a:r>
              <a:rPr lang="ru-RU" sz="1400" dirty="0" err="1"/>
              <a:t>Україна</a:t>
            </a:r>
            <a:r>
              <a:rPr lang="ru-RU" sz="1400" dirty="0"/>
              <a:t>» і БЮТ </a:t>
            </a:r>
            <a:r>
              <a:rPr lang="ru-RU" sz="1400" dirty="0" err="1"/>
              <a:t>висловлювалися</a:t>
            </a:r>
            <a:r>
              <a:rPr lang="ru-RU" sz="1400" dirty="0"/>
              <a:t> за </a:t>
            </a:r>
            <a:r>
              <a:rPr lang="ru-RU" sz="1400" dirty="0" err="1"/>
              <a:t>вшанування</a:t>
            </a:r>
            <a:r>
              <a:rPr lang="ru-RU" sz="1400" dirty="0"/>
              <a:t> </a:t>
            </a:r>
            <a:r>
              <a:rPr lang="ru-RU" sz="1400" dirty="0" err="1"/>
              <a:t>пам'яті</a:t>
            </a:r>
            <a:r>
              <a:rPr lang="ru-RU" sz="1400" dirty="0"/>
              <a:t> </a:t>
            </a:r>
            <a:r>
              <a:rPr lang="ru-RU" sz="1400" dirty="0" err="1"/>
              <a:t>Івана</a:t>
            </a:r>
            <a:r>
              <a:rPr lang="ru-RU" sz="1400" dirty="0"/>
              <a:t> Багряного. </a:t>
            </a:r>
            <a:r>
              <a:rPr lang="ru-RU" sz="1400" dirty="0" err="1"/>
              <a:t>Депутати</a:t>
            </a:r>
            <a:r>
              <a:rPr lang="ru-RU" sz="1400" dirty="0"/>
              <a:t> з </a:t>
            </a:r>
            <a:r>
              <a:rPr lang="ru-RU" sz="1400" dirty="0" err="1"/>
              <a:t>фракцій</a:t>
            </a:r>
            <a:r>
              <a:rPr lang="ru-RU" sz="1400" dirty="0"/>
              <a:t> </a:t>
            </a:r>
            <a:r>
              <a:rPr lang="ru-RU" sz="1400" dirty="0" err="1"/>
              <a:t>Партії</a:t>
            </a:r>
            <a:r>
              <a:rPr lang="ru-RU" sz="1400" dirty="0"/>
              <a:t> </a:t>
            </a:r>
            <a:r>
              <a:rPr lang="ru-RU" sz="1400" dirty="0" err="1"/>
              <a:t>регіонів</a:t>
            </a:r>
            <a:r>
              <a:rPr lang="ru-RU" sz="1400" dirty="0"/>
              <a:t>, КПУ та СПУ </a:t>
            </a:r>
            <a:r>
              <a:rPr lang="ru-RU" sz="1400" dirty="0" err="1"/>
              <a:t>були</a:t>
            </a:r>
            <a:r>
              <a:rPr lang="ru-RU" sz="1400" dirty="0"/>
              <a:t> </a:t>
            </a:r>
            <a:r>
              <a:rPr lang="ru-RU" sz="1400" dirty="0" err="1"/>
              <a:t>проти</a:t>
            </a:r>
            <a:r>
              <a:rPr lang="ru-RU" sz="1400" dirty="0"/>
              <a:t>. У </a:t>
            </a:r>
            <a:r>
              <a:rPr lang="ru-RU" sz="1400" dirty="0" err="1"/>
              <a:t>підсумку</a:t>
            </a:r>
            <a:r>
              <a:rPr lang="ru-RU" sz="1400" dirty="0"/>
              <a:t> за проект Постанови </a:t>
            </a:r>
            <a:r>
              <a:rPr lang="ru-RU" sz="1400" dirty="0" err="1"/>
              <a:t>проголосувало</a:t>
            </a:r>
            <a:r>
              <a:rPr lang="ru-RU" sz="1400" dirty="0"/>
              <a:t> </a:t>
            </a:r>
            <a:r>
              <a:rPr lang="ru-RU" sz="1400" dirty="0" err="1"/>
              <a:t>всього</a:t>
            </a:r>
            <a:r>
              <a:rPr lang="ru-RU" sz="1400" dirty="0"/>
              <a:t> 73 </a:t>
            </a:r>
            <a:r>
              <a:rPr lang="ru-RU" sz="1400" dirty="0" err="1"/>
              <a:t>депутати</a:t>
            </a:r>
            <a:r>
              <a:rPr lang="ru-RU" sz="1400" dirty="0"/>
              <a:t> </a:t>
            </a:r>
            <a:r>
              <a:rPr lang="ru-RU" sz="1400" dirty="0" smtClean="0"/>
              <a:t>- </a:t>
            </a:r>
            <a:r>
              <a:rPr lang="ru-RU" sz="1400" dirty="0"/>
              <a:t>і </a:t>
            </a:r>
            <a:r>
              <a:rPr lang="ru-RU" sz="1400" dirty="0" err="1"/>
              <a:t>він</a:t>
            </a:r>
            <a:r>
              <a:rPr lang="ru-RU" sz="1400" dirty="0"/>
              <a:t> </a:t>
            </a:r>
            <a:r>
              <a:rPr lang="ru-RU" sz="1400" dirty="0" err="1"/>
              <a:t>був</a:t>
            </a:r>
            <a:r>
              <a:rPr lang="ru-RU" sz="1400" dirty="0"/>
              <a:t> </a:t>
            </a:r>
            <a:r>
              <a:rPr lang="ru-RU" sz="1400" dirty="0" err="1"/>
              <a:t>відхилений</a:t>
            </a:r>
            <a:r>
              <a:rPr lang="ru-RU" sz="1400" dirty="0"/>
              <a:t> </a:t>
            </a:r>
            <a:r>
              <a:rPr lang="ru-RU" sz="1400" dirty="0" smtClean="0"/>
              <a:t>.</a:t>
            </a:r>
            <a:endParaRPr lang="ru-RU" sz="1400" dirty="0"/>
          </a:p>
          <a:p>
            <a:r>
              <a:rPr lang="ru-RU" sz="1400" dirty="0"/>
              <a:t>15 </a:t>
            </a:r>
            <a:r>
              <a:rPr lang="ru-RU" sz="1400" dirty="0" err="1"/>
              <a:t>вересня</a:t>
            </a:r>
            <a:r>
              <a:rPr lang="ru-RU" sz="1400" dirty="0"/>
              <a:t> 2006 року Президент </a:t>
            </a:r>
            <a:r>
              <a:rPr lang="ru-RU" sz="1400" dirty="0" err="1"/>
              <a:t>України</a:t>
            </a:r>
            <a:r>
              <a:rPr lang="ru-RU" sz="1400" dirty="0"/>
              <a:t> </a:t>
            </a:r>
            <a:r>
              <a:rPr lang="ru-RU" sz="1400" dirty="0" err="1"/>
              <a:t>Віктор</a:t>
            </a:r>
            <a:r>
              <a:rPr lang="ru-RU" sz="1400" dirty="0"/>
              <a:t> Ющенко </a:t>
            </a:r>
            <a:r>
              <a:rPr lang="ru-RU" sz="1400" dirty="0" err="1"/>
              <a:t>видав</a:t>
            </a:r>
            <a:r>
              <a:rPr lang="ru-RU" sz="1400" dirty="0"/>
              <a:t> Указ «Про </a:t>
            </a:r>
            <a:r>
              <a:rPr lang="ru-RU" sz="1400" dirty="0" err="1"/>
              <a:t>відзначення</a:t>
            </a:r>
            <a:r>
              <a:rPr lang="ru-RU" sz="1400" dirty="0"/>
              <a:t> 100-річчя </a:t>
            </a:r>
            <a:r>
              <a:rPr lang="ru-RU" sz="1400" dirty="0" err="1"/>
              <a:t>від</a:t>
            </a:r>
            <a:r>
              <a:rPr lang="ru-RU" sz="1400" dirty="0"/>
              <a:t> дня </a:t>
            </a:r>
            <a:r>
              <a:rPr lang="ru-RU" sz="1400" dirty="0" err="1"/>
              <a:t>народження</a:t>
            </a:r>
            <a:r>
              <a:rPr lang="ru-RU" sz="1400" dirty="0"/>
              <a:t> </a:t>
            </a:r>
            <a:r>
              <a:rPr lang="ru-RU" sz="1400" dirty="0" err="1"/>
              <a:t>Івана</a:t>
            </a:r>
            <a:r>
              <a:rPr lang="ru-RU" sz="1400" dirty="0"/>
              <a:t> Багряного</a:t>
            </a:r>
            <a:r>
              <a:rPr lang="ru-RU" sz="1400" dirty="0" smtClean="0"/>
              <a:t>».</a:t>
            </a:r>
            <a:endParaRPr lang="ru-RU" sz="1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981264"/>
            <a:ext cx="3672408" cy="17443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5296298"/>
            <a:ext cx="4968552" cy="1589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/>
              <a:t>25 </a:t>
            </a:r>
            <a:r>
              <a:rPr lang="ru-RU" sz="1400" dirty="0" err="1"/>
              <a:t>вересня</a:t>
            </a:r>
            <a:r>
              <a:rPr lang="ru-RU" sz="1400" dirty="0"/>
              <a:t> 2007 року введено в </a:t>
            </a:r>
            <a:r>
              <a:rPr lang="ru-RU" sz="1400" dirty="0" err="1"/>
              <a:t>обіг</a:t>
            </a:r>
            <a:r>
              <a:rPr lang="ru-RU" sz="1400" dirty="0"/>
              <a:t> </a:t>
            </a:r>
            <a:r>
              <a:rPr lang="ru-RU" sz="1400" dirty="0" err="1"/>
              <a:t>ювілейну</a:t>
            </a:r>
            <a:r>
              <a:rPr lang="ru-RU" sz="1400" dirty="0"/>
              <a:t> монету «</a:t>
            </a:r>
            <a:r>
              <a:rPr lang="ru-RU" sz="1400" dirty="0" err="1"/>
              <a:t>Іван</a:t>
            </a:r>
            <a:r>
              <a:rPr lang="ru-RU" sz="1400" dirty="0"/>
              <a:t> </a:t>
            </a:r>
            <a:r>
              <a:rPr lang="ru-RU" sz="1400" dirty="0" err="1"/>
              <a:t>Багряний</a:t>
            </a:r>
            <a:r>
              <a:rPr lang="ru-RU" sz="1400" dirty="0"/>
              <a:t>» </a:t>
            </a:r>
            <a:r>
              <a:rPr lang="ru-RU" sz="1400" dirty="0" err="1"/>
              <a:t>із</a:t>
            </a:r>
            <a:r>
              <a:rPr lang="ru-RU" sz="1400" dirty="0"/>
              <a:t> </a:t>
            </a:r>
            <a:r>
              <a:rPr lang="ru-RU" sz="1400" dirty="0" err="1"/>
              <a:t>серії</a:t>
            </a:r>
            <a:r>
              <a:rPr lang="ru-RU" sz="1400" dirty="0"/>
              <a:t> «</a:t>
            </a:r>
            <a:r>
              <a:rPr lang="ru-RU" sz="1400" dirty="0" err="1"/>
              <a:t>Видатні</a:t>
            </a:r>
            <a:r>
              <a:rPr lang="ru-RU" sz="1400" dirty="0"/>
              <a:t> </a:t>
            </a:r>
            <a:r>
              <a:rPr lang="ru-RU" sz="1400" dirty="0" err="1"/>
              <a:t>особистості</a:t>
            </a:r>
            <a:r>
              <a:rPr lang="ru-RU" sz="1400" dirty="0"/>
              <a:t> </a:t>
            </a:r>
            <a:r>
              <a:rPr lang="ru-RU" sz="1400" dirty="0" err="1"/>
              <a:t>України</a:t>
            </a:r>
            <a:r>
              <a:rPr lang="ru-RU" sz="1400" dirty="0"/>
              <a:t>» </a:t>
            </a:r>
            <a:r>
              <a:rPr lang="ru-RU" sz="1400" dirty="0" err="1"/>
              <a:t>номіналом</a:t>
            </a:r>
            <a:r>
              <a:rPr lang="ru-RU" sz="1400" dirty="0"/>
              <a:t> 2 </a:t>
            </a:r>
            <a:r>
              <a:rPr lang="ru-RU" sz="1400" dirty="0" err="1"/>
              <a:t>гривні</a:t>
            </a:r>
            <a:r>
              <a:rPr lang="ru-RU" sz="1400" dirty="0"/>
              <a:t> з нейзильберу, </a:t>
            </a:r>
            <a:r>
              <a:rPr lang="ru-RU" sz="1400" dirty="0" err="1"/>
              <a:t>якість</a:t>
            </a:r>
            <a:r>
              <a:rPr lang="ru-RU" sz="1400" dirty="0"/>
              <a:t> — «</a:t>
            </a:r>
            <a:r>
              <a:rPr lang="ru-RU" sz="1400" dirty="0" err="1"/>
              <a:t>спеціальний</a:t>
            </a:r>
            <a:r>
              <a:rPr lang="ru-RU" sz="1400" dirty="0"/>
              <a:t> </a:t>
            </a:r>
            <a:r>
              <a:rPr lang="ru-RU" sz="1400" dirty="0" err="1"/>
              <a:t>анциркулейтед</a:t>
            </a:r>
            <a:r>
              <a:rPr lang="ru-RU" sz="1400" dirty="0"/>
              <a:t>», тираж </a:t>
            </a:r>
            <a:r>
              <a:rPr lang="ru-RU" sz="1400" dirty="0" smtClean="0"/>
              <a:t>- </a:t>
            </a:r>
            <a:r>
              <a:rPr lang="ru-RU" sz="1400" dirty="0"/>
              <a:t>35 000 штук у капсулах .</a:t>
            </a:r>
          </a:p>
          <a:p>
            <a:endParaRPr lang="ru-RU" sz="1400" dirty="0"/>
          </a:p>
          <a:p>
            <a:pPr>
              <a:lnSpc>
                <a:spcPct val="95000"/>
              </a:lnSpc>
            </a:pPr>
            <a:endParaRPr lang="uk-UA" sz="1400" dirty="0"/>
          </a:p>
        </p:txBody>
      </p:sp>
    </p:spTree>
    <p:extLst>
      <p:ext uri="{BB962C8B-B14F-4D97-AF65-F5344CB8AC3E}">
        <p14:creationId xmlns:p14="http://schemas.microsoft.com/office/powerpoint/2010/main" val="3076888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08912" cy="44704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У 1920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став </a:t>
            </a:r>
            <a:r>
              <a:rPr lang="ru-RU" dirty="0" err="1"/>
              <a:t>свідком</a:t>
            </a:r>
            <a:r>
              <a:rPr lang="ru-RU" dirty="0"/>
              <a:t> </a:t>
            </a:r>
            <a:r>
              <a:rPr lang="ru-RU" dirty="0" err="1"/>
              <a:t>жорстокої</a:t>
            </a:r>
            <a:r>
              <a:rPr lang="ru-RU" dirty="0"/>
              <a:t> </a:t>
            </a:r>
            <a:r>
              <a:rPr lang="ru-RU" dirty="0" err="1"/>
              <a:t>розправи</a:t>
            </a:r>
            <a:r>
              <a:rPr lang="ru-RU" dirty="0"/>
              <a:t> </a:t>
            </a:r>
            <a:r>
              <a:rPr lang="ru-RU" dirty="0" err="1"/>
              <a:t>чекістів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дядьком</a:t>
            </a:r>
            <a:r>
              <a:rPr lang="ru-RU" dirty="0"/>
              <a:t> і 92-річним </a:t>
            </a:r>
            <a:r>
              <a:rPr lang="ru-RU" dirty="0" err="1"/>
              <a:t>дідом</a:t>
            </a:r>
            <a:r>
              <a:rPr lang="ru-RU" dirty="0"/>
              <a:t> на </a:t>
            </a:r>
            <a:r>
              <a:rPr lang="ru-RU" dirty="0" err="1"/>
              <a:t>пасіці</a:t>
            </a:r>
            <a:r>
              <a:rPr lang="ru-RU" dirty="0"/>
              <a:t> (кололи </a:t>
            </a:r>
            <a:r>
              <a:rPr lang="ru-RU" dirty="0" err="1"/>
              <a:t>багнетами</a:t>
            </a:r>
            <a:r>
              <a:rPr lang="ru-RU" dirty="0"/>
              <a:t>, </a:t>
            </a:r>
            <a:r>
              <a:rPr lang="ru-RU" dirty="0" err="1"/>
              <a:t>стріляли</a:t>
            </a:r>
            <a:r>
              <a:rPr lang="ru-RU" dirty="0"/>
              <a:t> з </a:t>
            </a:r>
            <a:r>
              <a:rPr lang="ru-RU" dirty="0" err="1"/>
              <a:t>револьверів</a:t>
            </a:r>
            <a:r>
              <a:rPr lang="ru-RU" dirty="0"/>
              <a:t>), </a:t>
            </a:r>
            <a:r>
              <a:rPr lang="ru-RU" dirty="0" err="1"/>
              <a:t>їх</a:t>
            </a:r>
            <a:r>
              <a:rPr lang="ru-RU" dirty="0"/>
              <a:t> смерть </a:t>
            </a:r>
            <a:r>
              <a:rPr lang="ru-RU" dirty="0" err="1"/>
              <a:t>страшенно</a:t>
            </a:r>
            <a:r>
              <a:rPr lang="ru-RU" dirty="0"/>
              <a:t> </a:t>
            </a:r>
            <a:r>
              <a:rPr lang="ru-RU" dirty="0" err="1"/>
              <a:t>вразила</a:t>
            </a:r>
            <a:r>
              <a:rPr lang="ru-RU" dirty="0"/>
              <a:t> </a:t>
            </a:r>
            <a:r>
              <a:rPr lang="ru-RU" dirty="0" err="1"/>
              <a:t>хлопця</a:t>
            </a:r>
            <a:r>
              <a:rPr lang="ru-RU" dirty="0"/>
              <a:t>. До того ж </a:t>
            </a:r>
            <a:r>
              <a:rPr lang="ru-RU" dirty="0" err="1"/>
              <a:t>іншого</a:t>
            </a:r>
            <a:r>
              <a:rPr lang="ru-RU" dirty="0"/>
              <a:t> дядька </a:t>
            </a:r>
            <a:r>
              <a:rPr lang="ru-RU" dirty="0" err="1"/>
              <a:t>вислали</a:t>
            </a:r>
            <a:r>
              <a:rPr lang="ru-RU" dirty="0"/>
              <a:t> на Соловки, </a:t>
            </a:r>
            <a:r>
              <a:rPr lang="ru-RU" dirty="0" err="1"/>
              <a:t>звідки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не </a:t>
            </a:r>
            <a:r>
              <a:rPr lang="ru-RU" dirty="0" err="1"/>
              <a:t>повернувся</a:t>
            </a:r>
            <a:r>
              <a:rPr lang="ru-RU" dirty="0"/>
              <a:t>. Усе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народжувало</a:t>
            </a:r>
            <a:r>
              <a:rPr lang="ru-RU" dirty="0"/>
              <a:t> протест у </a:t>
            </a:r>
            <a:r>
              <a:rPr lang="ru-RU" dirty="0" err="1"/>
              <a:t>душі</a:t>
            </a:r>
            <a:r>
              <a:rPr lang="ru-RU" dirty="0"/>
              <a:t> </a:t>
            </a:r>
            <a:r>
              <a:rPr lang="ru-RU" dirty="0" err="1"/>
              <a:t>Івана</a:t>
            </a:r>
            <a:r>
              <a:rPr lang="ru-RU" dirty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120" y="3140968"/>
            <a:ext cx="4823761" cy="34582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8524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6103937" cy="447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300" dirty="0" smtClean="0"/>
              <a:t>1922 </a:t>
            </a:r>
            <a:r>
              <a:rPr lang="ru-RU" sz="2300" dirty="0"/>
              <a:t>року </a:t>
            </a:r>
            <a:r>
              <a:rPr lang="ru-RU" sz="2300" dirty="0" err="1"/>
              <a:t>починається</a:t>
            </a:r>
            <a:r>
              <a:rPr lang="ru-RU" sz="2300" dirty="0"/>
              <a:t> </a:t>
            </a:r>
            <a:r>
              <a:rPr lang="ru-RU" sz="2300" dirty="0" err="1"/>
              <a:t>період</a:t>
            </a:r>
            <a:r>
              <a:rPr lang="ru-RU" sz="2300" dirty="0"/>
              <a:t> </a:t>
            </a:r>
            <a:r>
              <a:rPr lang="ru-RU" sz="2300" dirty="0" err="1"/>
              <a:t>трудової</a:t>
            </a:r>
            <a:r>
              <a:rPr lang="ru-RU" sz="2300" dirty="0"/>
              <a:t> </a:t>
            </a:r>
            <a:r>
              <a:rPr lang="ru-RU" sz="2300" dirty="0" err="1"/>
              <a:t>діяльності</a:t>
            </a:r>
            <a:r>
              <a:rPr lang="ru-RU" sz="2300" dirty="0"/>
              <a:t> і активного </a:t>
            </a:r>
            <a:r>
              <a:rPr lang="ru-RU" sz="2300" dirty="0" err="1"/>
              <a:t>громадсько-політичного</a:t>
            </a:r>
            <a:r>
              <a:rPr lang="ru-RU" sz="2300" dirty="0"/>
              <a:t> </a:t>
            </a:r>
            <a:r>
              <a:rPr lang="ru-RU" sz="2300" dirty="0" err="1"/>
              <a:t>життя</a:t>
            </a:r>
            <a:r>
              <a:rPr lang="ru-RU" sz="2300" dirty="0"/>
              <a:t>: </a:t>
            </a:r>
            <a:r>
              <a:rPr lang="ru-RU" sz="2300" dirty="0" err="1"/>
              <a:t>він</a:t>
            </a:r>
            <a:r>
              <a:rPr lang="ru-RU" sz="2300" dirty="0"/>
              <a:t> то </a:t>
            </a:r>
            <a:r>
              <a:rPr lang="ru-RU" sz="2300" dirty="0" err="1"/>
              <a:t>завполіт</a:t>
            </a:r>
            <a:r>
              <a:rPr lang="ru-RU" sz="2300" dirty="0"/>
              <a:t> </a:t>
            </a:r>
            <a:r>
              <a:rPr lang="ru-RU" sz="2300" dirty="0" err="1"/>
              <a:t>цукроварні</a:t>
            </a:r>
            <a:r>
              <a:rPr lang="ru-RU" sz="2300" dirty="0"/>
              <a:t>, то </a:t>
            </a:r>
            <a:r>
              <a:rPr lang="ru-RU" sz="2300" dirty="0" err="1"/>
              <a:t>окружний</a:t>
            </a:r>
            <a:r>
              <a:rPr lang="ru-RU" sz="2300" dirty="0"/>
              <a:t> </a:t>
            </a:r>
            <a:r>
              <a:rPr lang="ru-RU" sz="2300" dirty="0" err="1"/>
              <a:t>політінспектор</a:t>
            </a:r>
            <a:r>
              <a:rPr lang="ru-RU" sz="2300" dirty="0"/>
              <a:t> в </a:t>
            </a:r>
            <a:r>
              <a:rPr lang="ru-RU" sz="2300" dirty="0" err="1"/>
              <a:t>Охтирській</a:t>
            </a:r>
            <a:r>
              <a:rPr lang="ru-RU" sz="2300" dirty="0"/>
              <a:t> </a:t>
            </a:r>
            <a:r>
              <a:rPr lang="ru-RU" sz="2300" dirty="0" err="1"/>
              <a:t>міліції</a:t>
            </a:r>
            <a:r>
              <a:rPr lang="ru-RU" sz="2300" dirty="0"/>
              <a:t>, то </a:t>
            </a:r>
            <a:r>
              <a:rPr lang="ru-RU" sz="2300" dirty="0" err="1"/>
              <a:t>вчитель</a:t>
            </a:r>
            <a:r>
              <a:rPr lang="ru-RU" sz="2300" dirty="0"/>
              <a:t> </a:t>
            </a:r>
            <a:r>
              <a:rPr lang="ru-RU" sz="2300" dirty="0" err="1"/>
              <a:t>малювання</a:t>
            </a:r>
            <a:r>
              <a:rPr lang="ru-RU" sz="2300" dirty="0"/>
              <a:t> в </a:t>
            </a:r>
            <a:r>
              <a:rPr lang="ru-RU" sz="2300" dirty="0" err="1"/>
              <a:t>колонії</a:t>
            </a:r>
            <a:r>
              <a:rPr lang="ru-RU" sz="2300" dirty="0"/>
              <a:t> для </a:t>
            </a:r>
            <a:r>
              <a:rPr lang="ru-RU" sz="2300" dirty="0" err="1"/>
              <a:t>безпритульних</a:t>
            </a:r>
            <a:r>
              <a:rPr lang="ru-RU" sz="2300" dirty="0"/>
              <a:t> і </a:t>
            </a:r>
            <a:r>
              <a:rPr lang="ru-RU" sz="2300" dirty="0" err="1"/>
              <a:t>сиріт</a:t>
            </a:r>
            <a:r>
              <a:rPr lang="ru-RU" sz="2300" dirty="0"/>
              <a:t>. 1925 року </a:t>
            </a:r>
            <a:r>
              <a:rPr lang="ru-RU" sz="2300" dirty="0" err="1"/>
              <a:t>вийшов</a:t>
            </a:r>
            <a:r>
              <a:rPr lang="ru-RU" sz="2300" dirty="0"/>
              <a:t> </a:t>
            </a:r>
            <a:r>
              <a:rPr lang="ru-RU" sz="2300" dirty="0" err="1"/>
              <a:t>із</a:t>
            </a:r>
            <a:r>
              <a:rPr lang="ru-RU" sz="2300" dirty="0"/>
              <a:t> комсомолу. </a:t>
            </a:r>
            <a:r>
              <a:rPr lang="ru-RU" sz="2300" dirty="0" err="1" smtClean="0"/>
              <a:t>Щоб</a:t>
            </a:r>
            <a:r>
              <a:rPr lang="ru-RU" sz="2300" dirty="0" smtClean="0"/>
              <a:t> </a:t>
            </a:r>
            <a:r>
              <a:rPr lang="ru-RU" sz="2300" dirty="0"/>
              <a:t>«</a:t>
            </a:r>
            <a:r>
              <a:rPr lang="ru-RU" sz="2300" dirty="0" err="1"/>
              <a:t>збагатитись</a:t>
            </a:r>
            <a:r>
              <a:rPr lang="ru-RU" sz="2300" dirty="0"/>
              <a:t> </a:t>
            </a:r>
            <a:r>
              <a:rPr lang="ru-RU" sz="2300" dirty="0" err="1"/>
              <a:t>враженнями</a:t>
            </a:r>
            <a:r>
              <a:rPr lang="ru-RU" sz="2300" dirty="0"/>
              <a:t>» (</a:t>
            </a:r>
            <a:r>
              <a:rPr lang="ru-RU" sz="2300" dirty="0" err="1"/>
              <a:t>вислів</a:t>
            </a:r>
            <a:r>
              <a:rPr lang="ru-RU" sz="2300" dirty="0"/>
              <a:t> </a:t>
            </a:r>
            <a:r>
              <a:rPr lang="ru-RU" sz="2300" dirty="0" err="1"/>
              <a:t>Івана</a:t>
            </a:r>
            <a:r>
              <a:rPr lang="ru-RU" sz="2300" dirty="0"/>
              <a:t> Багряного), </a:t>
            </a:r>
            <a:r>
              <a:rPr lang="ru-RU" sz="2300" dirty="0" err="1"/>
              <a:t>побував</a:t>
            </a:r>
            <a:r>
              <a:rPr lang="ru-RU" sz="2300" dirty="0"/>
              <a:t> на </a:t>
            </a:r>
            <a:r>
              <a:rPr lang="ru-RU" sz="2300" dirty="0" err="1"/>
              <a:t>Донбасі</a:t>
            </a:r>
            <a:r>
              <a:rPr lang="ru-RU" sz="2300" dirty="0"/>
              <a:t>, в </a:t>
            </a:r>
            <a:r>
              <a:rPr lang="ru-RU" sz="2300" dirty="0" err="1"/>
              <a:t>Криму</a:t>
            </a:r>
            <a:r>
              <a:rPr lang="ru-RU" sz="2300" dirty="0"/>
              <a:t>, на </a:t>
            </a:r>
            <a:r>
              <a:rPr lang="ru-RU" sz="2300" dirty="0" err="1"/>
              <a:t>Кубані</a:t>
            </a:r>
            <a:r>
              <a:rPr lang="ru-RU" sz="23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897" y="239266"/>
            <a:ext cx="2314575" cy="3333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472" y="3736801"/>
            <a:ext cx="3810000" cy="30765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9082" y="5517232"/>
            <a:ext cx="4246934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uk-UA" dirty="0" smtClean="0"/>
              <a:t>Картини І.Багряного</a:t>
            </a:r>
          </a:p>
          <a:p>
            <a:pPr>
              <a:lnSpc>
                <a:spcPct val="95000"/>
              </a:lnSpc>
            </a:pPr>
            <a:r>
              <a:rPr lang="uk-UA" dirty="0" smtClean="0"/>
              <a:t>Згори - </a:t>
            </a:r>
            <a:r>
              <a:rPr lang="uk-UA" dirty="0"/>
              <a:t>Портрет Якима </a:t>
            </a:r>
            <a:r>
              <a:rPr lang="uk-UA" dirty="0" err="1" smtClean="0"/>
              <a:t>Лозовягіна</a:t>
            </a:r>
            <a:r>
              <a:rPr lang="uk-UA" dirty="0" smtClean="0"/>
              <a:t> ,</a:t>
            </a:r>
          </a:p>
          <a:p>
            <a:pPr>
              <a:lnSpc>
                <a:spcPct val="95000"/>
              </a:lnSpc>
            </a:pPr>
            <a:r>
              <a:rPr lang="uk-UA" dirty="0" smtClean="0"/>
              <a:t>Знизу - </a:t>
            </a:r>
            <a:r>
              <a:rPr lang="uk-UA" dirty="0" smtClean="0"/>
              <a:t>Охтирський </a:t>
            </a:r>
            <a:r>
              <a:rPr lang="uk-UA" dirty="0"/>
              <a:t>Покровський </a:t>
            </a:r>
            <a:r>
              <a:rPr lang="uk-UA" dirty="0" smtClean="0"/>
              <a:t>собор.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88524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332656"/>
            <a:ext cx="7620000" cy="295232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1925 року </a:t>
            </a:r>
            <a:r>
              <a:rPr lang="ru-RU" dirty="0" err="1"/>
              <a:t>Іван</a:t>
            </a:r>
            <a:r>
              <a:rPr lang="ru-RU" dirty="0"/>
              <a:t> </a:t>
            </a:r>
            <a:r>
              <a:rPr lang="ru-RU" dirty="0" err="1"/>
              <a:t>працював</a:t>
            </a:r>
            <a:r>
              <a:rPr lang="ru-RU" dirty="0"/>
              <a:t> у </a:t>
            </a:r>
            <a:r>
              <a:rPr lang="ru-RU" dirty="0" err="1"/>
              <a:t>Кам'янці-Подільському</a:t>
            </a:r>
            <a:r>
              <a:rPr lang="ru-RU" dirty="0"/>
              <a:t> </a:t>
            </a:r>
            <a:r>
              <a:rPr lang="ru-RU" dirty="0" err="1"/>
              <a:t>ілюстратором</a:t>
            </a:r>
            <a:r>
              <a:rPr lang="ru-RU" dirty="0"/>
              <a:t> у </a:t>
            </a:r>
            <a:r>
              <a:rPr lang="ru-RU" dirty="0" err="1"/>
              <a:t>газеті</a:t>
            </a:r>
            <a:r>
              <a:rPr lang="ru-RU" dirty="0"/>
              <a:t> «</a:t>
            </a:r>
            <a:r>
              <a:rPr lang="ru-RU" dirty="0" err="1"/>
              <a:t>Червоний</a:t>
            </a:r>
            <a:r>
              <a:rPr lang="ru-RU" dirty="0"/>
              <a:t> кордон», </a:t>
            </a:r>
            <a:r>
              <a:rPr lang="ru-RU" dirty="0" err="1"/>
              <a:t>надрукував</a:t>
            </a:r>
            <a:r>
              <a:rPr lang="ru-RU" dirty="0"/>
              <a:t> у </a:t>
            </a:r>
            <a:r>
              <a:rPr lang="ru-RU" dirty="0" err="1"/>
              <a:t>ній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 smtClean="0"/>
              <a:t>вірші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Того ж 1925 року </a:t>
            </a:r>
            <a:r>
              <a:rPr lang="ru-RU" dirty="0" err="1"/>
              <a:t>Іван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псевдонімом</a:t>
            </a:r>
            <a:r>
              <a:rPr lang="ru-RU" dirty="0"/>
              <a:t> </a:t>
            </a:r>
            <a:r>
              <a:rPr lang="ru-RU" b="1" dirty="0"/>
              <a:t>І. </a:t>
            </a:r>
            <a:r>
              <a:rPr lang="ru-RU" b="1" dirty="0" err="1"/>
              <a:t>Полярний</a:t>
            </a:r>
            <a:r>
              <a:rPr lang="ru-RU" dirty="0"/>
              <a:t> </a:t>
            </a:r>
            <a:r>
              <a:rPr lang="ru-RU" dirty="0" err="1"/>
              <a:t>видав</a:t>
            </a:r>
            <a:r>
              <a:rPr lang="ru-RU" dirty="0"/>
              <a:t> в </a:t>
            </a:r>
            <a:r>
              <a:rPr lang="ru-RU" dirty="0" err="1"/>
              <a:t>Охтирці</a:t>
            </a:r>
            <a:r>
              <a:rPr lang="ru-RU" dirty="0"/>
              <a:t> невеличку </a:t>
            </a:r>
            <a:r>
              <a:rPr lang="ru-RU" dirty="0" err="1"/>
              <a:t>збірку</a:t>
            </a:r>
            <a:r>
              <a:rPr lang="ru-RU" dirty="0"/>
              <a:t> «</a:t>
            </a:r>
            <a:r>
              <a:rPr lang="ru-RU" dirty="0" err="1"/>
              <a:t>Чорні</a:t>
            </a:r>
            <a:r>
              <a:rPr lang="ru-RU" dirty="0"/>
              <a:t> </a:t>
            </a:r>
            <a:r>
              <a:rPr lang="ru-RU" dirty="0" err="1"/>
              <a:t>силуети</a:t>
            </a:r>
            <a:r>
              <a:rPr lang="ru-RU" dirty="0"/>
              <a:t>: </a:t>
            </a:r>
            <a:r>
              <a:rPr lang="ru-RU" dirty="0" err="1"/>
              <a:t>П'ять</a:t>
            </a:r>
            <a:r>
              <a:rPr lang="ru-RU" dirty="0"/>
              <a:t> </a:t>
            </a:r>
            <a:r>
              <a:rPr lang="ru-RU" dirty="0" err="1"/>
              <a:t>оповідань</a:t>
            </a:r>
            <a:r>
              <a:rPr lang="ru-RU" dirty="0"/>
              <a:t>». </a:t>
            </a: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068960"/>
            <a:ext cx="2520280" cy="31437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27584" y="3410065"/>
            <a:ext cx="5184576" cy="289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2400" dirty="0"/>
              <a:t>1926 року </a:t>
            </a:r>
            <a:r>
              <a:rPr lang="ru-RU" sz="2400" dirty="0" err="1"/>
              <a:t>Іван</a:t>
            </a:r>
            <a:r>
              <a:rPr lang="ru-RU" sz="2400" dirty="0"/>
              <a:t> вступив до </a:t>
            </a:r>
            <a:r>
              <a:rPr lang="ru-RU" sz="2400" dirty="0" err="1"/>
              <a:t>Київського</a:t>
            </a:r>
            <a:r>
              <a:rPr lang="ru-RU" sz="2400" dirty="0"/>
              <a:t> </a:t>
            </a:r>
            <a:r>
              <a:rPr lang="ru-RU" sz="2400" dirty="0" err="1"/>
              <a:t>художнього</a:t>
            </a:r>
            <a:r>
              <a:rPr lang="ru-RU" sz="2400" dirty="0"/>
              <a:t> </a:t>
            </a:r>
            <a:r>
              <a:rPr lang="ru-RU" sz="2400" dirty="0" err="1"/>
              <a:t>інституту</a:t>
            </a:r>
            <a:r>
              <a:rPr lang="ru-RU" sz="2400" dirty="0"/>
              <a:t> (КХІ), </a:t>
            </a:r>
            <a:r>
              <a:rPr lang="ru-RU" sz="2400" dirty="0" err="1"/>
              <a:t>якого</a:t>
            </a:r>
            <a:r>
              <a:rPr lang="ru-RU" sz="2400" dirty="0"/>
              <a:t> через </a:t>
            </a:r>
            <a:r>
              <a:rPr lang="ru-RU" sz="2400" dirty="0" err="1"/>
              <a:t>матеріальну</a:t>
            </a:r>
            <a:r>
              <a:rPr lang="ru-RU" sz="2400" dirty="0"/>
              <a:t> </a:t>
            </a:r>
            <a:r>
              <a:rPr lang="ru-RU" sz="2400" dirty="0" err="1"/>
              <a:t>скруту</a:t>
            </a:r>
            <a:r>
              <a:rPr lang="ru-RU" sz="2400" dirty="0"/>
              <a:t> та </a:t>
            </a:r>
            <a:r>
              <a:rPr lang="ru-RU" sz="2400" dirty="0" err="1"/>
              <a:t>упереджене</a:t>
            </a:r>
            <a:r>
              <a:rPr lang="ru-RU" sz="2400" dirty="0"/>
              <a:t> </a:t>
            </a:r>
            <a:r>
              <a:rPr lang="ru-RU" sz="2400" dirty="0" err="1"/>
              <a:t>ставлення</a:t>
            </a:r>
            <a:r>
              <a:rPr lang="ru-RU" sz="2400" dirty="0"/>
              <a:t> </a:t>
            </a:r>
            <a:r>
              <a:rPr lang="ru-RU" sz="2400" dirty="0" err="1"/>
              <a:t>керівництва</a:t>
            </a:r>
            <a:r>
              <a:rPr lang="ru-RU" sz="2400" dirty="0"/>
              <a:t> </a:t>
            </a:r>
            <a:r>
              <a:rPr lang="ru-RU" sz="2400" dirty="0" err="1"/>
              <a:t>закінчити</a:t>
            </a:r>
            <a:r>
              <a:rPr lang="ru-RU" sz="2400" dirty="0"/>
              <a:t> не </a:t>
            </a:r>
            <a:r>
              <a:rPr lang="ru-RU" sz="2400" dirty="0" err="1"/>
              <a:t>вдалося</a:t>
            </a:r>
            <a:r>
              <a:rPr lang="ru-RU" sz="2400" dirty="0"/>
              <a:t>.</a:t>
            </a:r>
          </a:p>
          <a:p>
            <a:pPr>
              <a:lnSpc>
                <a:spcPct val="95000"/>
              </a:lnSpc>
            </a:pP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788524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348880"/>
            <a:ext cx="8712968" cy="4470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err="1" smtClean="0"/>
              <a:t>Навчаючись</a:t>
            </a:r>
            <a:r>
              <a:rPr lang="ru-RU" dirty="0" smtClean="0"/>
              <a:t> </a:t>
            </a:r>
            <a:r>
              <a:rPr lang="ru-RU" dirty="0"/>
              <a:t>в КХІ, </a:t>
            </a:r>
            <a:r>
              <a:rPr lang="ru-RU" dirty="0" err="1"/>
              <a:t>виходить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спілки</a:t>
            </a:r>
            <a:r>
              <a:rPr lang="ru-RU" dirty="0"/>
              <a:t> «Плуг», </a:t>
            </a:r>
            <a:r>
              <a:rPr lang="ru-RU" dirty="0" err="1"/>
              <a:t>вступає</a:t>
            </a:r>
            <a:r>
              <a:rPr lang="ru-RU" dirty="0"/>
              <a:t> до </a:t>
            </a:r>
            <a:r>
              <a:rPr lang="ru-RU" dirty="0" err="1"/>
              <a:t>опозиційного</a:t>
            </a:r>
            <a:r>
              <a:rPr lang="ru-RU" dirty="0"/>
              <a:t> </a:t>
            </a:r>
            <a:r>
              <a:rPr lang="ru-RU" dirty="0" err="1"/>
              <a:t>літературного</a:t>
            </a:r>
            <a:r>
              <a:rPr lang="ru-RU" dirty="0"/>
              <a:t> </a:t>
            </a:r>
            <a:r>
              <a:rPr lang="ru-RU" dirty="0" err="1"/>
              <a:t>об'єднання</a:t>
            </a:r>
            <a:r>
              <a:rPr lang="ru-RU" dirty="0"/>
              <a:t> МАРС («</a:t>
            </a:r>
            <a:r>
              <a:rPr lang="ru-RU" dirty="0" err="1"/>
              <a:t>Майстерня</a:t>
            </a:r>
            <a:r>
              <a:rPr lang="ru-RU" dirty="0"/>
              <a:t> </a:t>
            </a:r>
            <a:r>
              <a:rPr lang="ru-RU" dirty="0" err="1"/>
              <a:t>революційного</a:t>
            </a:r>
            <a:r>
              <a:rPr lang="ru-RU" dirty="0"/>
              <a:t> слова</a:t>
            </a:r>
            <a:r>
              <a:rPr lang="ru-RU" dirty="0" smtClean="0"/>
              <a:t>»), </a:t>
            </a:r>
            <a:r>
              <a:rPr lang="ru-RU" dirty="0"/>
              <a:t>де </a:t>
            </a:r>
            <a:r>
              <a:rPr lang="ru-RU" dirty="0" err="1"/>
              <a:t>зближується</a:t>
            </a:r>
            <a:r>
              <a:rPr lang="ru-RU" dirty="0"/>
              <a:t> з </a:t>
            </a:r>
            <a:r>
              <a:rPr lang="ru-RU" dirty="0" err="1"/>
              <a:t>самовимогливими</a:t>
            </a:r>
            <a:r>
              <a:rPr lang="ru-RU" dirty="0"/>
              <a:t> </a:t>
            </a:r>
            <a:r>
              <a:rPr lang="ru-RU" dirty="0" err="1"/>
              <a:t>митцями</a:t>
            </a:r>
            <a:r>
              <a:rPr lang="ru-RU" dirty="0"/>
              <a:t> слова: </a:t>
            </a:r>
            <a:r>
              <a:rPr lang="ru-RU" dirty="0" err="1"/>
              <a:t>Валер'яном</a:t>
            </a:r>
            <a:r>
              <a:rPr lang="ru-RU" dirty="0"/>
              <a:t> </a:t>
            </a:r>
            <a:r>
              <a:rPr lang="ru-RU" dirty="0" err="1"/>
              <a:t>Підмогильним</a:t>
            </a:r>
            <a:r>
              <a:rPr lang="ru-RU" dirty="0"/>
              <a:t>, </a:t>
            </a:r>
            <a:r>
              <a:rPr lang="ru-RU" dirty="0" err="1"/>
              <a:t>Євгеном</a:t>
            </a:r>
            <a:r>
              <a:rPr lang="ru-RU" dirty="0"/>
              <a:t> </a:t>
            </a:r>
            <a:r>
              <a:rPr lang="ru-RU" dirty="0" smtClean="0"/>
              <a:t>Плужником,</a:t>
            </a:r>
            <a:r>
              <a:rPr lang="ru-RU" dirty="0"/>
              <a:t> Борисом Антоненком-</a:t>
            </a:r>
            <a:r>
              <a:rPr lang="ru-RU" dirty="0" err="1"/>
              <a:t>Давидовичем,Григорієм</a:t>
            </a:r>
            <a:r>
              <a:rPr lang="ru-RU" dirty="0"/>
              <a:t> </a:t>
            </a:r>
            <a:r>
              <a:rPr lang="ru-RU" dirty="0" err="1"/>
              <a:t>Косинкою</a:t>
            </a:r>
            <a:r>
              <a:rPr lang="ru-RU" dirty="0"/>
              <a:t>, </a:t>
            </a:r>
            <a:r>
              <a:rPr lang="ru-RU" dirty="0" err="1"/>
              <a:t>Тодосем</a:t>
            </a:r>
            <a:r>
              <a:rPr lang="ru-RU" dirty="0"/>
              <a:t> </a:t>
            </a:r>
            <a:r>
              <a:rPr lang="ru-RU" dirty="0" err="1"/>
              <a:t>Осьмачкою</a:t>
            </a:r>
            <a:r>
              <a:rPr lang="ru-RU" dirty="0"/>
              <a:t> та </a:t>
            </a:r>
            <a:r>
              <a:rPr lang="ru-RU" dirty="0" err="1"/>
              <a:t>іншими</a:t>
            </a:r>
            <a:r>
              <a:rPr lang="ru-RU" dirty="0"/>
              <a:t>,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пізніше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піддано</a:t>
            </a:r>
            <a:r>
              <a:rPr lang="ru-RU" dirty="0"/>
              <a:t> </a:t>
            </a:r>
            <a:r>
              <a:rPr lang="ru-RU" dirty="0" err="1"/>
              <a:t>нищівній</a:t>
            </a:r>
            <a:r>
              <a:rPr lang="ru-RU" dirty="0"/>
              <a:t> </a:t>
            </a:r>
            <a:r>
              <a:rPr lang="ru-RU" dirty="0" err="1"/>
              <a:t>критиці</a:t>
            </a:r>
            <a:r>
              <a:rPr lang="ru-RU" dirty="0"/>
              <a:t> з боку </a:t>
            </a:r>
            <a:r>
              <a:rPr lang="ru-RU" dirty="0" err="1"/>
              <a:t>офіційної</a:t>
            </a:r>
            <a:r>
              <a:rPr lang="ru-RU" dirty="0"/>
              <a:t> </a:t>
            </a:r>
            <a:r>
              <a:rPr lang="ru-RU" dirty="0" err="1"/>
              <a:t>радянської</a:t>
            </a:r>
            <a:r>
              <a:rPr lang="ru-RU" dirty="0"/>
              <a:t> критики та </a:t>
            </a:r>
            <a:r>
              <a:rPr lang="ru-RU" dirty="0" err="1"/>
              <a:t>всіляко</a:t>
            </a:r>
            <a:r>
              <a:rPr lang="ru-RU" dirty="0"/>
              <a:t> </a:t>
            </a:r>
            <a:r>
              <a:rPr lang="ru-RU" dirty="0" err="1"/>
              <a:t>переслідувано</a:t>
            </a:r>
            <a:r>
              <a:rPr lang="ru-RU" dirty="0"/>
              <a:t>. </a:t>
            </a:r>
            <a:r>
              <a:rPr lang="ru-RU" dirty="0" err="1"/>
              <a:t>Саме</a:t>
            </a:r>
            <a:r>
              <a:rPr lang="ru-RU" dirty="0"/>
              <a:t> в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Іван</a:t>
            </a:r>
            <a:r>
              <a:rPr lang="ru-RU" dirty="0"/>
              <a:t> </a:t>
            </a:r>
            <a:r>
              <a:rPr lang="ru-RU" dirty="0" err="1"/>
              <a:t>Багряний</a:t>
            </a:r>
            <a:r>
              <a:rPr lang="ru-RU" dirty="0"/>
              <a:t> активно </a:t>
            </a:r>
            <a:r>
              <a:rPr lang="ru-RU" dirty="0" err="1"/>
              <a:t>працював</a:t>
            </a:r>
            <a:r>
              <a:rPr lang="ru-RU" dirty="0"/>
              <a:t> і </a:t>
            </a:r>
            <a:r>
              <a:rPr lang="ru-RU" dirty="0" err="1"/>
              <a:t>друкувався</a:t>
            </a:r>
            <a:r>
              <a:rPr lang="ru-RU" dirty="0"/>
              <a:t> в журналах «Глобус», «</a:t>
            </a:r>
            <a:r>
              <a:rPr lang="ru-RU" dirty="0" err="1"/>
              <a:t>Всесвіт</a:t>
            </a:r>
            <a:r>
              <a:rPr lang="ru-RU" dirty="0"/>
              <a:t>», «</a:t>
            </a:r>
            <a:r>
              <a:rPr lang="ru-RU" dirty="0" err="1"/>
              <a:t>Життя</a:t>
            </a:r>
            <a:r>
              <a:rPr lang="ru-RU" dirty="0"/>
              <a:t> й </a:t>
            </a:r>
            <a:r>
              <a:rPr lang="ru-RU" dirty="0" err="1"/>
              <a:t>революція</a:t>
            </a:r>
            <a:r>
              <a:rPr lang="ru-RU" dirty="0"/>
              <a:t>», «</a:t>
            </a:r>
            <a:r>
              <a:rPr lang="ru-RU" dirty="0" err="1"/>
              <a:t>Червоний</a:t>
            </a:r>
            <a:r>
              <a:rPr lang="ru-RU" dirty="0"/>
              <a:t> шлях» та </a:t>
            </a:r>
            <a:r>
              <a:rPr lang="ru-RU" dirty="0" err="1" smtClean="0"/>
              <a:t>інших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75"/>
          <a:stretch/>
        </p:blipFill>
        <p:spPr>
          <a:xfrm>
            <a:off x="539552" y="82192"/>
            <a:ext cx="1800200" cy="21946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84473"/>
            <a:ext cx="1656445" cy="21699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00803"/>
            <a:ext cx="1484637" cy="21946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00803"/>
            <a:ext cx="1458491" cy="21760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8524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640960" cy="3960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У 1920-х роках </a:t>
            </a:r>
            <a:r>
              <a:rPr lang="ru-RU" sz="2000" dirty="0" err="1"/>
              <a:t>видає</a:t>
            </a:r>
            <a:r>
              <a:rPr lang="ru-RU" sz="2000" dirty="0"/>
              <a:t> низку </a:t>
            </a:r>
            <a:r>
              <a:rPr lang="ru-RU" sz="2000" dirty="0" err="1"/>
              <a:t>поетичних</a:t>
            </a:r>
            <a:r>
              <a:rPr lang="ru-RU" sz="2000" dirty="0"/>
              <a:t> </a:t>
            </a:r>
            <a:r>
              <a:rPr lang="ru-RU" sz="2000" dirty="0" err="1"/>
              <a:t>творів</a:t>
            </a:r>
            <a:r>
              <a:rPr lang="ru-RU" sz="2000" dirty="0"/>
              <a:t>: </a:t>
            </a:r>
            <a:r>
              <a:rPr lang="ru-RU" sz="2000" dirty="0" err="1"/>
              <a:t>збірку</a:t>
            </a:r>
            <a:r>
              <a:rPr lang="ru-RU" sz="2000" dirty="0"/>
              <a:t> </a:t>
            </a:r>
            <a:r>
              <a:rPr lang="ru-RU" sz="2000" dirty="0" err="1"/>
              <a:t>віршів</a:t>
            </a:r>
            <a:r>
              <a:rPr lang="ru-RU" sz="2000" dirty="0"/>
              <a:t> «До меж </a:t>
            </a:r>
            <a:r>
              <a:rPr lang="ru-RU" sz="2000" dirty="0" err="1"/>
              <a:t>заказаних</a:t>
            </a:r>
            <a:r>
              <a:rPr lang="ru-RU" sz="2000" dirty="0"/>
              <a:t>», </a:t>
            </a:r>
            <a:r>
              <a:rPr lang="ru-RU" sz="2000" dirty="0" err="1"/>
              <a:t>поеми</a:t>
            </a:r>
            <a:r>
              <a:rPr lang="ru-RU" sz="2000" dirty="0"/>
              <a:t> «</a:t>
            </a:r>
            <a:r>
              <a:rPr lang="ru-RU" sz="2000" dirty="0" err="1"/>
              <a:t>Монголія</a:t>
            </a:r>
            <a:r>
              <a:rPr lang="ru-RU" sz="2000" dirty="0"/>
              <a:t>» та «</a:t>
            </a:r>
            <a:r>
              <a:rPr lang="en-US" sz="2000" dirty="0"/>
              <a:t>Ave, </a:t>
            </a:r>
            <a:r>
              <a:rPr lang="ru-RU" sz="2000" dirty="0" err="1"/>
              <a:t>Марія</a:t>
            </a:r>
            <a:r>
              <a:rPr lang="ru-RU" sz="2000" dirty="0"/>
              <a:t>» (</a:t>
            </a:r>
            <a:r>
              <a:rPr lang="ru-RU" sz="2000" dirty="0" err="1"/>
              <a:t>невдовзі</a:t>
            </a:r>
            <a:r>
              <a:rPr lang="ru-RU" sz="2000" dirty="0"/>
              <a:t> </a:t>
            </a:r>
            <a:r>
              <a:rPr lang="ru-RU" sz="2000" dirty="0" err="1"/>
              <a:t>була</a:t>
            </a:r>
            <a:r>
              <a:rPr lang="ru-RU" sz="2000" dirty="0"/>
              <a:t> заборонена цензурою і </a:t>
            </a:r>
            <a:r>
              <a:rPr lang="ru-RU" sz="2000" dirty="0" err="1"/>
              <a:t>вилучена</a:t>
            </a:r>
            <a:r>
              <a:rPr lang="ru-RU" sz="2000" dirty="0"/>
              <a:t> з </a:t>
            </a:r>
            <a:r>
              <a:rPr lang="ru-RU" sz="2000" dirty="0" err="1"/>
              <a:t>книготоргівлі</a:t>
            </a:r>
            <a:r>
              <a:rPr lang="ru-RU" sz="2000" dirty="0"/>
              <a:t>), </a:t>
            </a:r>
            <a:r>
              <a:rPr lang="ru-RU" sz="2000" dirty="0" err="1"/>
              <a:t>п'єсу</a:t>
            </a:r>
            <a:r>
              <a:rPr lang="ru-RU" sz="2000" dirty="0"/>
              <a:t> «</a:t>
            </a:r>
            <a:r>
              <a:rPr lang="ru-RU" sz="2000" dirty="0" err="1"/>
              <a:t>Бузок</a:t>
            </a:r>
            <a:r>
              <a:rPr lang="ru-RU" sz="2000" dirty="0"/>
              <a:t>» про </a:t>
            </a:r>
            <a:r>
              <a:rPr lang="ru-RU" sz="2000" dirty="0" err="1"/>
              <a:t>графоманів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r>
              <a:rPr lang="ru-RU" sz="2000" dirty="0"/>
              <a:t>1930 року </a:t>
            </a:r>
            <a:r>
              <a:rPr lang="ru-RU" sz="2000" dirty="0" err="1"/>
              <a:t>побачив</a:t>
            </a:r>
            <a:r>
              <a:rPr lang="ru-RU" sz="2000" dirty="0"/>
              <a:t> </a:t>
            </a:r>
            <a:r>
              <a:rPr lang="ru-RU" sz="2000" dirty="0" err="1"/>
              <a:t>світ</a:t>
            </a:r>
            <a:r>
              <a:rPr lang="ru-RU" sz="2000" dirty="0"/>
              <a:t> роман у </a:t>
            </a:r>
            <a:r>
              <a:rPr lang="ru-RU" sz="2000" dirty="0" err="1"/>
              <a:t>віршах</a:t>
            </a:r>
            <a:r>
              <a:rPr lang="ru-RU" sz="2000" dirty="0"/>
              <a:t> «</a:t>
            </a:r>
            <a:r>
              <a:rPr lang="ru-RU" sz="2000" dirty="0" err="1"/>
              <a:t>Скелька</a:t>
            </a:r>
            <a:r>
              <a:rPr lang="ru-RU" sz="2000" dirty="0"/>
              <a:t>». </a:t>
            </a:r>
            <a:r>
              <a:rPr lang="ru-RU" sz="2000" dirty="0" err="1"/>
              <a:t>Офіційною</a:t>
            </a:r>
            <a:r>
              <a:rPr lang="ru-RU" sz="2000" dirty="0"/>
              <a:t> </a:t>
            </a:r>
            <a:r>
              <a:rPr lang="ru-RU" sz="2000" dirty="0" err="1"/>
              <a:t>реакцією</a:t>
            </a:r>
            <a:r>
              <a:rPr lang="ru-RU" sz="2000" dirty="0"/>
              <a:t> на роман стала </a:t>
            </a:r>
            <a:r>
              <a:rPr lang="ru-RU" sz="2000" dirty="0" err="1"/>
              <a:t>стаття</a:t>
            </a:r>
            <a:r>
              <a:rPr lang="ru-RU" sz="2000" dirty="0"/>
              <a:t> О. </a:t>
            </a:r>
            <a:r>
              <a:rPr lang="ru-RU" sz="2000" dirty="0" err="1"/>
              <a:t>Правдюка</a:t>
            </a:r>
            <a:r>
              <a:rPr lang="ru-RU" sz="2000" dirty="0"/>
              <a:t> «</a:t>
            </a:r>
            <a:r>
              <a:rPr lang="ru-RU" sz="2000" dirty="0" err="1"/>
              <a:t>Куркульським</a:t>
            </a:r>
            <a:r>
              <a:rPr lang="ru-RU" sz="2000" dirty="0"/>
              <a:t> шляхом» в </a:t>
            </a:r>
            <a:r>
              <a:rPr lang="ru-RU" sz="2000" dirty="0" err="1"/>
              <a:t>журналі</a:t>
            </a:r>
            <a:r>
              <a:rPr lang="ru-RU" sz="2000" dirty="0"/>
              <a:t> «Критика», де автор говорить: «…</a:t>
            </a:r>
            <a:r>
              <a:rPr lang="ru-RU" sz="2000" dirty="0" err="1"/>
              <a:t>Від</a:t>
            </a:r>
            <a:r>
              <a:rPr lang="ru-RU" sz="2000" dirty="0"/>
              <a:t> самого початку поет став </a:t>
            </a:r>
            <a:r>
              <a:rPr lang="ru-RU" sz="2000" dirty="0" err="1"/>
              <a:t>співцем</a:t>
            </a:r>
            <a:r>
              <a:rPr lang="ru-RU" sz="2000" dirty="0"/>
              <a:t> </a:t>
            </a:r>
            <a:r>
              <a:rPr lang="ru-RU" sz="2000" dirty="0" err="1"/>
              <a:t>куркульської</a:t>
            </a:r>
            <a:r>
              <a:rPr lang="ru-RU" sz="2000" dirty="0"/>
              <a:t> </a:t>
            </a:r>
            <a:r>
              <a:rPr lang="ru-RU" sz="2000" dirty="0" err="1"/>
              <a:t>ідеології</a:t>
            </a:r>
            <a:r>
              <a:rPr lang="ru-RU" sz="2000" dirty="0"/>
              <a:t> і до </a:t>
            </a:r>
            <a:r>
              <a:rPr lang="ru-RU" sz="2000" dirty="0" err="1"/>
              <a:t>сьогодні</a:t>
            </a:r>
            <a:r>
              <a:rPr lang="ru-RU" sz="2000" dirty="0"/>
              <a:t> </a:t>
            </a:r>
            <a:r>
              <a:rPr lang="ru-RU" sz="2000" dirty="0" err="1"/>
              <a:t>залишається</a:t>
            </a:r>
            <a:r>
              <a:rPr lang="ru-RU" sz="2000" dirty="0"/>
              <a:t> таким</a:t>
            </a:r>
            <a:r>
              <a:rPr lang="ru-RU" sz="2000" dirty="0" smtClean="0"/>
              <a:t>…»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284984"/>
            <a:ext cx="2376264" cy="34166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284983"/>
            <a:ext cx="2334476" cy="34166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8524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s_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TS102787940</Template>
  <TotalTime>442</TotalTime>
  <Words>968</Words>
  <Application>Microsoft Office PowerPoint</Application>
  <PresentationFormat>Экран (4:3)</PresentationFormat>
  <Paragraphs>131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Books_16x9</vt:lpstr>
      <vt:lpstr>Іван Багряний</vt:lpstr>
      <vt:lpstr>Біографія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ув'язненні та на засланні </vt:lpstr>
      <vt:lpstr>Презентация PowerPoint</vt:lpstr>
      <vt:lpstr>Презентация PowerPoint</vt:lpstr>
      <vt:lpstr>Презентация PowerPoint</vt:lpstr>
      <vt:lpstr>Презентация PowerPoint</vt:lpstr>
      <vt:lpstr>Під час війни </vt:lpstr>
      <vt:lpstr>Презентация PowerPoint</vt:lpstr>
      <vt:lpstr>Презентация PowerPoint</vt:lpstr>
      <vt:lpstr>В еміграції </vt:lpstr>
      <vt:lpstr>Презентация PowerPoint</vt:lpstr>
      <vt:lpstr>Презентация PowerPoint</vt:lpstr>
      <vt:lpstr>Презентация PowerPoint</vt:lpstr>
      <vt:lpstr>Сім'я </vt:lpstr>
      <vt:lpstr>Презентация PowerPoint</vt:lpstr>
      <vt:lpstr>Характеристика творчості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Премії </vt:lpstr>
      <vt:lpstr>Презентация PowerPoint</vt:lpstr>
      <vt:lpstr>Твори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Вшанування пам'яті 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Іван Багряний</dc:title>
  <dc:creator>Януська)</dc:creator>
  <cp:lastModifiedBy>Anny</cp:lastModifiedBy>
  <cp:revision>38</cp:revision>
  <dcterms:created xsi:type="dcterms:W3CDTF">2014-01-29T10:00:07Z</dcterms:created>
  <dcterms:modified xsi:type="dcterms:W3CDTF">2014-01-29T18:08:34Z</dcterms:modified>
</cp:coreProperties>
</file>