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5" r:id="rId4"/>
    <p:sldId id="257" r:id="rId5"/>
    <p:sldId id="259" r:id="rId6"/>
    <p:sldId id="260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72A3-1D27-4DFC-9E65-63321464BA89}" type="datetimeFigureOut">
              <a:rPr lang="uk-UA" smtClean="0"/>
              <a:t>07.11.2013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130E-655B-4F1B-9022-2BFA25B26F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0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3114" y="1447799"/>
            <a:ext cx="1057474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447799"/>
            <a:ext cx="5082473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15491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629841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99559" y="-457200"/>
            <a:ext cx="120015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56759" y="6096000"/>
            <a:ext cx="74295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10240" cy="4104456"/>
          </a:xfrm>
        </p:spPr>
        <p:txBody>
          <a:bodyPr/>
          <a:lstStyle/>
          <a:p>
            <a:r>
              <a:rPr lang="ru-RU" sz="6000" dirty="0" err="1" smtClean="0"/>
              <a:t>Укра</a:t>
            </a:r>
            <a:r>
              <a:rPr lang="uk-UA" sz="6000" dirty="0" err="1" smtClean="0"/>
              <a:t>їнська</a:t>
            </a:r>
            <a:r>
              <a:rPr lang="uk-UA" sz="6000" dirty="0" smtClean="0"/>
              <a:t> література кінця 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40-х </a:t>
            </a:r>
            <a:r>
              <a:rPr lang="uk-UA" sz="6000" dirty="0" smtClean="0"/>
              <a:t>– початку 50-х років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848872" cy="5832648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Розглядаючи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тенденції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літературного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розвитку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умовах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тоталітаризму</a:t>
            </a:r>
            <a:r>
              <a:rPr lang="ru-RU" sz="1800" b="1" dirty="0" smtClean="0"/>
              <a:t>, можна </a:t>
            </a:r>
            <a:r>
              <a:rPr lang="ru-RU" sz="1800" b="1" dirty="0" err="1" smtClean="0"/>
              <a:t>підкреслити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певних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успіхів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досягли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лише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митці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постійно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протистояли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системі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сповідуючи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власні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життєві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художні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принципи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Після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виходу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квітні</a:t>
            </a:r>
            <a:r>
              <a:rPr lang="ru-RU" sz="1800" b="1" dirty="0" smtClean="0"/>
              <a:t> 1932 р. постанови ЦК ВКП(б) про </a:t>
            </a:r>
            <a:r>
              <a:rPr lang="ru-RU" sz="1800" b="1" dirty="0" err="1" smtClean="0"/>
              <a:t>ліквідацію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літературних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угруповань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створення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Спілки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радянських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письменників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митці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різних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світоглядних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естетичних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орієнтацій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позбавлені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тільки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своїх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видань</a:t>
            </a:r>
            <a:r>
              <a:rPr lang="ru-RU" sz="1800" b="1" dirty="0" smtClean="0"/>
              <a:t>, а й </a:t>
            </a:r>
            <a:r>
              <a:rPr lang="ru-RU" sz="1800" b="1" dirty="0" err="1" smtClean="0"/>
              <a:t>можливості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висловлювати</a:t>
            </a:r>
            <a:r>
              <a:rPr lang="ru-RU" sz="1800" b="1" dirty="0" smtClean="0"/>
              <a:t> й </a:t>
            </a:r>
            <a:r>
              <a:rPr lang="ru-RU" sz="1800" b="1" dirty="0" err="1" smtClean="0"/>
              <a:t>відстоювати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творчі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принципи</a:t>
            </a:r>
            <a:r>
              <a:rPr lang="ru-RU" sz="1800" b="1" dirty="0" smtClean="0"/>
              <a:t>.</a:t>
            </a:r>
            <a:endParaRPr lang="ru-RU" sz="1800" b="1" dirty="0" smtClean="0"/>
          </a:p>
          <a:p>
            <a:r>
              <a:rPr lang="ru-RU" sz="1800" b="1" dirty="0" err="1" smtClean="0"/>
              <a:t>Ситуація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ускладнювалася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тим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мистецтво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розвивалося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умовах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майже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цілковитої</a:t>
            </a:r>
            <a:r>
              <a:rPr lang="ru-RU" sz="1800" b="1" dirty="0" smtClean="0"/>
              <a:t>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ізоляції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художніх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процесів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тенденцій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Українська</a:t>
            </a:r>
            <a:r>
              <a:rPr lang="ru-RU" sz="1800" b="1" dirty="0" smtClean="0"/>
              <a:t> культура мала </a:t>
            </a:r>
            <a:r>
              <a:rPr lang="ru-RU" sz="1800" b="1" dirty="0" err="1" smtClean="0"/>
              <a:t>орієнтуватися</a:t>
            </a:r>
            <a:r>
              <a:rPr lang="ru-RU" sz="1800" b="1" dirty="0" smtClean="0"/>
              <a:t> на марксизм як на «</a:t>
            </a:r>
            <a:r>
              <a:rPr lang="ru-RU" sz="1800" b="1" dirty="0" err="1" smtClean="0"/>
              <a:t>єдино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вірне</a:t>
            </a:r>
            <a:r>
              <a:rPr lang="ru-RU" sz="1800" b="1" dirty="0" smtClean="0"/>
              <a:t>» </a:t>
            </a:r>
            <a:r>
              <a:rPr lang="ru-RU" sz="1800" b="1" dirty="0" err="1" smtClean="0"/>
              <a:t>вчення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Водночас</a:t>
            </a:r>
            <a:r>
              <a:rPr lang="ru-RU" sz="1800" b="1" dirty="0" smtClean="0"/>
              <a:t> все </a:t>
            </a:r>
            <a:r>
              <a:rPr lang="ru-RU" sz="1800" b="1" dirty="0" err="1" smtClean="0"/>
              <a:t>робилося</a:t>
            </a:r>
            <a:r>
              <a:rPr lang="ru-RU" sz="1800" b="1" dirty="0" smtClean="0"/>
              <a:t> для того, </a:t>
            </a:r>
            <a:r>
              <a:rPr lang="ru-RU" sz="1800" b="1" dirty="0" err="1" smtClean="0"/>
              <a:t>щоб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розірвати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зв'язки</a:t>
            </a:r>
            <a:r>
              <a:rPr lang="ru-RU" sz="1800" b="1" dirty="0" smtClean="0"/>
              <a:t> народу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українською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літературною</a:t>
            </a:r>
            <a:r>
              <a:rPr lang="ru-RU" sz="1800" b="1" dirty="0" smtClean="0"/>
              <a:t> і культурною </a:t>
            </a:r>
            <a:r>
              <a:rPr lang="ru-RU" sz="1800" b="1" dirty="0" err="1" smtClean="0"/>
              <a:t>традицією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забороною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опинилися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найвизначніші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праці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істориків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літературознавців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мистецтвознавців</a:t>
            </a:r>
            <a:r>
              <a:rPr lang="ru-RU" sz="1800" b="1" dirty="0" smtClean="0"/>
              <a:t>. З </a:t>
            </a:r>
            <a:r>
              <a:rPr lang="ru-RU" sz="1800" b="1" dirty="0" err="1" smtClean="0"/>
              <a:t>підручників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історії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літератури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зникли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імена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видатних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письменників</a:t>
            </a:r>
            <a:r>
              <a:rPr lang="ru-RU" sz="1800" b="1" dirty="0" smtClean="0"/>
              <a:t>, а </a:t>
            </a:r>
            <a:r>
              <a:rPr lang="ru-RU" sz="1800" b="1" dirty="0" err="1" smtClean="0"/>
              <a:t>ті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залишилися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навіть</a:t>
            </a:r>
            <a:r>
              <a:rPr lang="ru-RU" sz="1800" b="1" dirty="0" smtClean="0"/>
              <a:t> Т. Шевченко, І. Франко та Леся </a:t>
            </a:r>
            <a:r>
              <a:rPr lang="ru-RU" sz="1800" b="1" dirty="0" err="1" smtClean="0"/>
              <a:t>Українка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дбайливо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просіювалися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крізь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ідеологічне</a:t>
            </a:r>
            <a:r>
              <a:rPr lang="ru-RU" sz="1800" b="1" dirty="0" smtClean="0"/>
              <a:t> сито.</a:t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91876" cy="621508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У </a:t>
            </a:r>
            <a:r>
              <a:rPr lang="ru-RU" sz="2200" b="1" dirty="0" err="1" smtClean="0"/>
              <a:t>повоєнний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звільненій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ворога </a:t>
            </a:r>
            <a:r>
              <a:rPr lang="ru-RU" sz="2200" b="1" dirty="0" err="1" smtClean="0"/>
              <a:t>території</a:t>
            </a:r>
            <a:r>
              <a:rPr lang="ru-RU" sz="2200" b="1" dirty="0" smtClean="0"/>
              <a:t> посилились </a:t>
            </a:r>
            <a:r>
              <a:rPr lang="ru-RU" sz="2200" b="1" dirty="0" err="1" smtClean="0"/>
              <a:t>цензурні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утиски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ідеологічний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нагляд</a:t>
            </a:r>
            <a:r>
              <a:rPr lang="ru-RU" sz="2200" b="1" dirty="0" smtClean="0"/>
              <a:t> за </a:t>
            </a:r>
            <a:r>
              <a:rPr lang="ru-RU" sz="2200" b="1" dirty="0" err="1" smtClean="0"/>
              <a:t>літераторами</a:t>
            </a:r>
            <a:r>
              <a:rPr lang="ru-RU" sz="2200" b="1" dirty="0" smtClean="0"/>
              <a:t>. Посилилась </a:t>
            </a:r>
            <a:r>
              <a:rPr lang="ru-RU" sz="2200" b="1" dirty="0" err="1" smtClean="0"/>
              <a:t>боротьба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радянської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влади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«</a:t>
            </a:r>
            <a:r>
              <a:rPr lang="ru-RU" sz="2200" b="1" dirty="0" err="1" smtClean="0"/>
              <a:t>українським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буржуазним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націоналізмом</a:t>
            </a:r>
            <a:r>
              <a:rPr lang="ru-RU" sz="2200" b="1" dirty="0" smtClean="0"/>
              <a:t>».</a:t>
            </a:r>
          </a:p>
          <a:p>
            <a:r>
              <a:rPr lang="ru-RU" sz="2200" b="1" dirty="0" err="1" smtClean="0"/>
              <a:t>Зросли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зміцніли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молоді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письменники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воєнного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повоєнного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періоду</a:t>
            </a:r>
            <a:r>
              <a:rPr lang="ru-RU" sz="2200" b="1" dirty="0" smtClean="0"/>
              <a:t>. У </a:t>
            </a:r>
            <a:r>
              <a:rPr lang="ru-RU" sz="2200" b="1" dirty="0" err="1" smtClean="0"/>
              <a:t>повоєнний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відновилася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періодика</a:t>
            </a:r>
            <a:r>
              <a:rPr lang="ru-RU" sz="2200" b="1" dirty="0" smtClean="0"/>
              <a:t>: «</a:t>
            </a:r>
            <a:r>
              <a:rPr lang="ru-RU" sz="2200" b="1" dirty="0" err="1" smtClean="0"/>
              <a:t>Літературна</a:t>
            </a:r>
            <a:r>
              <a:rPr lang="ru-RU" sz="2200" b="1" dirty="0" smtClean="0"/>
              <a:t> газета», «</a:t>
            </a:r>
            <a:r>
              <a:rPr lang="ru-RU" sz="2200" b="1" dirty="0" err="1" smtClean="0"/>
              <a:t>Радянське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мистецтво</a:t>
            </a:r>
            <a:r>
              <a:rPr lang="ru-RU" sz="2200" b="1" dirty="0" smtClean="0"/>
              <a:t>», «</a:t>
            </a:r>
            <a:r>
              <a:rPr lang="ru-RU" sz="2200" b="1" dirty="0" err="1" smtClean="0"/>
              <a:t>Радянська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література</a:t>
            </a:r>
            <a:r>
              <a:rPr lang="ru-RU" sz="2200" b="1" dirty="0" smtClean="0"/>
              <a:t>» (</a:t>
            </a:r>
            <a:r>
              <a:rPr lang="ru-RU" sz="2200" b="1" dirty="0" err="1" smtClean="0"/>
              <a:t>згодом</a:t>
            </a:r>
            <a:r>
              <a:rPr lang="ru-RU" sz="2200" b="1" dirty="0" smtClean="0"/>
              <a:t>— «</a:t>
            </a:r>
            <a:r>
              <a:rPr lang="ru-RU" sz="2200" b="1" dirty="0" err="1" smtClean="0"/>
              <a:t>Вітчизна</a:t>
            </a:r>
            <a:r>
              <a:rPr lang="ru-RU" sz="2200" b="1" dirty="0" smtClean="0"/>
              <a:t>»), «</a:t>
            </a:r>
            <a:r>
              <a:rPr lang="ru-RU" sz="2200" b="1" dirty="0" err="1" smtClean="0"/>
              <a:t>Дніпро</a:t>
            </a:r>
            <a:r>
              <a:rPr lang="ru-RU" sz="2200" b="1" dirty="0" smtClean="0"/>
              <a:t>», «</a:t>
            </a:r>
            <a:r>
              <a:rPr lang="ru-RU" sz="2200" b="1" dirty="0" err="1" smtClean="0"/>
              <a:t>Радянський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Львів</a:t>
            </a:r>
            <a:r>
              <a:rPr lang="ru-RU" sz="2200" b="1" dirty="0" smtClean="0"/>
              <a:t>», «Советская Украина». У 1948 </a:t>
            </a:r>
            <a:r>
              <a:rPr lang="en-US" sz="2200" b="1" dirty="0" smtClean="0"/>
              <a:t>p. </a:t>
            </a:r>
            <a:r>
              <a:rPr lang="ru-RU" sz="2200" b="1" dirty="0" err="1" smtClean="0"/>
              <a:t>відбувся</a:t>
            </a:r>
            <a:r>
              <a:rPr lang="ru-RU" sz="2200" b="1" dirty="0" smtClean="0"/>
              <a:t> </a:t>
            </a:r>
            <a:r>
              <a:rPr lang="en-US" sz="2200" b="1" dirty="0" smtClean="0"/>
              <a:t>II </a:t>
            </a:r>
            <a:r>
              <a:rPr lang="ru-RU" sz="2200" b="1" dirty="0" err="1" smtClean="0"/>
              <a:t>з'їзд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письменників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України</a:t>
            </a:r>
            <a:r>
              <a:rPr lang="ru-RU" sz="2200" b="1" dirty="0" smtClean="0"/>
              <a:t>.</a:t>
            </a:r>
          </a:p>
          <a:p>
            <a:r>
              <a:rPr lang="ru-RU" sz="2200" b="1" dirty="0" err="1" smtClean="0"/>
              <a:t>Проте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жорстокішим</a:t>
            </a:r>
            <a:r>
              <a:rPr lang="ru-RU" sz="2200" b="1" dirty="0" smtClean="0"/>
              <a:t> ставав </a:t>
            </a:r>
            <a:r>
              <a:rPr lang="ru-RU" sz="2200" b="1" dirty="0" err="1" smtClean="0"/>
              <a:t>ідеологічний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тиск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майже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всіх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талановитих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українських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митців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Розгромні</a:t>
            </a:r>
            <a:r>
              <a:rPr lang="ru-RU" sz="2200" b="1" dirty="0" smtClean="0"/>
              <a:t> постанови ЦК КП(б)У </a:t>
            </a:r>
            <a:r>
              <a:rPr lang="ru-RU" sz="2200" b="1" dirty="0" err="1" smtClean="0"/>
              <a:t>стосувались</a:t>
            </a:r>
            <a:r>
              <a:rPr lang="ru-RU" sz="2200" b="1" dirty="0" smtClean="0"/>
              <a:t> «</a:t>
            </a:r>
            <a:r>
              <a:rPr lang="ru-RU" sz="2200" b="1" dirty="0" err="1" smtClean="0"/>
              <a:t>Нарисів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історії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літератури</a:t>
            </a:r>
            <a:r>
              <a:rPr lang="ru-RU" sz="2200" b="1" dirty="0" smtClean="0"/>
              <a:t>» та </a:t>
            </a:r>
            <a:r>
              <a:rPr lang="ru-RU" sz="2200" b="1" dirty="0" err="1" smtClean="0"/>
              <a:t>журналів</a:t>
            </a:r>
            <a:r>
              <a:rPr lang="ru-RU" sz="2200" b="1" dirty="0" smtClean="0"/>
              <a:t> «</a:t>
            </a:r>
            <a:r>
              <a:rPr lang="ru-RU" sz="2200" b="1" dirty="0" err="1" smtClean="0"/>
              <a:t>Вітчизна</a:t>
            </a:r>
            <a:r>
              <a:rPr lang="ru-RU" sz="2200" b="1" dirty="0" smtClean="0"/>
              <a:t>» </a:t>
            </a:r>
            <a:r>
              <a:rPr lang="ru-RU" sz="2200" b="1" dirty="0" err="1" smtClean="0"/>
              <a:t>та</a:t>
            </a:r>
            <a:r>
              <a:rPr lang="ru-RU" sz="2200" b="1" dirty="0" smtClean="0"/>
              <a:t> «</a:t>
            </a:r>
            <a:r>
              <a:rPr lang="ru-RU" sz="2200" b="1" dirty="0" err="1" smtClean="0"/>
              <a:t>Перець</a:t>
            </a:r>
            <a:r>
              <a:rPr lang="ru-RU" sz="2200" b="1" dirty="0" smtClean="0"/>
              <a:t>».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26378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/>
              <a:t>До </a:t>
            </a:r>
            <a:r>
              <a:rPr lang="ru-RU" sz="2200" b="1" dirty="0" err="1" smtClean="0"/>
              <a:t>високохудожніх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здобутків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прози</a:t>
            </a:r>
            <a:r>
              <a:rPr lang="ru-RU" sz="2200" b="1" dirty="0" smtClean="0"/>
              <a:t> 1941-1945 </a:t>
            </a:r>
            <a:r>
              <a:rPr lang="ru-RU" sz="2200" b="1" dirty="0" err="1" smtClean="0"/>
              <a:t>рр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належить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тогочасний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доробок</a:t>
            </a:r>
            <a:r>
              <a:rPr lang="ru-RU" sz="2200" b="1" dirty="0" smtClean="0"/>
              <a:t> </a:t>
            </a:r>
            <a:r>
              <a:rPr lang="ru-RU" sz="2200" b="1" dirty="0" smtClean="0"/>
              <a:t>О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Довженка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Такі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оповідання</a:t>
            </a:r>
            <a:r>
              <a:rPr lang="ru-RU" sz="2200" b="1" dirty="0" smtClean="0"/>
              <a:t>, як </a:t>
            </a:r>
            <a:r>
              <a:rPr lang="ru-RU" sz="2200" b="1" dirty="0" smtClean="0"/>
              <a:t> "</a:t>
            </a:r>
            <a:r>
              <a:rPr lang="ru-RU" sz="2200" b="1" dirty="0" err="1" smtClean="0"/>
              <a:t>Ніч</a:t>
            </a:r>
            <a:r>
              <a:rPr lang="ru-RU" sz="2200" b="1" dirty="0" smtClean="0"/>
              <a:t> перед </a:t>
            </a:r>
            <a:r>
              <a:rPr lang="ru-RU" sz="2200" b="1" dirty="0" err="1" smtClean="0"/>
              <a:t>боєм</a:t>
            </a:r>
            <a:r>
              <a:rPr lang="ru-RU" sz="2200" b="1" dirty="0" smtClean="0"/>
              <a:t>", </a:t>
            </a:r>
            <a:r>
              <a:rPr lang="ru-RU" sz="2200" b="1" dirty="0" smtClean="0"/>
              <a:t>"</a:t>
            </a:r>
            <a:r>
              <a:rPr lang="ru-RU" sz="2200" b="1" dirty="0" err="1" smtClean="0"/>
              <a:t>Мати</a:t>
            </a:r>
            <a:r>
              <a:rPr lang="ru-RU" sz="2200" b="1" dirty="0" smtClean="0"/>
              <a:t>", </a:t>
            </a:r>
            <a:r>
              <a:rPr lang="ru-RU" sz="2200" b="1" dirty="0" err="1" smtClean="0"/>
              <a:t>повість</a:t>
            </a:r>
            <a:r>
              <a:rPr lang="ru-RU" sz="2200" b="1" dirty="0" smtClean="0"/>
              <a:t> "</a:t>
            </a:r>
            <a:r>
              <a:rPr lang="ru-RU" sz="2200" b="1" dirty="0" err="1" smtClean="0"/>
              <a:t>Україна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огні</a:t>
            </a:r>
            <a:r>
              <a:rPr lang="ru-RU" sz="2200" b="1" dirty="0" smtClean="0"/>
              <a:t>", "</a:t>
            </a:r>
            <a:r>
              <a:rPr lang="ru-RU" sz="2200" b="1" dirty="0" err="1" smtClean="0"/>
              <a:t>Повість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полум'яних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</a:t>
            </a:r>
            <a:r>
              <a:rPr lang="ru-RU" sz="2200" b="1" dirty="0" smtClean="0"/>
              <a:t>" </a:t>
            </a:r>
            <a:r>
              <a:rPr lang="ru-RU" sz="2200" b="1" dirty="0" err="1" smtClean="0"/>
              <a:t>засвідчили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особі</a:t>
            </a:r>
            <a:r>
              <a:rPr lang="ru-RU" sz="2200" b="1" dirty="0" smtClean="0"/>
              <a:t> О. </a:t>
            </a:r>
            <a:r>
              <a:rPr lang="ru-RU" sz="2200" b="1" dirty="0" err="1" smtClean="0"/>
              <a:t>Довженка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вітчизняна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здобувала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найсокровенніші</a:t>
            </a:r>
            <a:r>
              <a:rPr lang="ru-RU" sz="2200" b="1" dirty="0" smtClean="0"/>
              <a:t> уроки, </a:t>
            </a:r>
            <a:r>
              <a:rPr lang="ru-RU" sz="2200" b="1" dirty="0" err="1" smtClean="0"/>
              <a:t>винесені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країною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поєдинку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фашизмом. </a:t>
            </a:r>
            <a:r>
              <a:rPr lang="ru-RU" sz="2200" b="1" dirty="0" err="1" smtClean="0"/>
              <a:t>Письменник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уперше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відкрито</a:t>
            </a:r>
            <a:r>
              <a:rPr lang="ru-RU" sz="2200" b="1" dirty="0" smtClean="0"/>
              <a:t> заговорив про </a:t>
            </a:r>
            <a:r>
              <a:rPr lang="ru-RU" sz="2200" b="1" dirty="0" err="1" smtClean="0"/>
              <a:t>ціну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трагедії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її</a:t>
            </a:r>
            <a:r>
              <a:rPr lang="ru-RU" sz="2200" b="1" dirty="0" smtClean="0"/>
              <a:t> пережив народ.</a:t>
            </a:r>
            <a:endParaRPr lang="ru-RU" sz="2200" b="1" dirty="0"/>
          </a:p>
        </p:txBody>
      </p:sp>
      <p:pic>
        <p:nvPicPr>
          <p:cNvPr id="4" name="Рисунок 3" descr="127805764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724030"/>
            <a:ext cx="3754039" cy="522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1776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Олександр Довженко</a:t>
            </a:r>
            <a:endParaRPr lang="uk-UA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223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kniga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58" y="0"/>
            <a:ext cx="45225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ksum_rulskuy_biografia_ukrtvir.info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089211" cy="4293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44" y="4437112"/>
            <a:ext cx="85319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err="1" smtClean="0"/>
              <a:t>Особливістю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літератури</a:t>
            </a:r>
            <a:r>
              <a:rPr lang="ru-RU" sz="1700" b="1" dirty="0" smtClean="0"/>
              <a:t> 40-х </a:t>
            </a:r>
            <a:r>
              <a:rPr lang="ru-RU" sz="1700" b="1" dirty="0" err="1" smtClean="0"/>
              <a:t>років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є</a:t>
            </a:r>
            <a:r>
              <a:rPr lang="ru-RU" sz="1700" b="1" dirty="0" smtClean="0"/>
              <a:t> те, </a:t>
            </a:r>
            <a:r>
              <a:rPr lang="ru-RU" sz="1700" b="1" dirty="0" err="1" smtClean="0"/>
              <a:t>що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неї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влилося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молоде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фронтове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покоління</a:t>
            </a:r>
            <a:r>
              <a:rPr lang="ru-RU" sz="1700" b="1" dirty="0" smtClean="0"/>
              <a:t> - люди, </a:t>
            </a:r>
            <a:r>
              <a:rPr lang="ru-RU" sz="1700" b="1" dirty="0" err="1" smtClean="0"/>
              <a:t>обпалені</a:t>
            </a:r>
            <a:r>
              <a:rPr lang="ru-RU" sz="1700" b="1" dirty="0" smtClean="0"/>
              <a:t> боями, </a:t>
            </a:r>
            <a:r>
              <a:rPr lang="ru-RU" sz="1700" b="1" dirty="0" err="1" smtClean="0"/>
              <a:t>сповнені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бажання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розповісти</a:t>
            </a:r>
            <a:r>
              <a:rPr lang="ru-RU" sz="1700" b="1" dirty="0" smtClean="0"/>
              <a:t> про </a:t>
            </a:r>
            <a:r>
              <a:rPr lang="ru-RU" sz="1700" b="1" dirty="0" err="1" smtClean="0"/>
              <a:t>пережите</a:t>
            </a:r>
            <a:r>
              <a:rPr lang="ru-RU" sz="1700" b="1" dirty="0" smtClean="0"/>
              <a:t> і </a:t>
            </a:r>
            <a:r>
              <a:rPr lang="ru-RU" sz="1700" b="1" dirty="0" err="1" smtClean="0"/>
              <a:t>навіки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закарбоване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серці</a:t>
            </a:r>
            <a:r>
              <a:rPr lang="ru-RU" sz="1700" b="1" dirty="0" smtClean="0"/>
              <a:t>. Так, </a:t>
            </a:r>
            <a:r>
              <a:rPr lang="ru-RU" sz="1700" b="1" dirty="0" err="1" smtClean="0"/>
              <a:t>серед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поетичних</a:t>
            </a:r>
            <a:r>
              <a:rPr lang="ru-RU" sz="1700" b="1" dirty="0" smtClean="0"/>
              <a:t> книг </a:t>
            </a:r>
            <a:r>
              <a:rPr lang="ru-RU" sz="1700" b="1" dirty="0" err="1" smtClean="0"/>
              <a:t>другої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половини</a:t>
            </a:r>
            <a:r>
              <a:rPr lang="ru-RU" sz="1700" b="1" dirty="0" smtClean="0"/>
              <a:t> 40-х </a:t>
            </a:r>
            <a:r>
              <a:rPr lang="ru-RU" sz="1700" b="1" dirty="0" err="1" smtClean="0"/>
              <a:t>років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поряд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із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тими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що</a:t>
            </a:r>
            <a:r>
              <a:rPr lang="ru-RU" sz="1700" b="1" dirty="0" smtClean="0"/>
              <a:t> належали старшим і </a:t>
            </a:r>
            <a:r>
              <a:rPr lang="ru-RU" sz="1700" b="1" dirty="0" err="1" smtClean="0"/>
              <a:t>досвідченим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майстрам</a:t>
            </a:r>
            <a:r>
              <a:rPr lang="ru-RU" sz="1700" b="1" dirty="0" smtClean="0"/>
              <a:t> пера ("Мости" М. </a:t>
            </a:r>
            <a:r>
              <a:rPr lang="ru-RU" sz="1700" b="1" dirty="0" err="1" smtClean="0"/>
              <a:t>Рильського</a:t>
            </a:r>
            <a:r>
              <a:rPr lang="ru-RU" sz="1700" b="1" dirty="0" smtClean="0"/>
              <a:t>, "І </a:t>
            </a:r>
            <a:r>
              <a:rPr lang="ru-RU" sz="1700" b="1" dirty="0" err="1" smtClean="0"/>
              <a:t>рости</a:t>
            </a:r>
            <a:r>
              <a:rPr lang="ru-RU" sz="1700" b="1" dirty="0" smtClean="0"/>
              <a:t>, і </a:t>
            </a:r>
            <a:r>
              <a:rPr lang="ru-RU" sz="1700" b="1" dirty="0" err="1" smtClean="0"/>
              <a:t>діяти</a:t>
            </a:r>
            <a:r>
              <a:rPr lang="ru-RU" sz="1700" b="1" dirty="0" smtClean="0"/>
              <a:t>" П. </a:t>
            </a:r>
            <a:r>
              <a:rPr lang="ru-RU" sz="1700" b="1" dirty="0" err="1" smtClean="0"/>
              <a:t>Тичини</a:t>
            </a:r>
            <a:r>
              <a:rPr lang="ru-RU" sz="1700" b="1" dirty="0" smtClean="0"/>
              <a:t>, "</a:t>
            </a:r>
            <a:r>
              <a:rPr lang="ru-RU" sz="1700" b="1" dirty="0" err="1" smtClean="0"/>
              <a:t>Зелений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світ</a:t>
            </a:r>
            <a:r>
              <a:rPr lang="ru-RU" sz="1700" b="1" dirty="0" smtClean="0"/>
              <a:t>" В. </a:t>
            </a:r>
            <a:r>
              <a:rPr lang="ru-RU" sz="1700" b="1" dirty="0" err="1" smtClean="0"/>
              <a:t>Сосюри</a:t>
            </a:r>
            <a:r>
              <a:rPr lang="ru-RU" sz="1700" b="1" dirty="0" smtClean="0"/>
              <a:t>, "</a:t>
            </a:r>
            <a:r>
              <a:rPr lang="ru-RU" sz="1700" b="1" dirty="0" err="1" smtClean="0"/>
              <a:t>Англійські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враження</a:t>
            </a:r>
            <a:r>
              <a:rPr lang="ru-RU" sz="1700" b="1" dirty="0" smtClean="0"/>
              <a:t>" М. Бажана, "</a:t>
            </a:r>
            <a:r>
              <a:rPr lang="ru-RU" sz="1700" b="1" dirty="0" err="1" smtClean="0"/>
              <a:t>Молодість</a:t>
            </a:r>
            <a:r>
              <a:rPr lang="ru-RU" sz="1700" b="1" dirty="0" smtClean="0"/>
              <a:t> брата" Л. </a:t>
            </a:r>
            <a:r>
              <a:rPr lang="ru-RU" sz="1700" b="1" dirty="0" err="1" smtClean="0"/>
              <a:t>Первомайського</a:t>
            </a:r>
            <a:r>
              <a:rPr lang="ru-RU" sz="1700" b="1" dirty="0" smtClean="0"/>
              <a:t>), - </a:t>
            </a:r>
            <a:r>
              <a:rPr lang="ru-RU" sz="1700" b="1" dirty="0" err="1" smtClean="0"/>
              <a:t>збірки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поетів-фронтовиків</a:t>
            </a:r>
            <a:r>
              <a:rPr lang="ru-RU" sz="1700" b="1" dirty="0" smtClean="0"/>
              <a:t> П. </a:t>
            </a:r>
            <a:r>
              <a:rPr lang="ru-RU" sz="1700" b="1" dirty="0" err="1" smtClean="0"/>
              <a:t>Воронька</a:t>
            </a:r>
            <a:r>
              <a:rPr lang="ru-RU" sz="1700" b="1" dirty="0" smtClean="0"/>
              <a:t>, В. </a:t>
            </a:r>
            <a:r>
              <a:rPr lang="ru-RU" sz="1700" b="1" dirty="0" err="1" smtClean="0"/>
              <a:t>Швеця</a:t>
            </a:r>
            <a:r>
              <a:rPr lang="ru-RU" sz="1700" b="1" dirty="0" smtClean="0"/>
              <a:t>, О. </a:t>
            </a:r>
            <a:r>
              <a:rPr lang="ru-RU" sz="1700" b="1" dirty="0" err="1" smtClean="0"/>
              <a:t>Підсухи</a:t>
            </a:r>
            <a:r>
              <a:rPr lang="ru-RU" sz="1700" b="1" dirty="0" smtClean="0"/>
              <a:t>, Я. </a:t>
            </a:r>
            <a:r>
              <a:rPr lang="ru-RU" sz="1700" b="1" dirty="0" err="1" smtClean="0"/>
              <a:t>Шпорти</a:t>
            </a:r>
            <a:r>
              <a:rPr lang="ru-RU" sz="1700" b="1" dirty="0" smtClean="0"/>
              <a:t>, П. </a:t>
            </a:r>
            <a:r>
              <a:rPr lang="ru-RU" sz="1700" b="1" dirty="0" err="1" smtClean="0"/>
              <a:t>Дорошенка</a:t>
            </a:r>
            <a:r>
              <a:rPr lang="ru-RU" sz="1700" b="1" dirty="0" smtClean="0"/>
              <a:t>, Д. </a:t>
            </a:r>
            <a:r>
              <a:rPr lang="ru-RU" sz="1700" b="1" dirty="0" err="1" smtClean="0"/>
              <a:t>Білоуса</a:t>
            </a:r>
            <a:r>
              <a:rPr lang="ru-RU" sz="1700" b="1" dirty="0" smtClean="0"/>
              <a:t>.</a:t>
            </a:r>
            <a:endParaRPr lang="ru-RU" sz="1700" b="1" dirty="0"/>
          </a:p>
        </p:txBody>
      </p:sp>
      <p:pic>
        <p:nvPicPr>
          <p:cNvPr id="5" name="Рисунок 4" descr="pavlo_tuchuna_ukrtvir.info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-1"/>
            <a:ext cx="3217176" cy="4293096"/>
          </a:xfrm>
          <a:prstGeom prst="rect">
            <a:avLst/>
          </a:prstGeom>
        </p:spPr>
      </p:pic>
      <p:pic>
        <p:nvPicPr>
          <p:cNvPr id="6" name="Рисунок 5" descr="volodumur_sosura_ukrtvir.info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413" y="4904"/>
            <a:ext cx="3108371" cy="428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8210"/>
            <a:ext cx="5400600" cy="586551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109 </a:t>
            </a:r>
            <a:r>
              <a:rPr lang="ru-RU" sz="1800" b="1" dirty="0" err="1" smtClean="0"/>
              <a:t>літераторів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тодішнього</a:t>
            </a:r>
            <a:r>
              <a:rPr lang="ru-RU" sz="1800" b="1" dirty="0" smtClean="0"/>
              <a:t> складу </a:t>
            </a:r>
            <a:r>
              <a:rPr lang="ru-RU" sz="1800" b="1" dirty="0" err="1" smtClean="0"/>
              <a:t>Спілки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письменників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протягом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війни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перебували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діючій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армії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партизанських</a:t>
            </a:r>
            <a:r>
              <a:rPr lang="ru-RU" sz="1800" b="1" dirty="0" smtClean="0"/>
              <a:t> загонах. </a:t>
            </a:r>
            <a:r>
              <a:rPr lang="ru-RU" sz="1800" b="1" dirty="0" err="1" smtClean="0"/>
              <a:t>Понад</a:t>
            </a:r>
            <a:r>
              <a:rPr lang="ru-RU" sz="1800" b="1" dirty="0" smtClean="0"/>
              <a:t> 40 </a:t>
            </a:r>
            <a:r>
              <a:rPr lang="ru-RU" sz="1800" b="1" dirty="0" err="1" smtClean="0"/>
              <a:t>чоловік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полягли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смертю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хоробрих</a:t>
            </a:r>
            <a:r>
              <a:rPr lang="ru-RU" sz="1800" b="1" dirty="0" smtClean="0"/>
              <a:t>, 19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них стали героями </a:t>
            </a:r>
            <a:r>
              <a:rPr lang="ru-RU" sz="1800" b="1" dirty="0" err="1" smtClean="0"/>
              <a:t>Радянського</a:t>
            </a:r>
            <a:r>
              <a:rPr lang="ru-RU" sz="1800" b="1" dirty="0" smtClean="0"/>
              <a:t> Союзу.</a:t>
            </a:r>
          </a:p>
          <a:p>
            <a:r>
              <a:rPr lang="ru-RU" sz="1800" b="1" dirty="0" err="1" smtClean="0"/>
              <a:t>Найвидатнішим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явищем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прози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перші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повоєнні</a:t>
            </a:r>
            <a:r>
              <a:rPr lang="ru-RU" sz="1800" b="1" dirty="0" smtClean="0"/>
              <a:t> роки став </a:t>
            </a:r>
            <a:r>
              <a:rPr lang="ru-RU" sz="1800" b="1" dirty="0" err="1" smtClean="0"/>
              <a:t>роман-трилогія</a:t>
            </a:r>
            <a:r>
              <a:rPr lang="ru-RU" sz="1800" b="1" dirty="0" smtClean="0"/>
              <a:t> О. Гончара "</a:t>
            </a:r>
            <a:r>
              <a:rPr lang="ru-RU" sz="1800" b="1" dirty="0" err="1" smtClean="0"/>
              <a:t>Прапороносці</a:t>
            </a:r>
            <a:r>
              <a:rPr lang="ru-RU" sz="1800" b="1" dirty="0" smtClean="0"/>
              <a:t>". </a:t>
            </a:r>
            <a:r>
              <a:rPr lang="uk-UA" sz="1800" b="1" dirty="0"/>
              <a:t>Прапороносці – роман-реквієм, це – гімн на честь полеглих</a:t>
            </a:r>
            <a:r>
              <a:rPr lang="uk-UA" sz="1800" b="1" dirty="0" smtClean="0"/>
              <a:t>.</a:t>
            </a:r>
          </a:p>
          <a:p>
            <a:r>
              <a:rPr lang="uk-UA" sz="1800" b="1" dirty="0" smtClean="0"/>
              <a:t>Основна </a:t>
            </a:r>
            <a:r>
              <a:rPr lang="uk-UA" sz="1800" b="1" dirty="0"/>
              <a:t>проблема роману: людина на війні. У творі змальовано біль утрат. Майже кожна сім’я утратила на фронті батька чи сина, дочку чи матір, а багато з них шкандибали на милицях. Автор писав, що він хотів поєднати високий дух романтики з "проривом “до правди, до зображення війни справжньої, реальної, з її стражданнями, кров’ю, з її тяжкою солдатською героїкою”.</a:t>
            </a:r>
            <a:endParaRPr lang="ru-RU" sz="1800" b="1" dirty="0"/>
          </a:p>
        </p:txBody>
      </p:sp>
      <p:pic>
        <p:nvPicPr>
          <p:cNvPr id="4" name="Рисунок 3" descr="171279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9551" y="620688"/>
            <a:ext cx="338875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3382" y="1492455"/>
            <a:ext cx="4900618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 smtClean="0"/>
              <a:t>У </a:t>
            </a:r>
            <a:r>
              <a:rPr lang="ru-RU" b="1" dirty="0" err="1" smtClean="0"/>
              <a:t>другій</a:t>
            </a:r>
            <a:r>
              <a:rPr lang="ru-RU" b="1" dirty="0" smtClean="0"/>
              <a:t> </a:t>
            </a:r>
            <a:r>
              <a:rPr lang="ru-RU" b="1" dirty="0" err="1" smtClean="0"/>
              <a:t>половині</a:t>
            </a:r>
            <a:r>
              <a:rPr lang="ru-RU" b="1" dirty="0" smtClean="0"/>
              <a:t> 40-х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проза широко </a:t>
            </a:r>
            <a:r>
              <a:rPr lang="ru-RU" b="1" dirty="0" err="1" smtClean="0"/>
              <a:t>відображає</a:t>
            </a:r>
            <a:r>
              <a:rPr lang="ru-RU" b="1" dirty="0" smtClean="0"/>
              <a:t> </a:t>
            </a:r>
            <a:r>
              <a:rPr lang="ru-RU" b="1" dirty="0" err="1" smtClean="0"/>
              <a:t>героїку</a:t>
            </a:r>
            <a:r>
              <a:rPr lang="ru-RU" b="1" dirty="0" smtClean="0"/>
              <a:t> </a:t>
            </a:r>
            <a:r>
              <a:rPr lang="ru-RU" b="1" dirty="0" err="1" smtClean="0"/>
              <a:t>відбудови</a:t>
            </a:r>
            <a:r>
              <a:rPr lang="ru-RU" b="1" dirty="0" smtClean="0"/>
              <a:t> і </a:t>
            </a:r>
            <a:r>
              <a:rPr lang="ru-RU" b="1" dirty="0" err="1" smtClean="0"/>
              <a:t>прагне</a:t>
            </a:r>
            <a:r>
              <a:rPr lang="ru-RU" b="1" dirty="0" smtClean="0"/>
              <a:t> </a:t>
            </a:r>
            <a:r>
              <a:rPr lang="ru-RU" b="1" dirty="0" err="1" smtClean="0"/>
              <a:t>правдивіше</a:t>
            </a:r>
            <a:r>
              <a:rPr lang="ru-RU" b="1" dirty="0" smtClean="0"/>
              <a:t> </a:t>
            </a:r>
            <a:r>
              <a:rPr lang="ru-RU" b="1" dirty="0" err="1" smtClean="0"/>
              <a:t>окреслити</a:t>
            </a:r>
            <a:r>
              <a:rPr lang="ru-RU" b="1" dirty="0" smtClean="0"/>
              <a:t> </a:t>
            </a:r>
            <a:r>
              <a:rPr lang="ru-RU" b="1" dirty="0" err="1" smtClean="0"/>
              <a:t>головну</a:t>
            </a:r>
            <a:r>
              <a:rPr lang="ru-RU" b="1" dirty="0" smtClean="0"/>
              <a:t> </a:t>
            </a:r>
            <a:r>
              <a:rPr lang="ru-RU" b="1" dirty="0" err="1" smtClean="0"/>
              <a:t>постать</a:t>
            </a:r>
            <a:r>
              <a:rPr lang="ru-RU" b="1" dirty="0" smtClean="0"/>
              <a:t> </a:t>
            </a:r>
            <a:r>
              <a:rPr lang="ru-RU" b="1" dirty="0" err="1" smtClean="0"/>
              <a:t>тої</a:t>
            </a:r>
            <a:r>
              <a:rPr lang="ru-RU" b="1" dirty="0" smtClean="0"/>
              <a:t> </a:t>
            </a:r>
            <a:r>
              <a:rPr lang="ru-RU" b="1" dirty="0" err="1" smtClean="0"/>
              <a:t>напруженої</a:t>
            </a:r>
            <a:r>
              <a:rPr lang="ru-RU" b="1" dirty="0" smtClean="0"/>
              <a:t> </a:t>
            </a:r>
            <a:r>
              <a:rPr lang="ru-RU" b="1" dirty="0" err="1" smtClean="0"/>
              <a:t>доби</a:t>
            </a:r>
            <a:r>
              <a:rPr lang="ru-RU" b="1" dirty="0" smtClean="0"/>
              <a:t> - </a:t>
            </a:r>
            <a:r>
              <a:rPr lang="ru-RU" b="1" dirty="0" err="1" smtClean="0"/>
              <a:t>людину-сучасника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самовіддано</a:t>
            </a:r>
            <a:r>
              <a:rPr lang="ru-RU" b="1" dirty="0" smtClean="0"/>
              <a:t> </a:t>
            </a:r>
            <a:r>
              <a:rPr lang="ru-RU" b="1" dirty="0" err="1" smtClean="0"/>
              <a:t>працює</a:t>
            </a:r>
            <a:r>
              <a:rPr lang="ru-RU" b="1" dirty="0" smtClean="0"/>
              <a:t> в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селі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критики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читачів</a:t>
            </a:r>
            <a:r>
              <a:rPr lang="ru-RU" b="1" dirty="0" smtClean="0"/>
              <a:t> у </a:t>
            </a:r>
            <a:r>
              <a:rPr lang="ru-RU" b="1" dirty="0" err="1" smtClean="0"/>
              <a:t>повоєнний</a:t>
            </a:r>
            <a:r>
              <a:rPr lang="ru-RU" b="1" dirty="0" smtClean="0"/>
              <a:t> час привернули перша і друга книги </a:t>
            </a:r>
            <a:r>
              <a:rPr lang="ru-RU" b="1" dirty="0" err="1" smtClean="0"/>
              <a:t>роману-хроніки</a:t>
            </a:r>
            <a:r>
              <a:rPr lang="ru-RU" b="1" dirty="0" smtClean="0"/>
              <a:t> М. Стельмаха "Велика </a:t>
            </a:r>
            <a:r>
              <a:rPr lang="ru-RU" b="1" dirty="0" err="1" smtClean="0"/>
              <a:t>рідня</a:t>
            </a:r>
            <a:r>
              <a:rPr lang="ru-RU" b="1" dirty="0" smtClean="0"/>
              <a:t>", "На </a:t>
            </a:r>
            <a:r>
              <a:rPr lang="ru-RU" b="1" dirty="0" err="1" smtClean="0"/>
              <a:t>нашій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", "</a:t>
            </a:r>
            <a:r>
              <a:rPr lang="ru-RU" b="1" dirty="0" err="1" smtClean="0"/>
              <a:t>Великі</a:t>
            </a:r>
            <a:r>
              <a:rPr lang="ru-RU" b="1" dirty="0" smtClean="0"/>
              <a:t> перелоги", роман "</a:t>
            </a:r>
            <a:r>
              <a:rPr lang="ru-RU" b="1" dirty="0" err="1" smtClean="0"/>
              <a:t>Хліб</a:t>
            </a:r>
            <a:r>
              <a:rPr lang="ru-RU" b="1" dirty="0" smtClean="0"/>
              <a:t> і </a:t>
            </a:r>
            <a:r>
              <a:rPr lang="ru-RU" b="1" dirty="0" err="1" smtClean="0"/>
              <a:t>сіль</a:t>
            </a:r>
            <a:r>
              <a:rPr lang="ru-RU" b="1" dirty="0" smtClean="0"/>
              <a:t>".</a:t>
            </a:r>
          </a:p>
          <a:p>
            <a:endParaRPr lang="ru-RU" dirty="0"/>
          </a:p>
        </p:txBody>
      </p:sp>
      <p:pic>
        <p:nvPicPr>
          <p:cNvPr id="4" name="Рисунок 3" descr="stelm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3940087" cy="554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948" y="17297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/>
              <a:t>Михайло Стельмах</a:t>
            </a:r>
            <a:endParaRPr lang="uk-UA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050"/>
            <a:ext cx="4329114" cy="56975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500" b="1" dirty="0" err="1" smtClean="0"/>
              <a:t>Представники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української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інтелігенції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еміграції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намагались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згуртувати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всі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мистецькі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сили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навколо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єдиного</a:t>
            </a:r>
            <a:r>
              <a:rPr lang="ru-RU" sz="1500" b="1" dirty="0" smtClean="0"/>
              <a:t> центру. </a:t>
            </a:r>
            <a:r>
              <a:rPr lang="ru-RU" sz="1500" b="1" dirty="0" err="1" smtClean="0"/>
              <a:t>Найяскравішою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сторінкою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українського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літературного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процесу</a:t>
            </a:r>
            <a:r>
              <a:rPr lang="ru-RU" sz="1500" b="1" dirty="0" smtClean="0"/>
              <a:t> 40-50-х </a:t>
            </a:r>
            <a:r>
              <a:rPr lang="en-US" sz="1500" b="1" dirty="0" smtClean="0"/>
              <a:t>pp. </a:t>
            </a:r>
            <a:r>
              <a:rPr lang="ru-RU" sz="1500" b="1" dirty="0" err="1" smtClean="0"/>
              <a:t>було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заснування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восени</a:t>
            </a:r>
            <a:r>
              <a:rPr lang="ru-RU" sz="1500" b="1" dirty="0" smtClean="0"/>
              <a:t> 1945 р. </a:t>
            </a:r>
            <a:r>
              <a:rPr lang="ru-RU" sz="1500" b="1" dirty="0" err="1" smtClean="0"/>
              <a:t>мистецького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українського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руху</a:t>
            </a:r>
            <a:r>
              <a:rPr lang="ru-RU" sz="1500" b="1" dirty="0" smtClean="0"/>
              <a:t> (</a:t>
            </a:r>
            <a:r>
              <a:rPr lang="ru-RU" sz="1500" b="1" dirty="0" err="1" smtClean="0"/>
              <a:t>МУРу</a:t>
            </a:r>
            <a:r>
              <a:rPr lang="ru-RU" sz="1500" b="1" dirty="0" smtClean="0"/>
              <a:t>), </a:t>
            </a:r>
            <a:r>
              <a:rPr lang="ru-RU" sz="1500" b="1" dirty="0" err="1" smtClean="0"/>
              <a:t>який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об'єднав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письменників-емігрантів</a:t>
            </a:r>
            <a:r>
              <a:rPr lang="ru-RU" sz="1500" b="1" dirty="0" smtClean="0"/>
              <a:t>. МУР </a:t>
            </a:r>
            <a:r>
              <a:rPr lang="ru-RU" sz="1500" b="1" dirty="0" err="1" smtClean="0"/>
              <a:t>вважав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що</a:t>
            </a:r>
            <a:r>
              <a:rPr lang="ru-RU" sz="1500" b="1" dirty="0" smtClean="0"/>
              <a:t> вся </a:t>
            </a:r>
            <a:r>
              <a:rPr lang="ru-RU" sz="1500" b="1" dirty="0" err="1" smtClean="0"/>
              <a:t>українська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література</a:t>
            </a:r>
            <a:r>
              <a:rPr lang="ru-RU" sz="1500" b="1" dirty="0" smtClean="0"/>
              <a:t> в </a:t>
            </a:r>
            <a:r>
              <a:rPr lang="ru-RU" sz="1500" b="1" dirty="0" err="1" smtClean="0"/>
              <a:t>еміграції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має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спільне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ідеологічне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підґрунтя</a:t>
            </a:r>
            <a:r>
              <a:rPr lang="ru-RU" sz="1500" b="1" dirty="0" smtClean="0"/>
              <a:t>. До </a:t>
            </a:r>
            <a:r>
              <a:rPr lang="ru-RU" sz="1500" b="1" dirty="0" err="1" smtClean="0"/>
              <a:t>МУРу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увійшла</a:t>
            </a:r>
            <a:r>
              <a:rPr lang="ru-RU" sz="1500" b="1" dirty="0" smtClean="0"/>
              <a:t> плеяда </a:t>
            </a:r>
            <a:r>
              <a:rPr lang="ru-RU" sz="1500" b="1" dirty="0" err="1" smtClean="0"/>
              <a:t>талановитих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українських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письменників</a:t>
            </a:r>
            <a:r>
              <a:rPr lang="ru-RU" sz="1500" b="1" dirty="0" smtClean="0"/>
              <a:t> —У. </a:t>
            </a:r>
            <a:r>
              <a:rPr lang="ru-RU" sz="1500" b="1" dirty="0" err="1" smtClean="0"/>
              <a:t>Самчук</a:t>
            </a:r>
            <a:r>
              <a:rPr lang="ru-RU" sz="1500" b="1" dirty="0" smtClean="0"/>
              <a:t>, І. </a:t>
            </a:r>
            <a:r>
              <a:rPr lang="ru-RU" sz="1500" b="1" dirty="0" err="1" smtClean="0"/>
              <a:t>Багряний</a:t>
            </a:r>
            <a:r>
              <a:rPr lang="ru-RU" sz="1500" b="1" dirty="0" smtClean="0"/>
              <a:t>, В. Барка, Т. </a:t>
            </a:r>
            <a:r>
              <a:rPr lang="ru-RU" sz="1500" b="1" dirty="0" err="1" smtClean="0"/>
              <a:t>Осьмачка</a:t>
            </a:r>
            <a:r>
              <a:rPr lang="ru-RU" sz="1500" b="1" dirty="0" smtClean="0"/>
              <a:t>, К. </a:t>
            </a:r>
            <a:r>
              <a:rPr lang="ru-RU" sz="1500" b="1" dirty="0" err="1" smtClean="0"/>
              <a:t>Гриневичева</a:t>
            </a:r>
            <a:r>
              <a:rPr lang="ru-RU" sz="1500" b="1" dirty="0" smtClean="0"/>
              <a:t>, Ю. Клен, О. </a:t>
            </a:r>
            <a:r>
              <a:rPr lang="ru-RU" sz="1500" b="1" dirty="0" err="1" smtClean="0"/>
              <a:t>Лятуринська</a:t>
            </a:r>
            <a:r>
              <a:rPr lang="ru-RU" sz="1500" b="1" dirty="0" smtClean="0"/>
              <a:t>, Є. </a:t>
            </a:r>
            <a:r>
              <a:rPr lang="ru-RU" sz="1500" b="1" dirty="0" err="1" smtClean="0"/>
              <a:t>Маланюк</a:t>
            </a:r>
            <a:r>
              <a:rPr lang="ru-RU" sz="1500" b="1" dirty="0" smtClean="0"/>
              <a:t>, М. Орест, С </a:t>
            </a:r>
            <a:r>
              <a:rPr lang="ru-RU" sz="1500" b="1" dirty="0" err="1" smtClean="0"/>
              <a:t>Гординський</a:t>
            </a:r>
            <a:r>
              <a:rPr lang="ru-RU" sz="1500" b="1" dirty="0" smtClean="0"/>
              <a:t>, Ю. </a:t>
            </a:r>
            <a:r>
              <a:rPr lang="ru-RU" sz="1500" b="1" dirty="0" err="1" smtClean="0"/>
              <a:t>Шевельов</a:t>
            </a:r>
            <a:r>
              <a:rPr lang="ru-RU" sz="1500" b="1" dirty="0" smtClean="0"/>
              <a:t> та </a:t>
            </a:r>
            <a:r>
              <a:rPr lang="ru-RU" sz="1500" b="1" dirty="0" err="1" smtClean="0"/>
              <a:t>ін</a:t>
            </a:r>
            <a:r>
              <a:rPr lang="ru-RU" sz="1500" b="1" dirty="0" smtClean="0"/>
              <a:t>. </a:t>
            </a:r>
            <a:r>
              <a:rPr lang="ru-RU" sz="1500" b="1" dirty="0" err="1" smtClean="0"/>
              <a:t>Об'єднання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налагодило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видавничу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діяльність</a:t>
            </a:r>
            <a:r>
              <a:rPr lang="ru-RU" sz="1500" b="1" dirty="0" smtClean="0"/>
              <a:t>, у 1946 р. </a:t>
            </a:r>
            <a:r>
              <a:rPr lang="ru-RU" sz="1500" b="1" dirty="0" err="1" smtClean="0"/>
              <a:t>виходив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друком</a:t>
            </a:r>
            <a:r>
              <a:rPr lang="ru-RU" sz="1500" b="1" dirty="0" smtClean="0"/>
              <a:t> альманах «МУР». Але через </a:t>
            </a:r>
            <a:r>
              <a:rPr lang="ru-RU" sz="1500" b="1" dirty="0" err="1" smtClean="0"/>
              <a:t>фінансові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проблеми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всі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його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видання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були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неперіодичними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54" y="106084"/>
            <a:ext cx="4286248" cy="619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TS103039516</Template>
  <TotalTime>141</TotalTime>
  <Words>797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Ion</vt:lpstr>
      <vt:lpstr>Українська література кінця  40-х – початку 50-х років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література кінця 40-х – початку 50-х років</dc:title>
  <dc:creator>NASTIA</dc:creator>
  <cp:lastModifiedBy>NASTIA</cp:lastModifiedBy>
  <cp:revision>11</cp:revision>
  <dcterms:modified xsi:type="dcterms:W3CDTF">2013-11-07T20:35:39Z</dcterms:modified>
</cp:coreProperties>
</file>