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69" r:id="rId19"/>
    <p:sldId id="270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C78C531-219B-4A31-86E8-92C1E5468C3E}" type="datetimeFigureOut">
              <a:rPr lang="uk-UA" smtClean="0"/>
              <a:t>06.03.2014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CB4CD1-BC56-4EC7-8854-18AC3126D9BA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16013" y="548680"/>
            <a:ext cx="8027987" cy="1757487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C00000"/>
                </a:solidFill>
              </a:rPr>
              <a:t>Презентація на тему: Т.Г.Шевченко</a:t>
            </a:r>
            <a:endParaRPr lang="uk-UA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940152" y="5589240"/>
            <a:ext cx="2341984" cy="865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</a:rPr>
              <a:t>Підготував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</a:rPr>
              <a:t> </a:t>
            </a:r>
            <a:r>
              <a:rPr lang="uk-UA" b="1" dirty="0" err="1" smtClean="0">
                <a:solidFill>
                  <a:schemeClr val="bg1"/>
                </a:solidFill>
              </a:rPr>
              <a:t>л-ст</a:t>
            </a:r>
            <a:r>
              <a:rPr lang="uk-UA" b="1" dirty="0" smtClean="0">
                <a:solidFill>
                  <a:schemeClr val="bg1"/>
                </a:solidFill>
              </a:rPr>
              <a:t> </a:t>
            </a:r>
            <a:r>
              <a:rPr lang="uk-UA" b="1" dirty="0" err="1" smtClean="0">
                <a:solidFill>
                  <a:schemeClr val="bg1"/>
                </a:solidFill>
              </a:rPr>
              <a:t>Голик</a:t>
            </a:r>
            <a:r>
              <a:rPr lang="uk-UA" b="1" dirty="0" smtClean="0">
                <a:solidFill>
                  <a:schemeClr val="bg1"/>
                </a:solidFill>
              </a:rPr>
              <a:t> Б.С.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2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Головна проблема твору — це обов’язок інтелігенції перед </a:t>
            </a:r>
            <a:r>
              <a:rPr lang="uk-UA" dirty="0" err="1" smtClean="0"/>
              <a:t>народом.У</a:t>
            </a:r>
            <a:r>
              <a:rPr lang="uk-UA" dirty="0" smtClean="0"/>
              <a:t> </a:t>
            </a:r>
            <a:r>
              <a:rPr lang="uk-UA" dirty="0"/>
              <a:t>творі органічно поєднується гостра критика ліберального панства із закликом до передової дворянської інтелігенції брататися з народом. У посланні зафіксовано такі, тоді ще далеко не усвідомлені суспільною думкою, риси лібералів, як демагогія, фальшивий патріотизм і народолюбство. Гострою критикою тавроване плазування доморощених лібералів перед іноземщиною, бездумне бажання перенести «великих слів велику силу» з «чужого поля» на рідну землю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Твір піднімає широкий спектр проблем: походження українців, правдиве прочитання історії України, мова як один із засобів національної </a:t>
            </a:r>
            <a:r>
              <a:rPr lang="uk-UA" dirty="0" err="1"/>
              <a:t>самоідентифікації</a:t>
            </a:r>
            <a:r>
              <a:rPr lang="uk-UA" dirty="0"/>
              <a:t>, стосунки між суспільними верствами, умови створення та шляхи розвитку гармонійного українського суспільства.</a:t>
            </a:r>
          </a:p>
        </p:txBody>
      </p:sp>
    </p:spTree>
    <p:extLst>
      <p:ext uri="{BB962C8B-B14F-4D97-AF65-F5344CB8AC3E}">
        <p14:creationId xmlns:p14="http://schemas.microsoft.com/office/powerpoint/2010/main" val="141988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l="-7000" t="-7000" r="-8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8003232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Твір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починається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вступом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перегукується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філософською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думкою</a:t>
            </a:r>
            <a:r>
              <a:rPr lang="ru-RU" dirty="0" smtClean="0">
                <a:solidFill>
                  <a:schemeClr val="bg1"/>
                </a:solidFill>
              </a:rPr>
              <a:t> з </a:t>
            </a:r>
            <a:r>
              <a:rPr lang="ru-RU" dirty="0" err="1" smtClean="0">
                <a:solidFill>
                  <a:schemeClr val="bg1"/>
                </a:solidFill>
              </a:rPr>
              <a:t>віршем</a:t>
            </a:r>
            <a:r>
              <a:rPr lang="ru-RU" dirty="0" smtClean="0">
                <a:solidFill>
                  <a:schemeClr val="bg1"/>
                </a:solidFill>
              </a:rPr>
              <a:t> Г. Сковороди «Всякому </a:t>
            </a:r>
            <a:r>
              <a:rPr lang="ru-RU" dirty="0" err="1" smtClean="0">
                <a:solidFill>
                  <a:schemeClr val="bg1"/>
                </a:solidFill>
              </a:rPr>
              <a:t>місту</a:t>
            </a:r>
            <a:r>
              <a:rPr lang="ru-RU" dirty="0" smtClean="0">
                <a:solidFill>
                  <a:schemeClr val="bg1"/>
                </a:solidFill>
              </a:rPr>
              <a:t> — </a:t>
            </a:r>
            <a:r>
              <a:rPr lang="ru-RU" dirty="0" err="1" smtClean="0">
                <a:solidFill>
                  <a:schemeClr val="bg1"/>
                </a:solidFill>
              </a:rPr>
              <a:t>звичай</a:t>
            </a:r>
            <a:r>
              <a:rPr lang="ru-RU" dirty="0" smtClean="0">
                <a:solidFill>
                  <a:schemeClr val="bg1"/>
                </a:solidFill>
              </a:rPr>
              <a:t> і права»: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Т. Шевченко Г. Сковорода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 </a:t>
            </a:r>
            <a:r>
              <a:rPr lang="ru-RU" dirty="0" err="1">
                <a:solidFill>
                  <a:schemeClr val="bg1"/>
                </a:solidFill>
              </a:rPr>
              <a:t>смеркає</a:t>
            </a:r>
            <a:r>
              <a:rPr lang="ru-RU" dirty="0">
                <a:solidFill>
                  <a:schemeClr val="bg1"/>
                </a:solidFill>
              </a:rPr>
              <a:t>, і </a:t>
            </a:r>
            <a:r>
              <a:rPr lang="ru-RU" dirty="0" err="1">
                <a:solidFill>
                  <a:schemeClr val="bg1"/>
                </a:solidFill>
              </a:rPr>
              <a:t>світає</a:t>
            </a:r>
            <a:r>
              <a:rPr lang="ru-RU" dirty="0">
                <a:solidFill>
                  <a:schemeClr val="bg1"/>
                </a:solidFill>
              </a:rPr>
              <a:t>, Всякому городу нрав и права;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День </a:t>
            </a:r>
            <a:r>
              <a:rPr lang="ru-RU" dirty="0">
                <a:solidFill>
                  <a:schemeClr val="bg1"/>
                </a:solidFill>
              </a:rPr>
              <a:t>Божий </a:t>
            </a:r>
            <a:r>
              <a:rPr lang="ru-RU" dirty="0" err="1">
                <a:solidFill>
                  <a:schemeClr val="bg1"/>
                </a:solidFill>
              </a:rPr>
              <a:t>минає</a:t>
            </a:r>
            <a:r>
              <a:rPr lang="ru-RU" dirty="0">
                <a:solidFill>
                  <a:schemeClr val="bg1"/>
                </a:solidFill>
              </a:rPr>
              <a:t>, Всяка имеет свой ум голова;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 </a:t>
            </a:r>
            <a:r>
              <a:rPr lang="ru-RU" dirty="0" err="1">
                <a:solidFill>
                  <a:schemeClr val="bg1"/>
                </a:solidFill>
              </a:rPr>
              <a:t>знову</a:t>
            </a:r>
            <a:r>
              <a:rPr lang="ru-RU" dirty="0">
                <a:solidFill>
                  <a:schemeClr val="bg1"/>
                </a:solidFill>
              </a:rPr>
              <a:t> люд </a:t>
            </a:r>
            <a:r>
              <a:rPr lang="ru-RU" dirty="0" err="1">
                <a:solidFill>
                  <a:schemeClr val="bg1"/>
                </a:solidFill>
              </a:rPr>
              <a:t>потомлений</a:t>
            </a:r>
            <a:r>
              <a:rPr lang="ru-RU" dirty="0">
                <a:solidFill>
                  <a:schemeClr val="bg1"/>
                </a:solidFill>
              </a:rPr>
              <a:t> Всякому сердцу своя есть любовь,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 </a:t>
            </a:r>
            <a:r>
              <a:rPr lang="ru-RU" dirty="0">
                <a:solidFill>
                  <a:schemeClr val="bg1"/>
                </a:solidFill>
              </a:rPr>
              <a:t>все </a:t>
            </a:r>
            <a:r>
              <a:rPr lang="ru-RU" dirty="0" err="1">
                <a:solidFill>
                  <a:schemeClr val="bg1"/>
                </a:solidFill>
              </a:rPr>
              <a:t>спочиває</a:t>
            </a:r>
            <a:r>
              <a:rPr lang="ru-RU" dirty="0">
                <a:solidFill>
                  <a:schemeClr val="bg1"/>
                </a:solidFill>
              </a:rPr>
              <a:t>. Всякому горлу свой есть вкус каков,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Тілько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я, </a:t>
            </a:r>
            <a:r>
              <a:rPr lang="ru-RU" dirty="0" err="1">
                <a:solidFill>
                  <a:schemeClr val="bg1"/>
                </a:solidFill>
              </a:rPr>
              <a:t>мов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окаянний</a:t>
            </a:r>
            <a:r>
              <a:rPr lang="ru-RU" dirty="0">
                <a:solidFill>
                  <a:schemeClr val="bg1"/>
                </a:solidFill>
              </a:rPr>
              <a:t>, А мне одна только в свете дума,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 </a:t>
            </a:r>
            <a:r>
              <a:rPr lang="ru-RU" dirty="0">
                <a:solidFill>
                  <a:schemeClr val="bg1"/>
                </a:solidFill>
              </a:rPr>
              <a:t>день і </a:t>
            </a:r>
            <a:r>
              <a:rPr lang="ru-RU" dirty="0" err="1">
                <a:solidFill>
                  <a:schemeClr val="bg1"/>
                </a:solidFill>
              </a:rPr>
              <a:t>ніч</a:t>
            </a:r>
            <a:r>
              <a:rPr lang="ru-RU" dirty="0">
                <a:solidFill>
                  <a:schemeClr val="bg1"/>
                </a:solidFill>
              </a:rPr>
              <a:t> плачу А мне одно только не </a:t>
            </a:r>
            <a:r>
              <a:rPr lang="ru-RU" dirty="0" err="1">
                <a:solidFill>
                  <a:schemeClr val="bg1"/>
                </a:solidFill>
              </a:rPr>
              <a:t>йдет</a:t>
            </a:r>
            <a:r>
              <a:rPr lang="ru-RU" dirty="0">
                <a:solidFill>
                  <a:schemeClr val="bg1"/>
                </a:solidFill>
              </a:rPr>
              <a:t> с ума.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На </a:t>
            </a:r>
            <a:r>
              <a:rPr lang="ru-RU" dirty="0" err="1">
                <a:solidFill>
                  <a:schemeClr val="bg1"/>
                </a:solidFill>
              </a:rPr>
              <a:t>розпуттях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велелюдних</a:t>
            </a:r>
            <a:r>
              <a:rPr lang="ru-RU" dirty="0">
                <a:solidFill>
                  <a:schemeClr val="bg1"/>
                </a:solidFill>
              </a:rPr>
              <a:t>…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6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19256" cy="288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Поет любить свою Україну, бажає їй добра, розуміє, що правда з «чужого поля» не зросте на нашій землі, бо «в своїй хаті своя й правда, і сила, і воля». Дворянство, розпещене й примхливе, вивчене в чужих землях, повинно нарешті усвідомити свій нерозривний зв’язок з Україною, адже рідну землю, Дніпро, гори, які є найбільшим багатством кожного українця, не купиш, не </a:t>
            </a:r>
            <a:r>
              <a:rPr lang="uk-UA" dirty="0" smtClean="0">
                <a:solidFill>
                  <a:schemeClr val="tx1"/>
                </a:solidFill>
              </a:rPr>
              <a:t>забереш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із собою закордон.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697085"/>
            <a:ext cx="2738983" cy="38841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11560" y="3356992"/>
            <a:ext cx="49320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Поет </a:t>
            </a:r>
            <a:r>
              <a:rPr lang="ru-RU" sz="2400" dirty="0" err="1" smtClean="0"/>
              <a:t>виражає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складну</a:t>
            </a:r>
            <a:r>
              <a:rPr lang="ru-RU" sz="2400" dirty="0" smtClean="0"/>
              <a:t> гаму </a:t>
            </a:r>
            <a:r>
              <a:rPr lang="ru-RU" sz="2400" dirty="0" err="1" smtClean="0"/>
              <a:t>почуттів</a:t>
            </a:r>
            <a:r>
              <a:rPr lang="ru-RU" sz="2400" dirty="0" smtClean="0"/>
              <a:t> до таких «</a:t>
            </a:r>
            <a:r>
              <a:rPr lang="ru-RU" sz="2400" dirty="0" err="1" smtClean="0"/>
              <a:t>патріотів</a:t>
            </a:r>
            <a:r>
              <a:rPr lang="ru-RU" sz="2400" dirty="0" smtClean="0"/>
              <a:t>»: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то </a:t>
            </a:r>
            <a:r>
              <a:rPr lang="ru-RU" sz="2400" dirty="0" err="1" smtClean="0"/>
              <a:t>вибухає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гнівом</a:t>
            </a:r>
            <a:r>
              <a:rPr lang="ru-RU" sz="2400" dirty="0" smtClean="0"/>
              <a:t>, то </a:t>
            </a:r>
            <a:r>
              <a:rPr lang="ru-RU" sz="2400" dirty="0" err="1" smtClean="0"/>
              <a:t>проникливо</a:t>
            </a:r>
            <a:r>
              <a:rPr lang="ru-RU" sz="2400" dirty="0" smtClean="0"/>
              <a:t> просить </a:t>
            </a:r>
            <a:r>
              <a:rPr lang="ru-RU" sz="2400" dirty="0" err="1" smtClean="0"/>
              <a:t>усвідомити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об’єднатися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всім</a:t>
            </a:r>
            <a:r>
              <a:rPr lang="ru-RU" sz="2400" dirty="0" smtClean="0"/>
              <a:t> </a:t>
            </a:r>
            <a:r>
              <a:rPr lang="ru-RU" sz="2400" dirty="0" err="1" smtClean="0"/>
              <a:t>суспільним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верствам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майбутнього</a:t>
            </a:r>
            <a:r>
              <a:rPr lang="ru-RU" sz="2400" dirty="0" smtClean="0"/>
              <a:t> блага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330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У </a:t>
            </a:r>
            <a:r>
              <a:rPr lang="ru-RU" b="1" dirty="0" err="1">
                <a:solidFill>
                  <a:schemeClr val="bg1"/>
                </a:solidFill>
              </a:rPr>
              <a:t>кінці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поеми-послання</a:t>
            </a:r>
            <a:r>
              <a:rPr lang="ru-RU" b="1" dirty="0">
                <a:solidFill>
                  <a:schemeClr val="bg1"/>
                </a:solidFill>
              </a:rPr>
              <a:t> поет </a:t>
            </a:r>
            <a:r>
              <a:rPr lang="ru-RU" b="1" dirty="0" err="1">
                <a:solidFill>
                  <a:schemeClr val="bg1"/>
                </a:solidFill>
              </a:rPr>
              <a:t>благає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endParaRPr lang="ru-R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        «</a:t>
            </a:r>
            <a:r>
              <a:rPr lang="ru-RU" b="1" dirty="0" err="1">
                <a:solidFill>
                  <a:schemeClr val="bg1"/>
                </a:solidFill>
              </a:rPr>
              <a:t>Обніміте</a:t>
            </a:r>
            <a:r>
              <a:rPr lang="ru-RU" b="1" dirty="0">
                <a:solidFill>
                  <a:schemeClr val="bg1"/>
                </a:solidFill>
              </a:rPr>
              <a:t> ж, </a:t>
            </a:r>
            <a:r>
              <a:rPr lang="ru-RU" b="1" dirty="0" err="1">
                <a:solidFill>
                  <a:schemeClr val="bg1"/>
                </a:solidFill>
              </a:rPr>
              <a:t>брати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мої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</a:t>
            </a:r>
            <a:r>
              <a:rPr lang="ru-RU" b="1" dirty="0" err="1" smtClean="0">
                <a:solidFill>
                  <a:schemeClr val="bg1"/>
                </a:solidFill>
              </a:rPr>
              <a:t>Найменшого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брата</a:t>
            </a:r>
            <a:r>
              <a:rPr lang="ru-RU" b="1" dirty="0" smtClean="0">
                <a:solidFill>
                  <a:schemeClr val="bg1"/>
                </a:solidFill>
              </a:rPr>
              <a:t>», 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бо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основі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української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душі</a:t>
            </a:r>
            <a:r>
              <a:rPr lang="ru-RU" b="1" dirty="0">
                <a:solidFill>
                  <a:schemeClr val="bg1"/>
                </a:solidFill>
              </a:rPr>
              <a:t> є </a:t>
            </a:r>
            <a:r>
              <a:rPr lang="ru-RU" b="1" dirty="0" err="1">
                <a:solidFill>
                  <a:schemeClr val="bg1"/>
                </a:solidFill>
              </a:rPr>
              <a:t>любов</a:t>
            </a:r>
            <a:r>
              <a:rPr lang="ru-RU" b="1" dirty="0">
                <a:solidFill>
                  <a:schemeClr val="bg1"/>
                </a:solidFill>
              </a:rPr>
              <a:t> до людини, </a:t>
            </a:r>
            <a:r>
              <a:rPr lang="ru-RU" b="1" dirty="0" err="1">
                <a:solidFill>
                  <a:schemeClr val="bg1"/>
                </a:solidFill>
              </a:rPr>
              <a:t>заповідана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Ісусом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326" y="2636912"/>
            <a:ext cx="4575001" cy="388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6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C</a:t>
            </a:r>
            <a:r>
              <a:rPr lang="uk-UA" sz="4800" dirty="0" smtClean="0">
                <a:solidFill>
                  <a:srgbClr val="FFFF00"/>
                </a:solidFill>
              </a:rPr>
              <a:t>он</a:t>
            </a:r>
            <a:endParaRPr lang="uk-UA" sz="48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Поема «Сон» — перша </a:t>
            </a:r>
            <a:r>
              <a:rPr lang="ru-RU" dirty="0" err="1">
                <a:solidFill>
                  <a:schemeClr val="tx1"/>
                </a:solidFill>
              </a:rPr>
              <a:t>політично</a:t>
            </a:r>
            <a:r>
              <a:rPr lang="ru-RU" dirty="0">
                <a:solidFill>
                  <a:schemeClr val="tx1"/>
                </a:solidFill>
              </a:rPr>
              <a:t>-сатирична поема у </a:t>
            </a:r>
            <a:r>
              <a:rPr lang="ru-RU" dirty="0" err="1">
                <a:solidFill>
                  <a:schemeClr val="tx1"/>
                </a:solidFill>
              </a:rPr>
              <a:t>творчості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поета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Поему "Сон" Тарас Шевченко написав </a:t>
            </a:r>
            <a:r>
              <a:rPr lang="ru-RU" dirty="0" err="1">
                <a:solidFill>
                  <a:schemeClr val="tx1"/>
                </a:solidFill>
              </a:rPr>
              <a:t>після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повернення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вражений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стражданнями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земляків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творі</a:t>
            </a:r>
            <a:r>
              <a:rPr lang="ru-RU" dirty="0">
                <a:solidFill>
                  <a:schemeClr val="tx1"/>
                </a:solidFill>
              </a:rPr>
              <a:t> автор </a:t>
            </a:r>
            <a:r>
              <a:rPr lang="ru-RU" dirty="0" err="1">
                <a:solidFill>
                  <a:schemeClr val="tx1"/>
                </a:solidFill>
              </a:rPr>
              <a:t>найповніше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виразив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вимоги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покріпаченого</a:t>
            </a:r>
            <a:r>
              <a:rPr lang="ru-RU" dirty="0">
                <a:solidFill>
                  <a:schemeClr val="tx1"/>
                </a:solidFill>
              </a:rPr>
              <a:t> селянства. </a:t>
            </a:r>
            <a:r>
              <a:rPr lang="uk-UA" dirty="0">
                <a:solidFill>
                  <a:schemeClr val="tx1"/>
                </a:solidFill>
              </a:rPr>
              <a:t>«Сон» написаний від першої особи у формі розповіді. Це дало авторові змогу виразити власне ставлення до зображуваних подій. Художній прийом сну, обраний Шевченком, допомагає і розкриттю ідейно-тематичного змісту поеми, і жанровим особливостям, бо життя, змальоване у творі, дійсно нагадує сон, оскільки суперечите усім реаліям. </a:t>
            </a:r>
          </a:p>
        </p:txBody>
      </p:sp>
    </p:spTree>
    <p:extLst>
      <p:ext uri="{BB962C8B-B14F-4D97-AF65-F5344CB8AC3E}">
        <p14:creationId xmlns:p14="http://schemas.microsoft.com/office/powerpoint/2010/main" val="1505871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Образ оповідача в поемі наближений до автора і є виразником його думок, його ставлення до подій, відтворених у поемі. Оповідач ніби пролітає у сні над безмежними просторами України і Росії, де спостерігає страшні картини життя народу, знущання поміщиків, чиновників, царя. Ці картини начебто витвір сонної уяви (таке сниться лише юродивим та п'яницям). Як самостійний персонаж оповідач бере безпосередню участь у всіх подіях, про які розповідає.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581877"/>
            <a:ext cx="511256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35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uk-UA" dirty="0">
                <a:solidFill>
                  <a:schemeClr val="tx1"/>
                </a:solidFill>
              </a:rPr>
              <a:t>У першій частиш оповідач прощається з «безталанною вдовою» Україною, яку спочатку змальовано як земний рай, оповитий красою, а потім як пекло, у якому панують жорстокість і деспотизм: 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Латану свитину з каліки знімають,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З шкурою знімають, бо нічим </a:t>
            </a:r>
            <a:r>
              <a:rPr lang="uk-UA" dirty="0" err="1">
                <a:solidFill>
                  <a:schemeClr val="tx1"/>
                </a:solidFill>
              </a:rPr>
              <a:t>обуть</a:t>
            </a:r>
            <a:r>
              <a:rPr lang="uk-UA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Княжат недорослих; а он розпинають -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Вдову за подушне, а сина кують,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Єдиного сива, єдину дитину,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Єдину надію! в військо оддають!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Бо його, бач, трохи! а онде під тином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Опухла дитина — </a:t>
            </a:r>
            <a:r>
              <a:rPr lang="uk-UA" dirty="0" err="1">
                <a:solidFill>
                  <a:schemeClr val="tx1"/>
                </a:solidFill>
              </a:rPr>
              <a:t>голоднее</a:t>
            </a:r>
            <a:r>
              <a:rPr lang="uk-UA" dirty="0">
                <a:solidFill>
                  <a:schemeClr val="tx1"/>
                </a:solidFill>
              </a:rPr>
              <a:t> мре, 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А мати пшеницю на панщині жне. </a:t>
            </a:r>
          </a:p>
        </p:txBody>
      </p:sp>
    </p:spTree>
    <p:extLst>
      <p:ext uri="{BB962C8B-B14F-4D97-AF65-F5344CB8AC3E}">
        <p14:creationId xmlns:p14="http://schemas.microsoft.com/office/powerpoint/2010/main" val="2260094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Епіграф розкриває бажання автора розказати людям правду про суспільство зла і насильства. 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Картини страждання гноблених протиставляються зображенню мізерності царського палацу, його підданих. Царське подружжя змальовується як потворні непривабливі істоти. 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Засобами сатири у поемі є гротеск, сарказм та іронія. 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Поема "Сон" — перший в українській літературі твір політичної сатири, Форма сну не тільки не затіняє викривального змісту, а наче підкреслює нереальність такого жахливого існування людини. </a:t>
            </a:r>
          </a:p>
        </p:txBody>
      </p:sp>
    </p:spTree>
    <p:extLst>
      <p:ext uri="{BB962C8B-B14F-4D97-AF65-F5344CB8AC3E}">
        <p14:creationId xmlns:p14="http://schemas.microsoft.com/office/powerpoint/2010/main" val="3668958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476672"/>
            <a:ext cx="4186808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Заслання</a:t>
            </a:r>
            <a:r>
              <a:rPr lang="ru-RU" dirty="0"/>
              <a:t> </a:t>
            </a:r>
            <a:r>
              <a:rPr lang="ru-RU" dirty="0" err="1"/>
              <a:t>підірвало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Шевченка</a:t>
            </a:r>
            <a:r>
              <a:rPr lang="ru-RU" dirty="0"/>
              <a:t>. На початку 1861р. </a:t>
            </a:r>
            <a:r>
              <a:rPr lang="ru-RU" dirty="0" err="1"/>
              <a:t>він</a:t>
            </a:r>
            <a:r>
              <a:rPr lang="ru-RU" dirty="0"/>
              <a:t> тяжко </a:t>
            </a:r>
            <a:r>
              <a:rPr lang="ru-RU" dirty="0" err="1"/>
              <a:t>захворів</a:t>
            </a:r>
            <a:r>
              <a:rPr lang="ru-RU" dirty="0"/>
              <a:t> і 10 </a:t>
            </a:r>
            <a:r>
              <a:rPr lang="ru-RU" dirty="0" err="1"/>
              <a:t>березня</a:t>
            </a:r>
            <a:r>
              <a:rPr lang="ru-RU" dirty="0"/>
              <a:t> помер. </a:t>
            </a:r>
            <a:r>
              <a:rPr lang="ru-RU" dirty="0" err="1"/>
              <a:t>Незадовго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 написав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— “</a:t>
            </a:r>
            <a:r>
              <a:rPr lang="ru-RU" dirty="0" err="1"/>
              <a:t>Чи</a:t>
            </a:r>
            <a:r>
              <a:rPr lang="ru-RU" dirty="0"/>
              <a:t> не покинуть нам, </a:t>
            </a:r>
            <a:r>
              <a:rPr lang="ru-RU" dirty="0" err="1"/>
              <a:t>небого</a:t>
            </a:r>
            <a:r>
              <a:rPr lang="ru-RU" dirty="0"/>
              <a:t>”. 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Похований</a:t>
            </a:r>
            <a:r>
              <a:rPr lang="ru-RU" dirty="0" smtClean="0"/>
              <a:t> </a:t>
            </a:r>
            <a:r>
              <a:rPr lang="ru-RU" dirty="0" err="1"/>
              <a:t>був</a:t>
            </a:r>
            <a:r>
              <a:rPr lang="ru-RU" dirty="0"/>
              <a:t> на </a:t>
            </a:r>
            <a:r>
              <a:rPr lang="ru-RU" dirty="0" err="1"/>
              <a:t>Смоленському</a:t>
            </a:r>
            <a:r>
              <a:rPr lang="ru-RU" dirty="0"/>
              <a:t> </a:t>
            </a:r>
            <a:r>
              <a:rPr lang="ru-RU" dirty="0" err="1"/>
              <a:t>кладовищі</a:t>
            </a:r>
            <a:r>
              <a:rPr lang="ru-RU" dirty="0"/>
              <a:t>. Через два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виконуючи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</a:t>
            </a:r>
            <a:r>
              <a:rPr lang="ru-RU" dirty="0" err="1"/>
              <a:t>друзі</a:t>
            </a:r>
            <a:r>
              <a:rPr lang="ru-RU" dirty="0"/>
              <a:t> перевезли </a:t>
            </a:r>
            <a:r>
              <a:rPr lang="ru-RU" dirty="0" err="1"/>
              <a:t>його</a:t>
            </a:r>
            <a:r>
              <a:rPr lang="ru-RU" dirty="0"/>
              <a:t> прах на </a:t>
            </a:r>
            <a:r>
              <a:rPr lang="ru-RU" dirty="0" err="1"/>
              <a:t>Україну</a:t>
            </a:r>
            <a:r>
              <a:rPr lang="ru-RU" dirty="0"/>
              <a:t> і </a:t>
            </a:r>
            <a:r>
              <a:rPr lang="ru-RU" dirty="0" err="1"/>
              <a:t>поховали</a:t>
            </a:r>
            <a:r>
              <a:rPr lang="ru-RU" dirty="0"/>
              <a:t> на </a:t>
            </a:r>
            <a:r>
              <a:rPr lang="ru-RU" dirty="0" err="1"/>
              <a:t>Чернечій</a:t>
            </a:r>
            <a:r>
              <a:rPr lang="ru-RU" dirty="0"/>
              <a:t> (</a:t>
            </a:r>
            <a:r>
              <a:rPr lang="ru-RU" dirty="0" err="1"/>
              <a:t>тепер</a:t>
            </a:r>
            <a:r>
              <a:rPr lang="ru-RU" dirty="0"/>
              <a:t> Тарасова) </a:t>
            </a:r>
            <a:r>
              <a:rPr lang="ru-RU" dirty="0" err="1"/>
              <a:t>горі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Канева.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3888432" cy="519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7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600" b="1" dirty="0" smtClean="0">
                <a:solidFill>
                  <a:srgbClr val="00B0F0"/>
                </a:solidFill>
              </a:rPr>
              <a:t>Дякую за увагу!</a:t>
            </a:r>
            <a:endParaRPr lang="uk-UA" sz="6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03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3284984"/>
            <a:ext cx="3538736" cy="2974963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Тарас Григорович Шевченко</a:t>
            </a:r>
          </a:p>
          <a:p>
            <a:pPr marL="0" indent="0">
              <a:buNone/>
            </a:pPr>
            <a:r>
              <a:rPr lang="ru-RU" sz="4000" b="1" dirty="0"/>
              <a:t>(1814 - 1861)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3528392" cy="513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62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584176"/>
          </a:xfrm>
        </p:spPr>
        <p:txBody>
          <a:bodyPr>
            <a:normAutofit/>
          </a:bodyPr>
          <a:lstStyle/>
          <a:p>
            <a:r>
              <a:rPr lang="ru-RU" sz="3200" dirty="0"/>
              <a:t>Тарас Григорович Шевченко </a:t>
            </a:r>
            <a:r>
              <a:rPr lang="ru-RU" sz="3200" dirty="0" err="1"/>
              <a:t>народився</a:t>
            </a:r>
            <a:r>
              <a:rPr lang="ru-RU" sz="3200" dirty="0"/>
              <a:t> 25 лютого </a:t>
            </a:r>
            <a:r>
              <a:rPr lang="ru-RU" sz="3200" dirty="0" smtClean="0"/>
              <a:t>1814р</a:t>
            </a:r>
            <a:r>
              <a:rPr lang="ru-RU" sz="3200" dirty="0"/>
              <a:t>. в с. </a:t>
            </a:r>
            <a:r>
              <a:rPr lang="ru-RU" sz="3200" dirty="0" err="1"/>
              <a:t>Моринці</a:t>
            </a:r>
            <a:r>
              <a:rPr lang="ru-RU" sz="3200" dirty="0"/>
              <a:t> </a:t>
            </a:r>
            <a:r>
              <a:rPr lang="ru-RU" sz="3200" dirty="0" err="1"/>
              <a:t>Звенигородського</a:t>
            </a:r>
            <a:r>
              <a:rPr lang="ru-RU" sz="3200" dirty="0"/>
              <a:t> </a:t>
            </a:r>
            <a:r>
              <a:rPr lang="ru-RU" sz="3200" dirty="0" err="1"/>
              <a:t>повіту</a:t>
            </a:r>
            <a:r>
              <a:rPr lang="ru-RU" sz="3200" dirty="0"/>
              <a:t> </a:t>
            </a:r>
            <a:r>
              <a:rPr lang="ru-RU" sz="3200" dirty="0" err="1"/>
              <a:t>Київської</a:t>
            </a:r>
            <a:r>
              <a:rPr lang="ru-RU" sz="3200" dirty="0"/>
              <a:t> </a:t>
            </a:r>
            <a:r>
              <a:rPr lang="ru-RU" sz="3200" dirty="0" err="1"/>
              <a:t>губернії</a:t>
            </a:r>
            <a:r>
              <a:rPr lang="ru-RU" sz="3200" dirty="0" smtClean="0"/>
              <a:t>.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447484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>
                <a:solidFill>
                  <a:schemeClr val="tx1"/>
                </a:solidFill>
              </a:rPr>
              <a:t>Його</a:t>
            </a:r>
            <a:r>
              <a:rPr lang="ru-RU" sz="3200" dirty="0">
                <a:solidFill>
                  <a:schemeClr val="tx1"/>
                </a:solidFill>
              </a:rPr>
              <a:t> батьки, </a:t>
            </a:r>
            <a:r>
              <a:rPr lang="ru-RU" sz="3200" dirty="0" err="1">
                <a:solidFill>
                  <a:schemeClr val="tx1"/>
                </a:solidFill>
              </a:rPr>
              <a:t>що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були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кріпаками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багатого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поміщика</a:t>
            </a:r>
            <a:r>
              <a:rPr lang="ru-RU" sz="3200" dirty="0">
                <a:solidFill>
                  <a:schemeClr val="tx1"/>
                </a:solidFill>
              </a:rPr>
              <a:t> В. В. </a:t>
            </a:r>
            <a:r>
              <a:rPr lang="ru-RU" sz="3200" dirty="0" err="1">
                <a:solidFill>
                  <a:schemeClr val="tx1"/>
                </a:solidFill>
              </a:rPr>
              <a:t>Енгельгардта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незабаром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переїхали</a:t>
            </a:r>
            <a:r>
              <a:rPr lang="ru-RU" sz="3200" dirty="0">
                <a:solidFill>
                  <a:schemeClr val="tx1"/>
                </a:solidFill>
              </a:rPr>
              <a:t> до </a:t>
            </a:r>
            <a:r>
              <a:rPr lang="ru-RU" sz="3200" dirty="0" err="1">
                <a:solidFill>
                  <a:schemeClr val="tx1"/>
                </a:solidFill>
              </a:rPr>
              <a:t>сусіднього</a:t>
            </a:r>
            <a:r>
              <a:rPr lang="ru-RU" sz="3200" dirty="0">
                <a:solidFill>
                  <a:schemeClr val="tx1"/>
                </a:solidFill>
              </a:rPr>
              <a:t> села </a:t>
            </a:r>
            <a:r>
              <a:rPr lang="ru-RU" sz="3200" dirty="0" err="1">
                <a:solidFill>
                  <a:schemeClr val="tx1"/>
                </a:solidFill>
              </a:rPr>
              <a:t>Кирилівки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08920"/>
            <a:ext cx="3831409" cy="306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216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57190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1822р.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віддав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“в науку” до </a:t>
            </a:r>
            <a:r>
              <a:rPr lang="ru-RU" dirty="0" err="1"/>
              <a:t>кирилівського</a:t>
            </a:r>
            <a:r>
              <a:rPr lang="ru-RU" dirty="0"/>
              <a:t> </a:t>
            </a:r>
            <a:r>
              <a:rPr lang="ru-RU" dirty="0" err="1"/>
              <a:t>дяка</a:t>
            </a:r>
            <a:r>
              <a:rPr lang="ru-RU" dirty="0"/>
              <a:t>. За два роки Тарас </a:t>
            </a:r>
            <a:r>
              <a:rPr lang="ru-RU" dirty="0" err="1"/>
              <a:t>навчився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 й </a:t>
            </a:r>
            <a:r>
              <a:rPr lang="ru-RU" dirty="0" err="1"/>
              <a:t>писати</a:t>
            </a:r>
            <a:r>
              <a:rPr lang="ru-RU" dirty="0"/>
              <a:t>, і,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засвоїв</a:t>
            </a:r>
            <a:r>
              <a:rPr lang="ru-RU" dirty="0"/>
              <a:t> </a:t>
            </a:r>
            <a:r>
              <a:rPr lang="ru-RU" dirty="0" err="1"/>
              <a:t>якісь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з арифметики. 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/>
              <a:t>смерті</a:t>
            </a:r>
            <a:r>
              <a:rPr lang="ru-RU" dirty="0"/>
              <a:t> у 1823р. </a:t>
            </a:r>
            <a:r>
              <a:rPr lang="ru-RU" dirty="0" err="1"/>
              <a:t>матері</a:t>
            </a:r>
            <a:r>
              <a:rPr lang="ru-RU" dirty="0"/>
              <a:t> і 1825р. батька Тарас </a:t>
            </a:r>
            <a:r>
              <a:rPr lang="ru-RU" dirty="0" err="1"/>
              <a:t>залишився</a:t>
            </a:r>
            <a:r>
              <a:rPr lang="ru-RU" dirty="0"/>
              <a:t> сиротою.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був</a:t>
            </a:r>
            <a:r>
              <a:rPr lang="ru-RU" dirty="0"/>
              <a:t> “</a:t>
            </a:r>
            <a:r>
              <a:rPr lang="ru-RU" dirty="0" err="1"/>
              <a:t>школярем-попихачем</a:t>
            </a:r>
            <a:r>
              <a:rPr lang="ru-RU" dirty="0"/>
              <a:t>” у </a:t>
            </a:r>
            <a:r>
              <a:rPr lang="ru-RU" dirty="0" err="1"/>
              <a:t>дяка</a:t>
            </a:r>
            <a:r>
              <a:rPr lang="ru-RU" dirty="0"/>
              <a:t> </a:t>
            </a:r>
            <a:r>
              <a:rPr lang="ru-RU" dirty="0" err="1"/>
              <a:t>Богорського</a:t>
            </a:r>
            <a:r>
              <a:rPr lang="ru-RU" dirty="0"/>
              <a:t>. </a:t>
            </a:r>
            <a:r>
              <a:rPr lang="ru-RU" dirty="0" err="1"/>
              <a:t>Вже</a:t>
            </a:r>
            <a:r>
              <a:rPr lang="ru-RU" dirty="0"/>
              <a:t> в </a:t>
            </a:r>
            <a:r>
              <a:rPr lang="ru-RU" dirty="0" err="1"/>
              <a:t>шкільні</a:t>
            </a:r>
            <a:r>
              <a:rPr lang="ru-RU" dirty="0"/>
              <a:t> роки </a:t>
            </a:r>
            <a:r>
              <a:rPr lang="ru-RU" dirty="0" err="1"/>
              <a:t>малим</a:t>
            </a:r>
            <a:r>
              <a:rPr lang="ru-RU" dirty="0"/>
              <a:t> Тарасом </a:t>
            </a:r>
            <a:r>
              <a:rPr lang="ru-RU" dirty="0" err="1"/>
              <a:t>оволоділа</a:t>
            </a:r>
            <a:r>
              <a:rPr lang="ru-RU" dirty="0"/>
              <a:t> </a:t>
            </a:r>
            <a:r>
              <a:rPr lang="ru-RU" dirty="0" err="1"/>
              <a:t>непереборна</a:t>
            </a:r>
            <a:r>
              <a:rPr lang="ru-RU" dirty="0"/>
              <a:t> </a:t>
            </a:r>
            <a:r>
              <a:rPr lang="ru-RU" dirty="0" err="1"/>
              <a:t>пристрасть</a:t>
            </a:r>
            <a:r>
              <a:rPr lang="ru-RU" dirty="0"/>
              <a:t> до </a:t>
            </a:r>
            <a:r>
              <a:rPr lang="ru-RU" dirty="0" err="1"/>
              <a:t>малювання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300990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FFFF00"/>
                </a:solidFill>
              </a:rPr>
              <a:t>Літературна та художня діяльність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Творчість </a:t>
            </a:r>
            <a:r>
              <a:rPr lang="uk-UA" dirty="0"/>
              <a:t>Шевченка — багатогранна, як його талант. Літературна спадщина Шевченка обіймає велику збірку поетичних творів («Кобзар»), драму «Назар </a:t>
            </a:r>
            <a:r>
              <a:rPr lang="uk-UA" dirty="0" err="1"/>
              <a:t>Стодоля</a:t>
            </a:r>
            <a:r>
              <a:rPr lang="uk-UA" dirty="0"/>
              <a:t>» і 2 уривки з інших п'єс; 9 повістей, щоденник та автобіографію, написані російською мовою, записки історично-археологічного характеру («Археологічні нотатки»), 4 статті та понад 250 листів. З мистецької спадщини Шевченка збереглося 835 творів живопису і графіки, що дійшли до нас в оригіналах і частково у гравюрах та копіях. Її доповнюють дані про понад 270 втрачених і досі не знайдених мистецьких творів. </a:t>
            </a:r>
          </a:p>
        </p:txBody>
      </p:sp>
    </p:spTree>
    <p:extLst>
      <p:ext uri="{BB962C8B-B14F-4D97-AF65-F5344CB8AC3E}">
        <p14:creationId xmlns:p14="http://schemas.microsoft.com/office/powerpoint/2010/main" val="321236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solidFill>
                  <a:srgbClr val="FFFF00"/>
                </a:solidFill>
              </a:rPr>
              <a:t>Рання творчість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340768"/>
            <a:ext cx="5122912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 До ранньої творчості Шевченка належать балади «Причинна» (1837), «Тополя» (1839) й «Утоплена» (1841), що мають виразне романтичне забарвлення. Поетичним вступом до «Кобзаря» (1840) був вірш «Думи мої, думи мої», у якому, висловлюючи свої погляди на відношення поезії до дійсності, Шевченко підкреслив нерозривну єдність поета зі своїм народом. Із цим віршем тематично споріднена поезія «Перебендя», у якій відобразилися думки молодого Шевченка про місце поета в суспільстві. Особливе місце серед ранніх творів Шевченка посідає соціально-побутова поема «Катерина» — хвилююча розповідь про трагічну долю української дівчини, яку знеславив московський офіцер.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3133725" cy="446449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6021288"/>
            <a:ext cx="3236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Т. Шевченко. «Катерина». 1842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6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solidFill>
                  <a:srgbClr val="FFFF00"/>
                </a:solidFill>
              </a:rPr>
              <a:t>Творчість останніх років життя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Десятирічне</a:t>
            </a:r>
            <a:r>
              <a:rPr lang="ru-RU" dirty="0"/>
              <a:t> </a:t>
            </a:r>
            <a:r>
              <a:rPr lang="ru-RU" dirty="0" err="1"/>
              <a:t>заслання</a:t>
            </a:r>
            <a:r>
              <a:rPr lang="ru-RU" dirty="0"/>
              <a:t> </a:t>
            </a:r>
            <a:r>
              <a:rPr lang="ru-RU" dirty="0" err="1"/>
              <a:t>вимучило</a:t>
            </a:r>
            <a:r>
              <a:rPr lang="ru-RU" dirty="0"/>
              <a:t> </a:t>
            </a:r>
            <a:r>
              <a:rPr lang="ru-RU" dirty="0" err="1"/>
              <a:t>Шевченка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, але не </a:t>
            </a:r>
            <a:r>
              <a:rPr lang="ru-RU" dirty="0" err="1"/>
              <a:t>зломило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морально.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на волю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(1857 — 1861). </a:t>
            </a:r>
            <a:r>
              <a:rPr lang="ru-RU" dirty="0" err="1"/>
              <a:t>Розпочинає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поема «</a:t>
            </a:r>
            <a:r>
              <a:rPr lang="ru-RU" dirty="0" err="1"/>
              <a:t>Неофіти</a:t>
            </a:r>
            <a:r>
              <a:rPr lang="ru-RU" dirty="0"/>
              <a:t>», написана в </a:t>
            </a:r>
            <a:r>
              <a:rPr lang="ru-RU" dirty="0" err="1"/>
              <a:t>грудні</a:t>
            </a:r>
            <a:r>
              <a:rPr lang="ru-RU" dirty="0"/>
              <a:t> </a:t>
            </a:r>
            <a:r>
              <a:rPr lang="ru-RU" dirty="0" smtClean="0"/>
              <a:t>1857. </a:t>
            </a:r>
            <a:r>
              <a:rPr lang="ru-RU" dirty="0" err="1" smtClean="0"/>
              <a:t>Незакінчена</a:t>
            </a:r>
            <a:r>
              <a:rPr lang="ru-RU" dirty="0" smtClean="0"/>
              <a:t> </a:t>
            </a:r>
            <a:r>
              <a:rPr lang="ru-RU" dirty="0"/>
              <a:t>поема «</a:t>
            </a:r>
            <a:r>
              <a:rPr lang="ru-RU" dirty="0" err="1"/>
              <a:t>Юродивий</a:t>
            </a:r>
            <a:r>
              <a:rPr lang="ru-RU" dirty="0"/>
              <a:t>» (1857) </a:t>
            </a:r>
            <a:r>
              <a:rPr lang="ru-RU" dirty="0" smtClean="0"/>
              <a:t>Оглянувши </a:t>
            </a:r>
            <a:r>
              <a:rPr lang="ru-RU" dirty="0" err="1"/>
              <a:t>пройдений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 </a:t>
            </a:r>
            <a:r>
              <a:rPr lang="ru-RU" dirty="0" err="1"/>
              <a:t>життєвий</a:t>
            </a:r>
            <a:r>
              <a:rPr lang="ru-RU" dirty="0"/>
              <a:t> шлях, Шевченко написав </a:t>
            </a:r>
            <a:r>
              <a:rPr lang="ru-RU" dirty="0" err="1"/>
              <a:t>ліричний</a:t>
            </a:r>
            <a:r>
              <a:rPr lang="ru-RU" dirty="0"/>
              <a:t> триптих «Доля», «Муза» «Слава» (1858). Тема циклу — </a:t>
            </a:r>
            <a:r>
              <a:rPr lang="ru-RU" dirty="0" err="1"/>
              <a:t>самоусвідомлення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pPr marL="0" indent="0">
              <a:buNone/>
            </a:pPr>
            <a:r>
              <a:rPr lang="uk-UA" dirty="0"/>
              <a:t>Наприкінці життя Шевченко почав перекладати «Слово о полку </a:t>
            </a:r>
            <a:r>
              <a:rPr lang="uk-UA" dirty="0" err="1"/>
              <a:t>Ігоревім</a:t>
            </a:r>
            <a:r>
              <a:rPr lang="uk-UA" dirty="0"/>
              <a:t>» (1860), та встиг перекласти лише два уривки — «Плач Ярославни» і «З </a:t>
            </a:r>
            <a:r>
              <a:rPr lang="uk-UA" dirty="0" err="1"/>
              <a:t>передсвіта</a:t>
            </a:r>
            <a:r>
              <a:rPr lang="uk-UA" dirty="0"/>
              <a:t> до вечора». Свій останній поетичний твір, вірш «Чи не покинуть нам, небого», Шевченко закінчив за 10 днів до смерті. </a:t>
            </a:r>
          </a:p>
        </p:txBody>
      </p:sp>
    </p:spTree>
    <p:extLst>
      <p:ext uri="{BB962C8B-B14F-4D97-AF65-F5344CB8AC3E}">
        <p14:creationId xmlns:p14="http://schemas.microsoft.com/office/powerpoint/2010/main" val="78163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«І </a:t>
            </a:r>
            <a:r>
              <a:rPr lang="ru-RU" sz="5400" b="1" dirty="0">
                <a:solidFill>
                  <a:srgbClr val="FFFF00"/>
                </a:solidFill>
              </a:rPr>
              <a:t>мертвим, і живим</a:t>
            </a:r>
            <a:r>
              <a:rPr lang="ru-RU" sz="5400" b="1" dirty="0" smtClean="0">
                <a:solidFill>
                  <a:srgbClr val="FFFF0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і </a:t>
            </a:r>
            <a:r>
              <a:rPr lang="ru-RU" sz="5400" b="1" dirty="0" err="1" smtClean="0">
                <a:solidFill>
                  <a:srgbClr val="FFFF00"/>
                </a:solidFill>
              </a:rPr>
              <a:t>ненародженим</a:t>
            </a:r>
            <a:r>
              <a:rPr lang="ru-RU" sz="5400" b="1" dirty="0" smtClean="0">
                <a:solidFill>
                  <a:srgbClr val="FFFF00"/>
                </a:solidFill>
              </a:rPr>
              <a:t>…»</a:t>
            </a:r>
            <a:endParaRPr lang="uk-UA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2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5700" b="1" dirty="0" smtClean="0">
                <a:solidFill>
                  <a:srgbClr val="FFFF00"/>
                </a:solidFill>
              </a:rPr>
              <a:t>Історія написання</a:t>
            </a:r>
          </a:p>
          <a:p>
            <a:pPr marL="0" indent="0" algn="ctr">
              <a:buNone/>
            </a:pPr>
            <a:endParaRPr lang="uk-UA" sz="4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400" dirty="0">
                <a:solidFill>
                  <a:schemeClr val="tx1"/>
                </a:solidFill>
              </a:rPr>
              <a:t>Твір написаний Т. Шевченком 1845 р. у </a:t>
            </a:r>
            <a:r>
              <a:rPr lang="uk-UA" sz="3400" dirty="0" err="1">
                <a:solidFill>
                  <a:schemeClr val="tx1"/>
                </a:solidFill>
              </a:rPr>
              <a:t>В’юнищі</a:t>
            </a:r>
            <a:r>
              <a:rPr lang="uk-UA" sz="3400" dirty="0">
                <a:solidFill>
                  <a:schemeClr val="tx1"/>
                </a:solidFill>
              </a:rPr>
              <a:t>, його автограф міститься в альбомі «Три літа». На відміну від усіх відомих послань, цей твір вражає всеохоплюючими масштабами адресатів: це й </a:t>
            </a:r>
            <a:r>
              <a:rPr lang="uk-UA" sz="3400" dirty="0" smtClean="0">
                <a:solidFill>
                  <a:schemeClr val="tx1"/>
                </a:solidFill>
              </a:rPr>
              <a:t>усі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uk-UA" sz="3400" dirty="0" smtClean="0">
                <a:solidFill>
                  <a:schemeClr val="tx1"/>
                </a:solidFill>
              </a:rPr>
              <a:t>минулі </a:t>
            </a:r>
            <a:r>
              <a:rPr lang="uk-UA" sz="3400" dirty="0">
                <a:solidFill>
                  <a:schemeClr val="tx1"/>
                </a:solidFill>
              </a:rPr>
              <a:t>покоління українців («мертві»), і Шевченкові сучасники («живі»), і далекі нащадки («</a:t>
            </a:r>
            <a:r>
              <a:rPr lang="uk-UA" sz="3400" dirty="0" err="1">
                <a:solidFill>
                  <a:schemeClr val="tx1"/>
                </a:solidFill>
              </a:rPr>
              <a:t>ненарожденні</a:t>
            </a:r>
            <a:r>
              <a:rPr lang="uk-UA" sz="3400" dirty="0">
                <a:solidFill>
                  <a:schemeClr val="tx1"/>
                </a:solidFill>
              </a:rPr>
              <a:t>»), українці, що мешкають у своїй землі, і ті, кого доля завела в далекі краї — до кожного звернене слово поета-пророка. Характер послання сам автор визначив як «</a:t>
            </a:r>
            <a:r>
              <a:rPr lang="uk-UA" sz="3400" dirty="0" err="1">
                <a:solidFill>
                  <a:schemeClr val="tx1"/>
                </a:solidFill>
              </a:rPr>
              <a:t>дружнєє</a:t>
            </a:r>
            <a:r>
              <a:rPr lang="uk-UA" sz="3400" dirty="0">
                <a:solidFill>
                  <a:schemeClr val="tx1"/>
                </a:solidFill>
              </a:rPr>
              <a:t>», хоча лунають у ньому гострі, палкі слова, звернені до тих, кому дано можливість вершити долю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86284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156</TotalTime>
  <Words>1384</Words>
  <Application>Microsoft Office PowerPoint</Application>
  <PresentationFormat>Экран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Паркет</vt:lpstr>
      <vt:lpstr>Презентація на тему: Т.Г.Шевченко</vt:lpstr>
      <vt:lpstr>Презентация PowerPoint</vt:lpstr>
      <vt:lpstr>Тарас Григорович Шевченко народився 25 лютого 1814р. в с. Моринці Звенигородського повіту Київської губернії.</vt:lpstr>
      <vt:lpstr>Презентация PowerPoint</vt:lpstr>
      <vt:lpstr>Презентация PowerPoint</vt:lpstr>
      <vt:lpstr>Рання творчість</vt:lpstr>
      <vt:lpstr>Творчість останніх років життя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Т.Г.Шевченко</dc:title>
  <dc:creator>User</dc:creator>
  <cp:lastModifiedBy>User</cp:lastModifiedBy>
  <cp:revision>17</cp:revision>
  <dcterms:created xsi:type="dcterms:W3CDTF">2014-01-04T15:40:15Z</dcterms:created>
  <dcterms:modified xsi:type="dcterms:W3CDTF">2014-03-06T18:53:47Z</dcterms:modified>
</cp:coreProperties>
</file>