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8000"/>
    <a:srgbClr val="0000FF"/>
    <a:srgbClr val="0033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5" autoAdjust="0"/>
  </p:normalViewPr>
  <p:slideViewPr>
    <p:cSldViewPr>
      <p:cViewPr varScale="1">
        <p:scale>
          <a:sx n="102" d="100"/>
          <a:sy n="102" d="100"/>
        </p:scale>
        <p:origin x="-2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7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74922-856E-490C-91E9-C6963407CC55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B42A6-D3FC-480D-B002-F4A856000D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B42A6-D3FC-480D-B002-F4A856000D2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A18DE-7EA4-4026-85E9-F285E46F4C31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DE39D-219E-4419-8D27-2A7A49731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6D15C-FA67-4DFC-80FC-5D519E10980A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90EF6-BC8F-4309-A482-BEB07C5D4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84751-3479-4CBD-AD63-91D9308DE30C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70CCE-6912-45FA-AADB-8BAD6310B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E412F-EFE5-40E1-AD48-73FD459BAE57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62B23-C89D-4CCD-9ADF-55E3556AF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36D5-ECB1-49E3-9D5D-644504FD55BC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85ADE-8EC5-49ED-9A9C-E018D1A63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75074-0EDF-411F-8304-1548C15797B9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C283-5CAB-4B9D-B9E6-987E89996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6F459-90B8-4C92-AEBF-D30D1CB83C30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54414-CD0C-4FC7-AF66-E34A1DB63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70514-E814-463E-8729-A90F2554F9D8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AE680-44C4-4E1F-9A8D-BC2120D73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A3DA9-84EA-4DFA-A1C4-4A265A4D16C4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167DC-B272-49A3-BFB8-F62740696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0E301-187B-448A-8486-EF9293C59B10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824A-7F1D-4E51-83FB-7651D6A4D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5BD5-6727-4E86-9086-5764205FEC50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236F-C084-41D3-8570-53E2F5AB6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50A26B-3D1E-4A14-83AC-0C1A2BB5F25E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4FF61-7DE3-4671-9D4E-2151A2EC7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2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>
          <a:xfrm>
            <a:off x="1907704" y="1052736"/>
            <a:ext cx="5472608" cy="4176464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  <a:latin typeface="Gabriola" pitchFamily="82" charset="0"/>
              </a:rPr>
              <a:t>Доля </a:t>
            </a:r>
            <a:r>
              <a:rPr lang="ru-RU" dirty="0" err="1" smtClean="0">
                <a:solidFill>
                  <a:srgbClr val="800000"/>
                </a:solidFill>
                <a:latin typeface="Gabriola" pitchFamily="82" charset="0"/>
              </a:rPr>
              <a:t>української</a:t>
            </a:r>
            <a:r>
              <a:rPr lang="ru-RU" dirty="0" smtClean="0">
                <a:solidFill>
                  <a:srgbClr val="800000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rgbClr val="800000"/>
                </a:solidFill>
                <a:latin typeface="Gabriola" pitchFamily="82" charset="0"/>
              </a:rPr>
              <a:t>жінки</a:t>
            </a:r>
            <a:r>
              <a:rPr lang="ru-RU" dirty="0" smtClean="0">
                <a:solidFill>
                  <a:srgbClr val="800000"/>
                </a:solidFill>
                <a:latin typeface="Gabriola" pitchFamily="82" charset="0"/>
              </a:rPr>
              <a:t>. </a:t>
            </a:r>
            <a:r>
              <a:rPr lang="ru-RU" dirty="0" err="1" smtClean="0">
                <a:solidFill>
                  <a:srgbClr val="800000"/>
                </a:solidFill>
                <a:latin typeface="Gabriola" pitchFamily="82" charset="0"/>
              </a:rPr>
              <a:t>Її</a:t>
            </a:r>
            <a:r>
              <a:rPr lang="ru-RU" dirty="0" smtClean="0">
                <a:solidFill>
                  <a:srgbClr val="800000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rgbClr val="800000"/>
                </a:solidFill>
                <a:latin typeface="Gabriola" pitchFamily="82" charset="0"/>
              </a:rPr>
              <a:t>громадська</a:t>
            </a:r>
            <a:r>
              <a:rPr lang="ru-RU" dirty="0" smtClean="0">
                <a:solidFill>
                  <a:srgbClr val="800000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rgbClr val="800000"/>
                </a:solidFill>
                <a:latin typeface="Gabriola" pitchFamily="82" charset="0"/>
              </a:rPr>
              <a:t>і</a:t>
            </a:r>
            <a:r>
              <a:rPr lang="ru-RU" dirty="0" smtClean="0">
                <a:solidFill>
                  <a:srgbClr val="800000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rgbClr val="800000"/>
                </a:solidFill>
                <a:latin typeface="Gabriola" pitchFamily="82" charset="0"/>
              </a:rPr>
              <a:t>суспільна</a:t>
            </a:r>
            <a:r>
              <a:rPr lang="ru-RU" dirty="0" smtClean="0">
                <a:solidFill>
                  <a:srgbClr val="800000"/>
                </a:solidFill>
                <a:latin typeface="Gabriola" pitchFamily="82" charset="0"/>
              </a:rPr>
              <a:t> роль</a:t>
            </a:r>
            <a:r>
              <a:rPr lang="ru-RU" dirty="0" smtClean="0">
                <a:solidFill>
                  <a:srgbClr val="800000"/>
                </a:solidFill>
                <a:latin typeface="Gabriola" pitchFamily="82" charset="0"/>
              </a:rPr>
              <a:t>.  </a:t>
            </a:r>
            <a:r>
              <a:rPr lang="ru-RU" dirty="0" err="1" smtClean="0">
                <a:solidFill>
                  <a:srgbClr val="800000"/>
                </a:solidFill>
                <a:latin typeface="Gabriola" pitchFamily="82" charset="0"/>
              </a:rPr>
              <a:t>Славетні</a:t>
            </a:r>
            <a:r>
              <a:rPr lang="ru-RU" dirty="0" smtClean="0">
                <a:solidFill>
                  <a:srgbClr val="800000"/>
                </a:solidFill>
                <a:latin typeface="Gabriola" pitchFamily="82" charset="0"/>
              </a:rPr>
              <a:t> </a:t>
            </a:r>
            <a:r>
              <a:rPr lang="ru-RU" dirty="0" err="1" smtClean="0">
                <a:solidFill>
                  <a:srgbClr val="800000"/>
                </a:solidFill>
                <a:latin typeface="Gabriola" pitchFamily="82" charset="0"/>
              </a:rPr>
              <a:t>українки</a:t>
            </a:r>
            <a:r>
              <a:rPr lang="ru-RU" dirty="0" smtClean="0">
                <a:solidFill>
                  <a:srgbClr val="800000"/>
                </a:solidFill>
                <a:latin typeface="Gabriola" pitchFamily="82" charset="0"/>
              </a:rPr>
              <a:t>: Маруся </a:t>
            </a:r>
            <a:r>
              <a:rPr lang="ru-RU" dirty="0" err="1" smtClean="0">
                <a:solidFill>
                  <a:srgbClr val="800000"/>
                </a:solidFill>
                <a:latin typeface="Gabriola" pitchFamily="82" charset="0"/>
              </a:rPr>
              <a:t>Богуславка</a:t>
            </a:r>
            <a:r>
              <a:rPr lang="ru-RU" dirty="0" smtClean="0">
                <a:solidFill>
                  <a:srgbClr val="800000"/>
                </a:solidFill>
                <a:latin typeface="Gabriola" pitchFamily="82" charset="0"/>
              </a:rPr>
              <a:t>, Настя </a:t>
            </a:r>
            <a:r>
              <a:rPr lang="ru-RU" dirty="0" err="1" smtClean="0">
                <a:solidFill>
                  <a:srgbClr val="800000"/>
                </a:solidFill>
                <a:latin typeface="Gabriola" pitchFamily="82" charset="0"/>
              </a:rPr>
              <a:t>Лісовська</a:t>
            </a:r>
            <a:r>
              <a:rPr lang="ru-RU" dirty="0" smtClean="0">
                <a:solidFill>
                  <a:srgbClr val="800000"/>
                </a:solidFill>
                <a:latin typeface="Gabriola" pitchFamily="82" charset="0"/>
              </a:rPr>
              <a:t>, Маруся </a:t>
            </a:r>
            <a:r>
              <a:rPr lang="ru-RU" dirty="0" err="1" smtClean="0">
                <a:solidFill>
                  <a:srgbClr val="800000"/>
                </a:solidFill>
                <a:latin typeface="Gabriola" pitchFamily="82" charset="0"/>
              </a:rPr>
              <a:t>Чурай</a:t>
            </a:r>
            <a:endParaRPr lang="ru-RU" dirty="0">
              <a:solidFill>
                <a:srgbClr val="80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23971464_0_3b809_5e0041a8_x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764704"/>
            <a:ext cx="3728221" cy="54483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620688"/>
            <a:ext cx="4608512" cy="5361459"/>
          </a:xfrm>
        </p:spPr>
        <p:txBody>
          <a:bodyPr/>
          <a:lstStyle/>
          <a:p>
            <a:r>
              <a:rPr lang="ru-RU" sz="2400" dirty="0" smtClean="0">
                <a:latin typeface="Georgia" pitchFamily="18" charset="0"/>
              </a:rPr>
              <a:t>Полонила </a:t>
            </a:r>
            <a:r>
              <a:rPr lang="ru-RU" sz="2400" dirty="0" smtClean="0">
                <a:latin typeface="Georgia" pitchFamily="18" charset="0"/>
              </a:rPr>
              <a:t>ж </a:t>
            </a:r>
            <a:r>
              <a:rPr lang="ru-RU" sz="2400" dirty="0" smtClean="0">
                <a:latin typeface="Georgia" pitchFamily="18" charset="0"/>
              </a:rPr>
              <a:t>Настя </a:t>
            </a:r>
            <a:r>
              <a:rPr lang="ru-RU" sz="2400" dirty="0" smtClean="0">
                <a:latin typeface="Georgia" pitchFamily="18" charset="0"/>
              </a:rPr>
              <a:t>Сулеймана перш за все </a:t>
            </a:r>
            <a:r>
              <a:rPr lang="ru-RU" sz="2400" dirty="0" err="1" smtClean="0">
                <a:latin typeface="Georgia" pitchFamily="18" charset="0"/>
              </a:rPr>
              <a:t>своїм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непересічним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розумом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духовним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багатством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незалежним</a:t>
            </a:r>
            <a:r>
              <a:rPr lang="ru-RU" sz="2400" dirty="0" smtClean="0">
                <a:latin typeface="Georgia" pitchFamily="18" charset="0"/>
              </a:rPr>
              <a:t> характером </a:t>
            </a:r>
            <a:r>
              <a:rPr lang="ru-RU" sz="2400" dirty="0" err="1" smtClean="0">
                <a:latin typeface="Georgia" pitchFamily="18" charset="0"/>
              </a:rPr>
              <a:t>української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дівчини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вмінням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дати</a:t>
            </a:r>
            <a:r>
              <a:rPr lang="ru-RU" sz="2400" dirty="0" smtClean="0">
                <a:latin typeface="Georgia" pitchFamily="18" charset="0"/>
              </a:rPr>
              <a:t> добру </a:t>
            </a:r>
            <a:r>
              <a:rPr lang="ru-RU" sz="2400" dirty="0" err="1" smtClean="0">
                <a:latin typeface="Georgia" pitchFamily="18" charset="0"/>
              </a:rPr>
              <a:t>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мудру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пораду</a:t>
            </a:r>
            <a:r>
              <a:rPr lang="ru-RU" sz="2400" dirty="0" smtClean="0">
                <a:latin typeface="Georgia" pitchFamily="18" charset="0"/>
              </a:rPr>
              <a:t>.</a:t>
            </a:r>
          </a:p>
          <a:p>
            <a:r>
              <a:rPr lang="ru-RU" sz="2400" dirty="0" smtClean="0">
                <a:latin typeface="Georgia" pitchFamily="18" charset="0"/>
              </a:rPr>
              <a:t>Велика сила </a:t>
            </a:r>
            <a:r>
              <a:rPr lang="ru-RU" sz="2400" dirty="0" err="1" smtClean="0">
                <a:latin typeface="Georgia" pitchFamily="18" charset="0"/>
              </a:rPr>
              <a:t>кохання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зробила</a:t>
            </a:r>
            <a:r>
              <a:rPr lang="ru-RU" sz="2400" dirty="0" smtClean="0">
                <a:latin typeface="Georgia" pitchFamily="18" charset="0"/>
              </a:rPr>
              <a:t> так, </a:t>
            </a:r>
            <a:r>
              <a:rPr lang="ru-RU" sz="2400" dirty="0" err="1" smtClean="0">
                <a:latin typeface="Georgia" pitchFamily="18" charset="0"/>
              </a:rPr>
              <a:t>що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всесильний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володар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світу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розпустив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свій</a:t>
            </a:r>
            <a:r>
              <a:rPr lang="ru-RU" sz="2400" dirty="0" smtClean="0">
                <a:latin typeface="Georgia" pitchFamily="18" charset="0"/>
              </a:rPr>
              <a:t> гарем, </a:t>
            </a:r>
            <a:r>
              <a:rPr lang="ru-RU" sz="2400" dirty="0" err="1" smtClean="0">
                <a:latin typeface="Georgia" pitchFamily="18" charset="0"/>
              </a:rPr>
              <a:t>повіддавав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своїх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жінок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іншим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і</a:t>
            </a:r>
            <a:r>
              <a:rPr lang="ru-RU" sz="2400" dirty="0" smtClean="0">
                <a:latin typeface="Georgia" pitchFamily="18" charset="0"/>
              </a:rPr>
              <a:t> не </a:t>
            </a:r>
            <a:r>
              <a:rPr lang="ru-RU" sz="2400" dirty="0" err="1" smtClean="0">
                <a:latin typeface="Georgia" pitchFamily="18" charset="0"/>
              </a:rPr>
              <a:t>схотів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більше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нікого</a:t>
            </a:r>
            <a:r>
              <a:rPr lang="ru-RU" sz="2400" dirty="0" smtClean="0">
                <a:latin typeface="Georgia" pitchFamily="18" charset="0"/>
              </a:rPr>
              <a:t> знати, </a:t>
            </a:r>
            <a:r>
              <a:rPr lang="ru-RU" sz="2400" dirty="0" err="1" smtClean="0">
                <a:latin typeface="Georgia" pitchFamily="18" charset="0"/>
              </a:rPr>
              <a:t>окрім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Гуррем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Роксолани</a:t>
            </a:r>
            <a:r>
              <a:rPr lang="ru-RU" sz="2400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2175434557721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3552394" cy="53285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5976" y="692696"/>
            <a:ext cx="4536504" cy="5256584"/>
          </a:xfrm>
        </p:spPr>
        <p:txBody>
          <a:bodyPr/>
          <a:lstStyle/>
          <a:p>
            <a:pPr algn="ctr"/>
            <a:endParaRPr lang="ru-RU" sz="2400" dirty="0" smtClean="0">
              <a:latin typeface="Georgia" pitchFamily="18" charset="0"/>
            </a:endParaRPr>
          </a:p>
          <a:p>
            <a:endParaRPr lang="ru-RU" sz="2400" dirty="0" smtClean="0">
              <a:latin typeface="Georgia" pitchFamily="18" charset="0"/>
            </a:endParaRPr>
          </a:p>
          <a:p>
            <a:r>
              <a:rPr lang="ru-RU" sz="2800" dirty="0" err="1" smtClean="0">
                <a:latin typeface="Georgia" pitchFamily="18" charset="0"/>
              </a:rPr>
              <a:t>Щоб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вижити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і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вистояти</a:t>
            </a:r>
            <a:r>
              <a:rPr lang="ru-RU" sz="2800" dirty="0" smtClean="0">
                <a:latin typeface="Georgia" pitchFamily="18" charset="0"/>
              </a:rPr>
              <a:t> у великому </a:t>
            </a:r>
            <a:r>
              <a:rPr lang="ru-RU" sz="2800" dirty="0" err="1" smtClean="0">
                <a:latin typeface="Georgia" pitchFamily="18" charset="0"/>
              </a:rPr>
              <a:t>султанському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палаці</a:t>
            </a:r>
            <a:r>
              <a:rPr lang="ru-RU" sz="2800" dirty="0" smtClean="0">
                <a:latin typeface="Georgia" pitchFamily="18" charset="0"/>
              </a:rPr>
              <a:t>, </a:t>
            </a:r>
            <a:r>
              <a:rPr lang="ru-RU" sz="2800" dirty="0" err="1" smtClean="0">
                <a:latin typeface="Georgia" pitchFamily="18" charset="0"/>
              </a:rPr>
              <a:t>переповненому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інтригами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і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небезпеками</a:t>
            </a:r>
            <a:r>
              <a:rPr lang="ru-RU" sz="2800" dirty="0" smtClean="0">
                <a:latin typeface="Georgia" pitchFamily="18" charset="0"/>
              </a:rPr>
              <a:t>, </a:t>
            </a:r>
            <a:r>
              <a:rPr lang="ru-RU" sz="2800" dirty="0" err="1" smtClean="0">
                <a:latin typeface="Georgia" pitchFamily="18" charset="0"/>
              </a:rPr>
              <a:t>Роксолані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потрібні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були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й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такі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риси</a:t>
            </a:r>
            <a:r>
              <a:rPr lang="ru-RU" sz="2800" dirty="0" smtClean="0">
                <a:latin typeface="Georgia" pitchFamily="18" charset="0"/>
              </a:rPr>
              <a:t> характеру, як </a:t>
            </a:r>
            <a:r>
              <a:rPr lang="ru-RU" sz="2800" dirty="0" err="1" smtClean="0">
                <a:latin typeface="Georgia" pitchFamily="18" charset="0"/>
              </a:rPr>
              <a:t>мужність</a:t>
            </a:r>
            <a:r>
              <a:rPr lang="ru-RU" sz="2800" dirty="0" smtClean="0">
                <a:latin typeface="Georgia" pitchFamily="18" charset="0"/>
              </a:rPr>
              <a:t>, </a:t>
            </a:r>
            <a:r>
              <a:rPr lang="ru-RU" sz="2800" dirty="0" err="1" smtClean="0">
                <a:latin typeface="Georgia" pitchFamily="18" charset="0"/>
              </a:rPr>
              <a:t>кмітливість</a:t>
            </a:r>
            <a:r>
              <a:rPr lang="ru-RU" sz="2800" dirty="0" smtClean="0">
                <a:latin typeface="Georgia" pitchFamily="18" charset="0"/>
              </a:rPr>
              <a:t>, а коли </a:t>
            </a:r>
            <a:r>
              <a:rPr lang="ru-RU" sz="2800" dirty="0" err="1" smtClean="0">
                <a:latin typeface="Georgia" pitchFamily="18" charset="0"/>
              </a:rPr>
              <a:t>потрібно</a:t>
            </a:r>
            <a:r>
              <a:rPr lang="ru-RU" sz="2800" dirty="0" smtClean="0">
                <a:latin typeface="Georgia" pitchFamily="18" charset="0"/>
              </a:rPr>
              <a:t>, </a:t>
            </a:r>
            <a:r>
              <a:rPr lang="ru-RU" sz="2800" dirty="0" err="1" smtClean="0">
                <a:latin typeface="Georgia" pitchFamily="18" charset="0"/>
              </a:rPr>
              <a:t>й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жорстокість</a:t>
            </a:r>
            <a:r>
              <a:rPr lang="ru-RU" sz="2800" dirty="0" smtClean="0">
                <a:latin typeface="Georgia" pitchFamily="18" charset="0"/>
              </a:rPr>
              <a:t>.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8188420_interesno_politika_ukraina_ukrainochka_zhivop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836712"/>
            <a:ext cx="4066518" cy="52654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692696"/>
            <a:ext cx="4248472" cy="5289451"/>
          </a:xfrm>
        </p:spPr>
        <p:txBody>
          <a:bodyPr/>
          <a:lstStyle/>
          <a:p>
            <a:r>
              <a:rPr lang="ru-RU" sz="2300" dirty="0" smtClean="0">
                <a:latin typeface="Georgia" pitchFamily="18" charset="0"/>
              </a:rPr>
              <a:t>В </a:t>
            </a:r>
            <a:r>
              <a:rPr lang="ru-RU" sz="2300" dirty="0" err="1" smtClean="0">
                <a:latin typeface="Georgia" pitchFamily="18" charset="0"/>
              </a:rPr>
              <a:t>найтяжчі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хвилини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життя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її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підтримувала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незгасима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пам'ть</a:t>
            </a:r>
            <a:r>
              <a:rPr lang="ru-RU" sz="2300" dirty="0" smtClean="0">
                <a:latin typeface="Georgia" pitchFamily="18" charset="0"/>
              </a:rPr>
              <a:t> про </a:t>
            </a:r>
            <a:r>
              <a:rPr lang="ru-RU" sz="2300" dirty="0" err="1" smtClean="0">
                <a:latin typeface="Georgia" pitchFamily="18" charset="0"/>
              </a:rPr>
              <a:t>рідну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Україну</a:t>
            </a:r>
            <a:r>
              <a:rPr lang="ru-RU" sz="2300" dirty="0" smtClean="0">
                <a:latin typeface="Georgia" pitchFamily="18" charset="0"/>
              </a:rPr>
              <a:t>. У </a:t>
            </a:r>
            <a:r>
              <a:rPr lang="ru-RU" sz="2300" dirty="0" err="1" smtClean="0">
                <a:latin typeface="Georgia" pitchFamily="18" charset="0"/>
              </a:rPr>
              <a:t>глибокому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патріотизмі</a:t>
            </a:r>
            <a:r>
              <a:rPr lang="ru-RU" sz="2300" dirty="0" smtClean="0">
                <a:latin typeface="Georgia" pitchFamily="18" charset="0"/>
              </a:rPr>
              <a:t> Настя </a:t>
            </a:r>
            <a:r>
              <a:rPr lang="ru-RU" sz="2300" dirty="0" err="1" smtClean="0">
                <a:latin typeface="Georgia" pitchFamily="18" charset="0"/>
              </a:rPr>
              <a:t>також</a:t>
            </a:r>
            <a:r>
              <a:rPr lang="ru-RU" sz="2300" dirty="0" smtClean="0">
                <a:latin typeface="Georgia" pitchFamily="18" charset="0"/>
              </a:rPr>
              <a:t> черпала </a:t>
            </a:r>
            <a:r>
              <a:rPr lang="ru-RU" sz="2300" dirty="0" err="1" smtClean="0">
                <a:latin typeface="Georgia" pitchFamily="18" charset="0"/>
              </a:rPr>
              <a:t>духовні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сили</a:t>
            </a:r>
            <a:r>
              <a:rPr lang="ru-RU" sz="2300" dirty="0" smtClean="0">
                <a:latin typeface="Georgia" pitchFamily="18" charset="0"/>
              </a:rPr>
              <a:t>. Вона </a:t>
            </a:r>
            <a:r>
              <a:rPr lang="ru-RU" sz="2300" dirty="0" err="1" smtClean="0">
                <a:latin typeface="Georgia" pitchFamily="18" charset="0"/>
              </a:rPr>
              <a:t>намагалась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слугувати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рідній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землі</a:t>
            </a:r>
            <a:r>
              <a:rPr lang="ru-RU" sz="2300" dirty="0" smtClean="0">
                <a:latin typeface="Georgia" pitchFamily="18" charset="0"/>
              </a:rPr>
              <a:t>, </a:t>
            </a:r>
            <a:r>
              <a:rPr lang="ru-RU" sz="2300" dirty="0" err="1" smtClean="0">
                <a:latin typeface="Georgia" pitchFamily="18" charset="0"/>
              </a:rPr>
              <a:t>використовуючи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різні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можливості</a:t>
            </a:r>
            <a:r>
              <a:rPr lang="ru-RU" sz="2300" dirty="0" smtClean="0">
                <a:latin typeface="Georgia" pitchFamily="18" charset="0"/>
              </a:rPr>
              <a:t>.</a:t>
            </a:r>
          </a:p>
          <a:p>
            <a:r>
              <a:rPr lang="ru-RU" sz="2300" dirty="0" smtClean="0">
                <a:latin typeface="Georgia" pitchFamily="18" charset="0"/>
              </a:rPr>
              <a:t>Не </a:t>
            </a:r>
            <a:r>
              <a:rPr lang="ru-RU" sz="2300" dirty="0" smtClean="0">
                <a:latin typeface="Georgia" pitchFamily="18" charset="0"/>
              </a:rPr>
              <a:t>один раз </a:t>
            </a:r>
            <a:r>
              <a:rPr lang="ru-RU" sz="2300" dirty="0" err="1" smtClean="0">
                <a:latin typeface="Georgia" pitchFamily="18" charset="0"/>
              </a:rPr>
              <a:t>поспішали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гінці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з</a:t>
            </a:r>
            <a:r>
              <a:rPr lang="ru-RU" sz="2300" dirty="0" smtClean="0">
                <a:latin typeface="Georgia" pitchFamily="18" charset="0"/>
              </a:rPr>
              <a:t> листами </a:t>
            </a:r>
            <a:r>
              <a:rPr lang="ru-RU" sz="2300" dirty="0" err="1" smtClean="0">
                <a:latin typeface="Georgia" pitchFamily="18" charset="0"/>
              </a:rPr>
              <a:t>від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Насті-Роксолани</a:t>
            </a:r>
            <a:r>
              <a:rPr lang="ru-RU" sz="2300" dirty="0" smtClean="0">
                <a:latin typeface="Georgia" pitchFamily="18" charset="0"/>
              </a:rPr>
              <a:t> до </a:t>
            </a:r>
            <a:r>
              <a:rPr lang="ru-RU" sz="2300" dirty="0" err="1" smtClean="0">
                <a:latin typeface="Georgia" pitchFamily="18" charset="0"/>
              </a:rPr>
              <a:t>польського</a:t>
            </a:r>
            <a:r>
              <a:rPr lang="ru-RU" sz="2300" dirty="0" smtClean="0">
                <a:latin typeface="Georgia" pitchFamily="18" charset="0"/>
              </a:rPr>
              <a:t> короля </a:t>
            </a:r>
            <a:r>
              <a:rPr lang="ru-RU" sz="2300" dirty="0" err="1" smtClean="0">
                <a:latin typeface="Georgia" pitchFamily="18" charset="0"/>
              </a:rPr>
              <a:t>із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радісною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звісткою</a:t>
            </a:r>
            <a:r>
              <a:rPr lang="ru-RU" sz="2300" dirty="0" smtClean="0">
                <a:latin typeface="Georgia" pitchFamily="18" charset="0"/>
              </a:rPr>
              <a:t>, </a:t>
            </a:r>
            <a:r>
              <a:rPr lang="ru-RU" sz="2300" dirty="0" err="1" smtClean="0">
                <a:latin typeface="Georgia" pitchFamily="18" charset="0"/>
              </a:rPr>
              <a:t>що</a:t>
            </a:r>
            <a:r>
              <a:rPr lang="ru-RU" sz="2300" dirty="0" smtClean="0">
                <a:latin typeface="Georgia" pitchFamily="18" charset="0"/>
              </a:rPr>
              <a:t> не </a:t>
            </a:r>
            <a:r>
              <a:rPr lang="ru-RU" sz="2300" dirty="0" err="1" smtClean="0">
                <a:latin typeface="Georgia" pitchFamily="18" charset="0"/>
              </a:rPr>
              <a:t>будуть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нападати</a:t>
            </a:r>
            <a:r>
              <a:rPr lang="ru-RU" sz="2300" dirty="0" smtClean="0">
                <a:latin typeface="Georgia" pitchFamily="18" charset="0"/>
              </a:rPr>
              <a:t> на </a:t>
            </a:r>
            <a:r>
              <a:rPr lang="ru-RU" sz="2300" dirty="0" err="1" smtClean="0">
                <a:latin typeface="Georgia" pitchFamily="18" charset="0"/>
              </a:rPr>
              <a:t>Вкраїну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ні</a:t>
            </a:r>
            <a:r>
              <a:rPr lang="ru-RU" sz="2300" dirty="0" smtClean="0">
                <a:latin typeface="Georgia" pitchFamily="18" charset="0"/>
              </a:rPr>
              <a:t> турки, </a:t>
            </a:r>
            <a:r>
              <a:rPr lang="ru-RU" sz="2300" dirty="0" err="1" smtClean="0">
                <a:latin typeface="Georgia" pitchFamily="18" charset="0"/>
              </a:rPr>
              <a:t>ні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татари</a:t>
            </a:r>
            <a:r>
              <a:rPr lang="ru-RU" sz="2300" dirty="0" smtClean="0">
                <a:latin typeface="Georgia" pitchFamily="18" charset="0"/>
              </a:rPr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3qxumzZ7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4039648" cy="5400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764704"/>
            <a:ext cx="4032448" cy="5400600"/>
          </a:xfrm>
        </p:spPr>
        <p:txBody>
          <a:bodyPr/>
          <a:lstStyle/>
          <a:p>
            <a:r>
              <a:rPr lang="ru-RU" sz="2100" dirty="0" err="1" smtClean="0">
                <a:latin typeface="Georgia" pitchFamily="18" charset="0"/>
              </a:rPr>
              <a:t>Неподалік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від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Агія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Софії</a:t>
            </a:r>
            <a:r>
              <a:rPr lang="ru-RU" sz="2100" dirty="0" smtClean="0">
                <a:latin typeface="Georgia" pitchFamily="18" charset="0"/>
              </a:rPr>
              <a:t>, </a:t>
            </a:r>
            <a:r>
              <a:rPr lang="ru-RU" sz="2100" dirty="0" err="1" smtClean="0">
                <a:latin typeface="Georgia" pitchFamily="18" charset="0"/>
              </a:rPr>
              <a:t>котра</a:t>
            </a:r>
            <a:r>
              <a:rPr lang="ru-RU" sz="2100" dirty="0" smtClean="0">
                <a:latin typeface="Georgia" pitchFamily="18" charset="0"/>
              </a:rPr>
              <a:t> стала </a:t>
            </a:r>
            <a:r>
              <a:rPr lang="ru-RU" sz="2100" dirty="0" err="1" smtClean="0">
                <a:latin typeface="Georgia" pitchFamily="18" charset="0"/>
              </a:rPr>
              <a:t>вже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музеєм</a:t>
            </a:r>
            <a:r>
              <a:rPr lang="ru-RU" sz="2100" dirty="0" smtClean="0">
                <a:latin typeface="Georgia" pitchFamily="18" charset="0"/>
              </a:rPr>
              <a:t>, </a:t>
            </a:r>
            <a:r>
              <a:rPr lang="ru-RU" sz="2100" dirty="0" err="1" smtClean="0">
                <a:latin typeface="Georgia" pitchFamily="18" charset="0"/>
              </a:rPr>
              <a:t>донині</a:t>
            </a:r>
            <a:r>
              <a:rPr lang="ru-RU" sz="2100" dirty="0" smtClean="0">
                <a:latin typeface="Georgia" pitchFamily="18" charset="0"/>
              </a:rPr>
              <a:t> стоять </a:t>
            </a:r>
            <a:r>
              <a:rPr lang="ru-RU" sz="2100" dirty="0" err="1" smtClean="0">
                <a:latin typeface="Georgia" pitchFamily="18" charset="0"/>
              </a:rPr>
              <a:t>збудовані</a:t>
            </a:r>
            <a:r>
              <a:rPr lang="ru-RU" sz="2100" dirty="0" smtClean="0">
                <a:latin typeface="Georgia" pitchFamily="18" charset="0"/>
              </a:rPr>
              <a:t> на </a:t>
            </a:r>
            <a:r>
              <a:rPr lang="ru-RU" sz="2100" dirty="0" err="1" smtClean="0">
                <a:latin typeface="Georgia" pitchFamily="18" charset="0"/>
              </a:rPr>
              <a:t>кошти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Роксолани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турецькі</a:t>
            </a:r>
            <a:r>
              <a:rPr lang="ru-RU" sz="2100" dirty="0" smtClean="0">
                <a:latin typeface="Georgia" pitchFamily="18" charset="0"/>
              </a:rPr>
              <a:t> церкви. </a:t>
            </a:r>
            <a:r>
              <a:rPr lang="ru-RU" sz="2100" dirty="0" err="1" smtClean="0">
                <a:latin typeface="Georgia" pitchFamily="18" charset="0"/>
              </a:rPr>
              <a:t>Гуррем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Рассені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збудувала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своїм</a:t>
            </a:r>
            <a:r>
              <a:rPr lang="ru-RU" sz="2100" dirty="0" smtClean="0">
                <a:latin typeface="Georgia" pitchFamily="18" charset="0"/>
              </a:rPr>
              <a:t> коштом  храм-мечеть, </a:t>
            </a:r>
            <a:r>
              <a:rPr lang="ru-RU" sz="2100" dirty="0" err="1" smtClean="0">
                <a:latin typeface="Georgia" pitchFamily="18" charset="0"/>
              </a:rPr>
              <a:t>притулок</a:t>
            </a:r>
            <a:r>
              <a:rPr lang="ru-RU" sz="2100" dirty="0" smtClean="0">
                <a:latin typeface="Georgia" pitchFamily="18" charset="0"/>
              </a:rPr>
              <a:t> для </a:t>
            </a:r>
            <a:r>
              <a:rPr lang="ru-RU" sz="2100" dirty="0" err="1" smtClean="0">
                <a:latin typeface="Georgia" pitchFamily="18" charset="0"/>
              </a:rPr>
              <a:t>бідних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і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лікарню</a:t>
            </a:r>
            <a:r>
              <a:rPr lang="ru-RU" sz="2100" dirty="0" smtClean="0">
                <a:latin typeface="Georgia" pitchFamily="18" charset="0"/>
              </a:rPr>
              <a:t>.</a:t>
            </a:r>
          </a:p>
          <a:p>
            <a:r>
              <a:rPr lang="ru-RU" sz="2100" dirty="0" err="1" smtClean="0">
                <a:latin typeface="Georgia" pitchFamily="18" charset="0"/>
              </a:rPr>
              <a:t>Одній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Роксолані</a:t>
            </a:r>
            <a:r>
              <a:rPr lang="ru-RU" sz="2100" dirty="0" smtClean="0">
                <a:latin typeface="Georgia" pitchFamily="18" charset="0"/>
              </a:rPr>
              <a:t> наказав Сулейман </a:t>
            </a:r>
            <a:r>
              <a:rPr lang="ru-RU" sz="2100" dirty="0" err="1" smtClean="0">
                <a:latin typeface="Georgia" pitchFamily="18" charset="0"/>
              </a:rPr>
              <a:t>побудувати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величний</a:t>
            </a:r>
            <a:r>
              <a:rPr lang="ru-RU" sz="2100" dirty="0" smtClean="0">
                <a:latin typeface="Georgia" pitchFamily="18" charset="0"/>
              </a:rPr>
              <a:t> мавзолей, </a:t>
            </a:r>
            <a:r>
              <a:rPr lang="ru-RU" sz="2100" dirty="0" err="1" smtClean="0">
                <a:latin typeface="Georgia" pitchFamily="18" charset="0"/>
              </a:rPr>
              <a:t>наче</a:t>
            </a:r>
            <a:r>
              <a:rPr lang="ru-RU" sz="2100" dirty="0" smtClean="0">
                <a:latin typeface="Georgia" pitchFamily="18" charset="0"/>
              </a:rPr>
              <a:t> самому султану. </a:t>
            </a:r>
            <a:r>
              <a:rPr lang="ru-RU" sz="2100" dirty="0" err="1" smtClean="0">
                <a:latin typeface="Georgia" pitchFamily="18" charset="0"/>
              </a:rPr>
              <a:t>Султанів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було</a:t>
            </a:r>
            <a:r>
              <a:rPr lang="ru-RU" sz="2100" dirty="0" smtClean="0">
                <a:latin typeface="Georgia" pitchFamily="18" charset="0"/>
              </a:rPr>
              <a:t> 36, </a:t>
            </a:r>
            <a:r>
              <a:rPr lang="ru-RU" sz="2100" dirty="0" err="1" smtClean="0">
                <a:latin typeface="Georgia" pitchFamily="18" charset="0"/>
              </a:rPr>
              <a:t>але</a:t>
            </a:r>
            <a:r>
              <a:rPr lang="ru-RU" sz="2100" dirty="0" smtClean="0">
                <a:latin typeface="Georgia" pitchFamily="18" charset="0"/>
              </a:rPr>
              <a:t>, </a:t>
            </a:r>
            <a:r>
              <a:rPr lang="ru-RU" sz="2100" dirty="0" err="1" smtClean="0">
                <a:latin typeface="Georgia" pitchFamily="18" charset="0"/>
              </a:rPr>
              <a:t>жодна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з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безлічі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султанських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жінок</a:t>
            </a:r>
            <a:r>
              <a:rPr lang="ru-RU" sz="2100" dirty="0" smtClean="0">
                <a:latin typeface="Georgia" pitchFamily="18" charset="0"/>
              </a:rPr>
              <a:t> за всю </a:t>
            </a:r>
            <a:r>
              <a:rPr lang="ru-RU" sz="2100" dirty="0" err="1" smtClean="0">
                <a:latin typeface="Georgia" pitchFamily="18" charset="0"/>
              </a:rPr>
              <a:t>тисячолітню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історію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імперії</a:t>
            </a:r>
            <a:r>
              <a:rPr lang="ru-RU" sz="2100" dirty="0" smtClean="0">
                <a:latin typeface="Georgia" pitchFamily="18" charset="0"/>
              </a:rPr>
              <a:t> не </a:t>
            </a:r>
            <a:r>
              <a:rPr lang="ru-RU" sz="2100" dirty="0" err="1" smtClean="0">
                <a:latin typeface="Georgia" pitchFamily="18" charset="0"/>
              </a:rPr>
              <a:t>була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похована</a:t>
            </a:r>
            <a:r>
              <a:rPr lang="ru-RU" sz="2100" dirty="0" smtClean="0">
                <a:latin typeface="Georgia" pitchFamily="18" charset="0"/>
              </a:rPr>
              <a:t> так </a:t>
            </a:r>
            <a:r>
              <a:rPr lang="ru-RU" sz="2100" dirty="0" err="1" smtClean="0">
                <a:latin typeface="Georgia" pitchFamily="18" charset="0"/>
              </a:rPr>
              <a:t>пишно</a:t>
            </a:r>
            <a:r>
              <a:rPr lang="ru-RU" sz="2100" dirty="0" smtClean="0">
                <a:latin typeface="Georgia" pitchFamily="18" charset="0"/>
              </a:rPr>
              <a:t>, як 56-річна </a:t>
            </a:r>
            <a:r>
              <a:rPr lang="ru-RU" sz="2100" dirty="0" err="1" smtClean="0">
                <a:latin typeface="Georgia" pitchFamily="18" charset="0"/>
              </a:rPr>
              <a:t>жінка</a:t>
            </a:r>
            <a:r>
              <a:rPr lang="ru-RU" sz="2100" dirty="0" smtClean="0">
                <a:latin typeface="Georgia" pitchFamily="18" charset="0"/>
              </a:rPr>
              <a:t> - </a:t>
            </a:r>
            <a:r>
              <a:rPr lang="ru-RU" sz="2100" dirty="0" err="1" smtClean="0">
                <a:latin typeface="Georgia" pitchFamily="18" charset="0"/>
              </a:rPr>
              <a:t>українка</a:t>
            </a:r>
            <a:r>
              <a:rPr lang="ru-RU" sz="2100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779686"/>
          </a:xfrm>
        </p:spPr>
        <p:txBody>
          <a:bodyPr/>
          <a:lstStyle/>
          <a:p>
            <a:pPr algn="ctr"/>
            <a:r>
              <a:rPr lang="ru-RU" sz="5400" b="0" dirty="0" smtClean="0">
                <a:solidFill>
                  <a:srgbClr val="800000"/>
                </a:solidFill>
                <a:latin typeface="Gabriola" pitchFamily="82" charset="0"/>
              </a:rPr>
              <a:t>Маруся </a:t>
            </a:r>
            <a:r>
              <a:rPr lang="ru-RU" sz="5400" b="0" dirty="0" err="1" smtClean="0">
                <a:solidFill>
                  <a:srgbClr val="800000"/>
                </a:solidFill>
                <a:latin typeface="Gabriola" pitchFamily="82" charset="0"/>
              </a:rPr>
              <a:t>Чурай</a:t>
            </a:r>
            <a:endParaRPr lang="ru-RU" sz="5400" b="0" dirty="0">
              <a:solidFill>
                <a:srgbClr val="800000"/>
              </a:solidFill>
              <a:latin typeface="Gabriola" pitchFamily="82" charset="0"/>
            </a:endParaRPr>
          </a:p>
        </p:txBody>
      </p:sp>
      <p:pic>
        <p:nvPicPr>
          <p:cNvPr id="5" name="Содержимое 4" descr="434ad435836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052736"/>
            <a:ext cx="3866759" cy="50962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08720"/>
            <a:ext cx="4248472" cy="5184576"/>
          </a:xfrm>
        </p:spPr>
        <p:txBody>
          <a:bodyPr/>
          <a:lstStyle/>
          <a:p>
            <a:r>
              <a:rPr lang="ru-RU" sz="2400" dirty="0" err="1" smtClean="0">
                <a:latin typeface="Georgia" pitchFamily="18" charset="0"/>
              </a:rPr>
              <a:t>Козацькі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часи</a:t>
            </a:r>
            <a:r>
              <a:rPr lang="ru-RU" sz="2400" dirty="0" smtClean="0">
                <a:latin typeface="Georgia" pitchFamily="18" charset="0"/>
              </a:rPr>
              <a:t> на </a:t>
            </a:r>
            <a:r>
              <a:rPr lang="ru-RU" sz="2400" dirty="0" err="1" smtClean="0">
                <a:latin typeface="Georgia" pitchFamily="18" charset="0"/>
              </a:rPr>
              <a:t>Україні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сприяли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також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поетичному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пісенно­му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пробудженню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українського</a:t>
            </a:r>
            <a:r>
              <a:rPr lang="ru-RU" sz="2400" dirty="0" smtClean="0">
                <a:latin typeface="Georgia" pitchFamily="18" charset="0"/>
              </a:rPr>
              <a:t> народу. </a:t>
            </a:r>
            <a:r>
              <a:rPr lang="ru-RU" sz="2400" dirty="0" err="1" smtClean="0">
                <a:latin typeface="Georgia" pitchFamily="18" charset="0"/>
              </a:rPr>
              <a:t>Вважають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що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тільки</a:t>
            </a:r>
            <a:r>
              <a:rPr lang="ru-RU" sz="2400" dirty="0" smtClean="0">
                <a:latin typeface="Georgia" pitchFamily="18" charset="0"/>
              </a:rPr>
              <a:t> записа­но </a:t>
            </a:r>
            <a:r>
              <a:rPr lang="ru-RU" sz="2400" dirty="0" err="1" smtClean="0">
                <a:latin typeface="Georgia" pitchFamily="18" charset="0"/>
              </a:rPr>
              <a:t>українських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пісень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понад</a:t>
            </a:r>
            <a:r>
              <a:rPr lang="ru-RU" sz="2400" dirty="0" smtClean="0">
                <a:latin typeface="Georgia" pitchFamily="18" charset="0"/>
              </a:rPr>
              <a:t> 200 </a:t>
            </a:r>
            <a:r>
              <a:rPr lang="ru-RU" sz="2400" dirty="0" err="1" smtClean="0">
                <a:latin typeface="Georgia" pitchFamily="18" charset="0"/>
              </a:rPr>
              <a:t>тисяч</a:t>
            </a:r>
            <a:r>
              <a:rPr lang="ru-RU" sz="2400" dirty="0" smtClean="0">
                <a:latin typeface="Georgia" pitchFamily="18" charset="0"/>
              </a:rPr>
              <a:t>. </a:t>
            </a:r>
            <a:r>
              <a:rPr lang="ru-RU" sz="2400" dirty="0" err="1" smtClean="0">
                <a:latin typeface="Georgia" pitchFamily="18" charset="0"/>
              </a:rPr>
              <a:t>Серед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їх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творців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крізь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тума­ни</a:t>
            </a:r>
            <a:r>
              <a:rPr lang="ru-RU" sz="2400" dirty="0" smtClean="0">
                <a:latin typeface="Georgia" pitchFamily="18" charset="0"/>
              </a:rPr>
              <a:t> часу </a:t>
            </a:r>
            <a:r>
              <a:rPr lang="ru-RU" sz="2400" dirty="0" err="1" smtClean="0">
                <a:latin typeface="Georgia" pitchFamily="18" charset="0"/>
              </a:rPr>
              <a:t>окреслюються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схожі</a:t>
            </a:r>
            <a:r>
              <a:rPr lang="ru-RU" sz="2400" dirty="0" smtClean="0">
                <a:latin typeface="Georgia" pitchFamily="18" charset="0"/>
              </a:rPr>
              <a:t> на легенду </a:t>
            </a:r>
            <a:r>
              <a:rPr lang="ru-RU" sz="2400" dirty="0" err="1" smtClean="0">
                <a:latin typeface="Georgia" pitchFamily="18" charset="0"/>
              </a:rPr>
              <a:t>жіночі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постаті</a:t>
            </a:r>
            <a:r>
              <a:rPr lang="ru-RU" sz="2400" dirty="0" smtClean="0">
                <a:latin typeface="Georgia" pitchFamily="18" charset="0"/>
              </a:rPr>
              <a:t>. До таких </a:t>
            </a:r>
            <a:r>
              <a:rPr lang="ru-RU" sz="2400" dirty="0" err="1" smtClean="0">
                <a:latin typeface="Georgia" pitchFamily="18" charset="0"/>
              </a:rPr>
              <a:t>легендарних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постатей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належить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і</a:t>
            </a:r>
            <a:r>
              <a:rPr lang="ru-RU" sz="2400" dirty="0" smtClean="0">
                <a:latin typeface="Georgia" pitchFamily="18" charset="0"/>
              </a:rPr>
              <a:t> народна </a:t>
            </a:r>
            <a:r>
              <a:rPr lang="ru-RU" sz="2400" dirty="0" err="1" smtClean="0">
                <a:latin typeface="Georgia" pitchFamily="18" charset="0"/>
              </a:rPr>
              <a:t>поетеса</a:t>
            </a:r>
            <a:r>
              <a:rPr lang="ru-RU" sz="2400" dirty="0" smtClean="0">
                <a:latin typeface="Georgia" pitchFamily="18" charset="0"/>
              </a:rPr>
              <a:t> Маруся </a:t>
            </a:r>
            <a:r>
              <a:rPr lang="ru-RU" sz="2400" dirty="0" err="1" smtClean="0">
                <a:latin typeface="Georgia" pitchFamily="18" charset="0"/>
              </a:rPr>
              <a:t>Чурай</a:t>
            </a:r>
            <a:r>
              <a:rPr lang="ru-RU" sz="2400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42184.999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4420956" cy="47525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980728"/>
            <a:ext cx="3600400" cy="4896544"/>
          </a:xfrm>
        </p:spPr>
        <p:txBody>
          <a:bodyPr/>
          <a:lstStyle/>
          <a:p>
            <a:r>
              <a:rPr lang="ru-RU" sz="2400" dirty="0" err="1" smtClean="0">
                <a:latin typeface="Georgia" pitchFamily="18" charset="0"/>
              </a:rPr>
              <a:t>Українською</a:t>
            </a:r>
            <a:r>
              <a:rPr lang="ru-RU" sz="2400" dirty="0" smtClean="0">
                <a:latin typeface="Georgia" pitchFamily="18" charset="0"/>
              </a:rPr>
              <a:t> Сафо </a:t>
            </a:r>
            <a:r>
              <a:rPr lang="ru-RU" sz="2400" dirty="0" err="1" smtClean="0">
                <a:latin typeface="Georgia" pitchFamily="18" charset="0"/>
              </a:rPr>
              <a:t>називають</a:t>
            </a:r>
            <a:r>
              <a:rPr lang="ru-RU" sz="2400" dirty="0" smtClean="0">
                <a:latin typeface="Georgia" pitchFamily="18" charset="0"/>
              </a:rPr>
              <a:t> Марусю </a:t>
            </a:r>
            <a:r>
              <a:rPr lang="ru-RU" sz="2400" dirty="0" err="1" smtClean="0">
                <a:latin typeface="Georgia" pitchFamily="18" charset="0"/>
              </a:rPr>
              <a:t>Чурай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бо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вважають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її</a:t>
            </a:r>
            <a:r>
              <a:rPr lang="ru-RU" sz="2400" dirty="0" smtClean="0">
                <a:latin typeface="Georgia" pitchFamily="18" charset="0"/>
              </a:rPr>
              <a:t> автором </a:t>
            </a:r>
            <a:r>
              <a:rPr lang="ru-RU" sz="2400" dirty="0" err="1" smtClean="0">
                <a:latin typeface="Georgia" pitchFamily="18" charset="0"/>
              </a:rPr>
              <a:t>багатьох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народних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пісень</a:t>
            </a:r>
            <a:r>
              <a:rPr lang="ru-RU" sz="2400" dirty="0" smtClean="0">
                <a:latin typeface="Georgia" pitchFamily="18" charset="0"/>
              </a:rPr>
              <a:t> (</a:t>
            </a:r>
            <a:r>
              <a:rPr lang="ru-RU" sz="2400" dirty="0" err="1" smtClean="0">
                <a:latin typeface="Georgia" pitchFamily="18" charset="0"/>
              </a:rPr>
              <a:t>понад</a:t>
            </a:r>
            <a:r>
              <a:rPr lang="ru-RU" sz="2400" dirty="0" smtClean="0">
                <a:latin typeface="Georgia" pitchFamily="18" charset="0"/>
              </a:rPr>
              <a:t> 200 </a:t>
            </a:r>
            <a:r>
              <a:rPr lang="ru-RU" sz="2400" dirty="0" err="1" smtClean="0">
                <a:latin typeface="Georgia" pitchFamily="18" charset="0"/>
              </a:rPr>
              <a:t>тисяч</a:t>
            </a:r>
            <a:r>
              <a:rPr lang="ru-RU" sz="2400" dirty="0" smtClean="0">
                <a:latin typeface="Georgia" pitchFamily="18" charset="0"/>
              </a:rPr>
              <a:t>), </a:t>
            </a:r>
            <a:r>
              <a:rPr lang="ru-RU" sz="2400" dirty="0" err="1" smtClean="0">
                <a:latin typeface="Georgia" pitchFamily="18" charset="0"/>
              </a:rPr>
              <a:t>зокрема</a:t>
            </a:r>
            <a:r>
              <a:rPr lang="ru-RU" sz="2400" dirty="0" smtClean="0">
                <a:latin typeface="Georgia" pitchFamily="18" charset="0"/>
              </a:rPr>
              <a:t>: "</a:t>
            </a:r>
            <a:r>
              <a:rPr lang="ru-RU" sz="2400" dirty="0" err="1" smtClean="0">
                <a:latin typeface="Georgia" pitchFamily="18" charset="0"/>
              </a:rPr>
              <a:t>Засвіт</a:t>
            </a:r>
            <a:r>
              <a:rPr lang="ru-RU" sz="2400" dirty="0" smtClean="0">
                <a:latin typeface="Georgia" pitchFamily="18" charset="0"/>
              </a:rPr>
              <a:t> встали </a:t>
            </a:r>
            <a:r>
              <a:rPr lang="ru-RU" sz="2400" dirty="0" err="1" smtClean="0">
                <a:latin typeface="Georgia" pitchFamily="18" charset="0"/>
              </a:rPr>
              <a:t>козаченьки</a:t>
            </a:r>
            <a:r>
              <a:rPr lang="ru-RU" sz="2400" dirty="0" smtClean="0">
                <a:latin typeface="Georgia" pitchFamily="18" charset="0"/>
              </a:rPr>
              <a:t>", "</a:t>
            </a:r>
            <a:r>
              <a:rPr lang="ru-RU" sz="2400" dirty="0" err="1" smtClean="0">
                <a:latin typeface="Georgia" pitchFamily="18" charset="0"/>
              </a:rPr>
              <a:t>Віють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вітри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віють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буйні</a:t>
            </a:r>
            <a:r>
              <a:rPr lang="ru-RU" sz="2400" dirty="0" smtClean="0">
                <a:latin typeface="Georgia" pitchFamily="18" charset="0"/>
              </a:rPr>
              <a:t>", "Ой не ходи, </a:t>
            </a:r>
            <a:r>
              <a:rPr lang="ru-RU" sz="2400" dirty="0" err="1" smtClean="0">
                <a:latin typeface="Georgia" pitchFamily="18" charset="0"/>
              </a:rPr>
              <a:t>Грицю</a:t>
            </a:r>
            <a:r>
              <a:rPr lang="ru-RU" sz="2400" dirty="0" smtClean="0">
                <a:latin typeface="Georgia" pitchFamily="18" charset="0"/>
              </a:rPr>
              <a:t>", "В </a:t>
            </a:r>
            <a:r>
              <a:rPr lang="ru-RU" sz="2400" dirty="0" err="1" smtClean="0">
                <a:latin typeface="Georgia" pitchFamily="18" charset="0"/>
              </a:rPr>
              <a:t>кінці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греблі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шумлять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верби</a:t>
            </a:r>
            <a:r>
              <a:rPr lang="ru-RU" sz="2400" dirty="0" smtClean="0">
                <a:latin typeface="Georgia" pitchFamily="18" charset="0"/>
              </a:rPr>
              <a:t>" та </a:t>
            </a:r>
            <a:r>
              <a:rPr lang="ru-RU" sz="2400" dirty="0" err="1" smtClean="0">
                <a:latin typeface="Georgia" pitchFamily="18" charset="0"/>
              </a:rPr>
              <a:t>ін</a:t>
            </a:r>
            <a:r>
              <a:rPr lang="ru-RU" sz="2400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92696"/>
            <a:ext cx="4042792" cy="5433467"/>
          </a:xfrm>
        </p:spPr>
        <p:txBody>
          <a:bodyPr/>
          <a:lstStyle/>
          <a:p>
            <a:r>
              <a:rPr lang="ru-RU" sz="2200" dirty="0" smtClean="0">
                <a:latin typeface="Georgia" pitchFamily="18" charset="0"/>
              </a:rPr>
              <a:t>За </a:t>
            </a:r>
            <a:r>
              <a:rPr lang="ru-RU" sz="2200" dirty="0" err="1" smtClean="0">
                <a:latin typeface="Georgia" pitchFamily="18" charset="0"/>
              </a:rPr>
              <a:t>історичними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переказами</a:t>
            </a:r>
            <a:r>
              <a:rPr lang="ru-RU" sz="2200" dirty="0" smtClean="0">
                <a:latin typeface="Georgia" pitchFamily="18" charset="0"/>
              </a:rPr>
              <a:t>, народна </a:t>
            </a:r>
            <a:r>
              <a:rPr lang="ru-RU" sz="2200" dirty="0" err="1" smtClean="0">
                <a:latin typeface="Georgia" pitchFamily="18" charset="0"/>
              </a:rPr>
              <a:t>поетеса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і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співачка</a:t>
            </a:r>
            <a:r>
              <a:rPr lang="ru-RU" sz="2200" dirty="0" smtClean="0">
                <a:latin typeface="Georgia" pitchFamily="18" charset="0"/>
              </a:rPr>
              <a:t> народилась у 1625 р. у </a:t>
            </a:r>
            <a:r>
              <a:rPr lang="ru-RU" sz="2200" dirty="0" err="1" smtClean="0">
                <a:latin typeface="Georgia" pitchFamily="18" charset="0"/>
              </a:rPr>
              <a:t>Полтаві</a:t>
            </a:r>
            <a:r>
              <a:rPr lang="ru-RU" sz="2200" dirty="0" smtClean="0">
                <a:latin typeface="Georgia" pitchFamily="18" charset="0"/>
              </a:rPr>
              <a:t>, в </a:t>
            </a:r>
            <a:r>
              <a:rPr lang="ru-RU" sz="2200" dirty="0" err="1" smtClean="0">
                <a:latin typeface="Georgia" pitchFamily="18" charset="0"/>
              </a:rPr>
              <a:t>козацькій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родині</a:t>
            </a:r>
            <a:r>
              <a:rPr lang="ru-RU" sz="2200" dirty="0" smtClean="0">
                <a:latin typeface="Georgia" pitchFamily="18" charset="0"/>
              </a:rPr>
              <a:t>. </a:t>
            </a:r>
          </a:p>
          <a:p>
            <a:r>
              <a:rPr lang="ru-RU" sz="2200" dirty="0" err="1" smtClean="0">
                <a:latin typeface="Georgia" pitchFamily="18" charset="0"/>
              </a:rPr>
              <a:t>Навесні</a:t>
            </a:r>
            <a:r>
              <a:rPr lang="ru-RU" sz="2200" dirty="0" smtClean="0">
                <a:latin typeface="Georgia" pitchFamily="18" charset="0"/>
              </a:rPr>
              <a:t> 1648 року </a:t>
            </a:r>
            <a:r>
              <a:rPr lang="ru-RU" sz="2200" dirty="0" err="1" smtClean="0">
                <a:latin typeface="Georgia" pitchFamily="18" charset="0"/>
              </a:rPr>
              <a:t>почалася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визвольна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війна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українського</a:t>
            </a:r>
            <a:r>
              <a:rPr lang="ru-RU" sz="2200" dirty="0" smtClean="0">
                <a:latin typeface="Georgia" pitchFamily="18" charset="0"/>
              </a:rPr>
              <a:t> на­роду </a:t>
            </a:r>
            <a:r>
              <a:rPr lang="ru-RU" sz="2200" dirty="0" err="1" smtClean="0">
                <a:latin typeface="Georgia" pitchFamily="18" charset="0"/>
              </a:rPr>
              <a:t>проти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польської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шляхти</a:t>
            </a:r>
            <a:r>
              <a:rPr lang="ru-RU" sz="2200" dirty="0" smtClean="0">
                <a:latin typeface="Georgia" pitchFamily="18" charset="0"/>
              </a:rPr>
              <a:t>. </a:t>
            </a:r>
            <a:r>
              <a:rPr lang="ru-RU" sz="2200" dirty="0" err="1" smtClean="0">
                <a:latin typeface="Georgia" pitchFamily="18" charset="0"/>
              </a:rPr>
              <a:t>Піднявся</a:t>
            </a:r>
            <a:r>
              <a:rPr lang="ru-RU" sz="2200" dirty="0" smtClean="0">
                <a:latin typeface="Georgia" pitchFamily="18" charset="0"/>
              </a:rPr>
              <a:t> на </a:t>
            </a:r>
            <a:r>
              <a:rPr lang="ru-RU" sz="2200" dirty="0" err="1" smtClean="0">
                <a:latin typeface="Georgia" pitchFamily="18" charset="0"/>
              </a:rPr>
              <a:t>боротьбу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і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Полтавський</a:t>
            </a:r>
            <a:r>
              <a:rPr lang="ru-RU" sz="2200" dirty="0" smtClean="0">
                <a:latin typeface="Georgia" pitchFamily="18" charset="0"/>
              </a:rPr>
              <a:t> полк, в </a:t>
            </a:r>
            <a:r>
              <a:rPr lang="ru-RU" sz="2200" dirty="0" err="1" smtClean="0">
                <a:latin typeface="Georgia" pitchFamily="18" charset="0"/>
              </a:rPr>
              <a:t>якому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був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і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коханий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Марусі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Грицько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Бобренко</a:t>
            </a:r>
            <a:r>
              <a:rPr lang="ru-RU" sz="2200" dirty="0" smtClean="0">
                <a:latin typeface="Georgia" pitchFamily="18" charset="0"/>
              </a:rPr>
              <a:t>. Для </a:t>
            </a:r>
            <a:r>
              <a:rPr lang="ru-RU" sz="2200" dirty="0" err="1" smtClean="0">
                <a:latin typeface="Georgia" pitchFamily="18" charset="0"/>
              </a:rPr>
              <a:t>дівчини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розлука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з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коханим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була</a:t>
            </a:r>
            <a:r>
              <a:rPr lang="ru-RU" sz="2200" dirty="0" smtClean="0">
                <a:latin typeface="Georgia" pitchFamily="18" charset="0"/>
              </a:rPr>
              <a:t> тяжким ударом. </a:t>
            </a:r>
            <a:r>
              <a:rPr lang="ru-RU" sz="2200" dirty="0" err="1" smtClean="0">
                <a:latin typeface="Georgia" pitchFamily="18" charset="0"/>
              </a:rPr>
              <a:t>Саме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тоді</a:t>
            </a:r>
            <a:r>
              <a:rPr lang="ru-RU" sz="2200" dirty="0" smtClean="0">
                <a:latin typeface="Georgia" pitchFamily="18" charset="0"/>
              </a:rPr>
              <a:t> вона </a:t>
            </a:r>
            <a:r>
              <a:rPr lang="ru-RU" sz="2200" dirty="0" err="1" smtClean="0">
                <a:latin typeface="Georgia" pitchFamily="18" charset="0"/>
              </a:rPr>
              <a:t>склала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чудову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пісню</a:t>
            </a:r>
            <a:r>
              <a:rPr lang="ru-RU" sz="2200" dirty="0" smtClean="0">
                <a:latin typeface="Georgia" pitchFamily="18" charset="0"/>
              </a:rPr>
              <a:t> "</a:t>
            </a:r>
            <a:r>
              <a:rPr lang="ru-RU" sz="2200" dirty="0" err="1" smtClean="0">
                <a:latin typeface="Georgia" pitchFamily="18" charset="0"/>
              </a:rPr>
              <a:t>Засвіт</a:t>
            </a:r>
            <a:r>
              <a:rPr lang="ru-RU" sz="2200" dirty="0" smtClean="0">
                <a:latin typeface="Georgia" pitchFamily="18" charset="0"/>
              </a:rPr>
              <a:t> встали </a:t>
            </a:r>
            <a:r>
              <a:rPr lang="ru-RU" sz="2200" dirty="0" err="1" smtClean="0">
                <a:latin typeface="Georgia" pitchFamily="18" charset="0"/>
              </a:rPr>
              <a:t>козаченьки</a:t>
            </a:r>
            <a:r>
              <a:rPr lang="ru-RU" sz="2200" dirty="0" smtClean="0">
                <a:latin typeface="Georgia" pitchFamily="18" charset="0"/>
              </a:rPr>
              <a:t>".</a:t>
            </a:r>
          </a:p>
          <a:p>
            <a:endParaRPr lang="ru-RU" dirty="0"/>
          </a:p>
        </p:txBody>
      </p:sp>
      <p:pic>
        <p:nvPicPr>
          <p:cNvPr id="8" name="Содержимое 7" descr="marusya-churay-pochtovaya-marka-iz-serii-vydayushchiesya-jenshchiny-ukrainy-_shtanko_aleksey_13713089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764704"/>
            <a:ext cx="3834823" cy="52770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480744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4248472" cy="498487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1340768"/>
            <a:ext cx="3672408" cy="5184576"/>
          </a:xfrm>
        </p:spPr>
        <p:txBody>
          <a:bodyPr/>
          <a:lstStyle/>
          <a:p>
            <a:r>
              <a:rPr lang="ru-RU" sz="2400" dirty="0" err="1" smtClean="0">
                <a:latin typeface="Georgia" pitchFamily="18" charset="0"/>
              </a:rPr>
              <a:t>Скориставшись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перемир'ям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між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Україною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Польщею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козаки</a:t>
            </a:r>
            <a:r>
              <a:rPr lang="ru-RU" sz="2400" dirty="0" smtClean="0">
                <a:latin typeface="Georgia" pitchFamily="18" charset="0"/>
              </a:rPr>
              <a:t> почали </a:t>
            </a:r>
            <a:r>
              <a:rPr lang="ru-RU" sz="2400" dirty="0" err="1" smtClean="0">
                <a:latin typeface="Georgia" pitchFamily="18" charset="0"/>
              </a:rPr>
              <a:t>повертатися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додому</a:t>
            </a:r>
            <a:r>
              <a:rPr lang="ru-RU" sz="2400" dirty="0" smtClean="0">
                <a:latin typeface="Georgia" pitchFamily="18" charset="0"/>
              </a:rPr>
              <a:t>. Маруся </a:t>
            </a:r>
            <a:r>
              <a:rPr lang="ru-RU" sz="2400" dirty="0" err="1" smtClean="0">
                <a:latin typeface="Georgia" pitchFamily="18" charset="0"/>
              </a:rPr>
              <a:t>нетерпляче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чекала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Гриця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але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він</a:t>
            </a:r>
            <a:r>
              <a:rPr lang="ru-RU" sz="2400" dirty="0" smtClean="0">
                <a:latin typeface="Georgia" pitchFamily="18" charset="0"/>
              </a:rPr>
              <a:t> не </a:t>
            </a:r>
            <a:r>
              <a:rPr lang="ru-RU" sz="2400" dirty="0" err="1" smtClean="0">
                <a:latin typeface="Georgia" pitchFamily="18" charset="0"/>
              </a:rPr>
              <a:t>з'явився</a:t>
            </a:r>
            <a:r>
              <a:rPr lang="ru-RU" sz="2400" dirty="0" smtClean="0">
                <a:latin typeface="Georgia" pitchFamily="18" charset="0"/>
              </a:rPr>
              <a:t>. </a:t>
            </a:r>
            <a:r>
              <a:rPr lang="ru-RU" sz="2400" dirty="0" err="1" smtClean="0">
                <a:latin typeface="Georgia" pitchFamily="18" charset="0"/>
              </a:rPr>
              <a:t>Сумнів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закрався</a:t>
            </a:r>
            <a:r>
              <a:rPr lang="ru-RU" sz="2400" dirty="0" smtClean="0">
                <a:latin typeface="Georgia" pitchFamily="18" charset="0"/>
              </a:rPr>
              <a:t> в </a:t>
            </a:r>
            <a:r>
              <a:rPr lang="ru-RU" sz="2400" dirty="0" err="1" smtClean="0">
                <a:latin typeface="Georgia" pitchFamily="18" charset="0"/>
              </a:rPr>
              <a:t>її</a:t>
            </a:r>
            <a:r>
              <a:rPr lang="ru-RU" sz="2400" dirty="0" smtClean="0">
                <a:latin typeface="Georgia" pitchFamily="18" charset="0"/>
              </a:rPr>
              <a:t> душу </a:t>
            </a:r>
            <a:r>
              <a:rPr lang="ru-RU" sz="2400" dirty="0" err="1" smtClean="0">
                <a:latin typeface="Georgia" pitchFamily="18" charset="0"/>
              </a:rPr>
              <a:t>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вилився</a:t>
            </a:r>
            <a:r>
              <a:rPr lang="ru-RU" sz="2400" dirty="0" smtClean="0">
                <a:latin typeface="Georgia" pitchFamily="18" charset="0"/>
              </a:rPr>
              <a:t> в </a:t>
            </a:r>
            <a:r>
              <a:rPr lang="ru-RU" sz="2400" dirty="0" err="1" smtClean="0">
                <a:latin typeface="Georgia" pitchFamily="18" charset="0"/>
              </a:rPr>
              <a:t>нові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пісні</a:t>
            </a:r>
            <a:r>
              <a:rPr lang="ru-RU" sz="2400" dirty="0" smtClean="0">
                <a:latin typeface="Georgia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17c9fb1265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692696"/>
            <a:ext cx="3922906" cy="5400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48680"/>
            <a:ext cx="4176464" cy="5544616"/>
          </a:xfrm>
        </p:spPr>
        <p:txBody>
          <a:bodyPr/>
          <a:lstStyle/>
          <a:p>
            <a:r>
              <a:rPr lang="ru-RU" sz="2100" dirty="0" err="1" smtClean="0">
                <a:latin typeface="Georgia" pitchFamily="18" charset="0"/>
              </a:rPr>
              <a:t>Якось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восени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приятелька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Марусі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влаштувала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вечорниці</a:t>
            </a:r>
            <a:r>
              <a:rPr lang="ru-RU" sz="2100" dirty="0" smtClean="0">
                <a:latin typeface="Georgia" pitchFamily="18" charset="0"/>
              </a:rPr>
              <a:t>. Мару­ся </a:t>
            </a:r>
            <a:r>
              <a:rPr lang="ru-RU" sz="2100" dirty="0" err="1" smtClean="0">
                <a:latin typeface="Georgia" pitchFamily="18" charset="0"/>
              </a:rPr>
              <a:t>пішла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туди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мабуть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з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таємною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надією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побачити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Гриця</a:t>
            </a:r>
            <a:r>
              <a:rPr lang="ru-RU" sz="2100" dirty="0" smtClean="0">
                <a:latin typeface="Georgia" pitchFamily="18" charset="0"/>
              </a:rPr>
              <a:t>. </a:t>
            </a:r>
            <a:r>
              <a:rPr lang="ru-RU" sz="2100" dirty="0" err="1" smtClean="0">
                <a:latin typeface="Georgia" pitchFamily="18" charset="0"/>
              </a:rPr>
              <a:t>Він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справді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прийшов</a:t>
            </a:r>
            <a:r>
              <a:rPr lang="ru-RU" sz="2100" dirty="0" smtClean="0">
                <a:latin typeface="Georgia" pitchFamily="18" charset="0"/>
              </a:rPr>
              <a:t> на </a:t>
            </a:r>
            <a:r>
              <a:rPr lang="ru-RU" sz="2100" dirty="0" err="1" smtClean="0">
                <a:latin typeface="Georgia" pitchFamily="18" charset="0"/>
              </a:rPr>
              <a:t>вечорниці</a:t>
            </a:r>
            <a:r>
              <a:rPr lang="ru-RU" sz="2100" dirty="0" smtClean="0">
                <a:latin typeface="Georgia" pitchFamily="18" charset="0"/>
              </a:rPr>
              <a:t>, та </a:t>
            </a:r>
            <a:r>
              <a:rPr lang="ru-RU" sz="2100" dirty="0" err="1" smtClean="0">
                <a:latin typeface="Georgia" pitchFamily="18" charset="0"/>
              </a:rPr>
              <a:t>ще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й</a:t>
            </a:r>
            <a:r>
              <a:rPr lang="ru-RU" sz="2100" dirty="0" smtClean="0">
                <a:latin typeface="Georgia" pitchFamily="18" charset="0"/>
              </a:rPr>
              <a:t> не сам, а </a:t>
            </a:r>
            <a:r>
              <a:rPr lang="ru-RU" sz="2100" dirty="0" err="1" smtClean="0">
                <a:latin typeface="Georgia" pitchFamily="18" charset="0"/>
              </a:rPr>
              <a:t>з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своєю</a:t>
            </a:r>
            <a:r>
              <a:rPr lang="ru-RU" sz="2100" dirty="0" smtClean="0">
                <a:latin typeface="Georgia" pitchFamily="18" charset="0"/>
              </a:rPr>
              <a:t> молодою дружиною. Там вони </a:t>
            </a:r>
            <a:r>
              <a:rPr lang="ru-RU" sz="2100" dirty="0" err="1" smtClean="0">
                <a:latin typeface="Georgia" pitchFamily="18" charset="0"/>
              </a:rPr>
              <a:t>й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зустрілися</a:t>
            </a:r>
            <a:r>
              <a:rPr lang="ru-RU" sz="2100" dirty="0" smtClean="0">
                <a:latin typeface="Georgia" pitchFamily="18" charset="0"/>
              </a:rPr>
              <a:t>. </a:t>
            </a:r>
            <a:r>
              <a:rPr lang="ru-RU" sz="2100" dirty="0" err="1" smtClean="0">
                <a:latin typeface="Georgia" pitchFamily="18" charset="0"/>
              </a:rPr>
              <a:t>Саме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ця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зустріч</a:t>
            </a:r>
            <a:r>
              <a:rPr lang="ru-RU" sz="2100" dirty="0" smtClean="0">
                <a:latin typeface="Georgia" pitchFamily="18" charset="0"/>
              </a:rPr>
              <a:t> привела до </a:t>
            </a:r>
            <a:r>
              <a:rPr lang="ru-RU" sz="2100" dirty="0" err="1" smtClean="0">
                <a:latin typeface="Georgia" pitchFamily="18" charset="0"/>
              </a:rPr>
              <a:t>рішучого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зламу</a:t>
            </a:r>
            <a:r>
              <a:rPr lang="ru-RU" sz="2100" dirty="0" smtClean="0">
                <a:latin typeface="Georgia" pitchFamily="18" charset="0"/>
              </a:rPr>
              <a:t> в </a:t>
            </a:r>
            <a:r>
              <a:rPr lang="ru-RU" sz="2100" dirty="0" err="1" smtClean="0">
                <a:latin typeface="Georgia" pitchFamily="18" charset="0"/>
              </a:rPr>
              <a:t>настрої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Марусі</a:t>
            </a:r>
            <a:r>
              <a:rPr lang="ru-RU" sz="2100" dirty="0" smtClean="0">
                <a:latin typeface="Georgia" pitchFamily="18" charset="0"/>
              </a:rPr>
              <a:t>. Вона </a:t>
            </a:r>
            <a:r>
              <a:rPr lang="ru-RU" sz="2100" dirty="0" err="1" smtClean="0">
                <a:latin typeface="Georgia" pitchFamily="18" charset="0"/>
              </a:rPr>
              <a:t>сколихнула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її</a:t>
            </a:r>
            <a:r>
              <a:rPr lang="ru-RU" sz="2100" dirty="0" smtClean="0">
                <a:latin typeface="Georgia" pitchFamily="18" charset="0"/>
              </a:rPr>
              <a:t> палку натуру. </a:t>
            </a:r>
            <a:r>
              <a:rPr lang="ru-RU" sz="2100" dirty="0" err="1" smtClean="0">
                <a:latin typeface="Georgia" pitchFamily="18" charset="0"/>
              </a:rPr>
              <a:t>Ревнощі</a:t>
            </a:r>
            <a:r>
              <a:rPr lang="ru-RU" sz="2100" dirty="0" smtClean="0">
                <a:latin typeface="Georgia" pitchFamily="18" charset="0"/>
              </a:rPr>
              <a:t>, </a:t>
            </a:r>
            <a:r>
              <a:rPr lang="ru-RU" sz="2100" dirty="0" err="1" smtClean="0">
                <a:latin typeface="Georgia" pitchFamily="18" charset="0"/>
              </a:rPr>
              <a:t>ображене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жіноче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самолюбство</a:t>
            </a:r>
            <a:r>
              <a:rPr lang="ru-RU" sz="2100" dirty="0" smtClean="0">
                <a:latin typeface="Georgia" pitchFamily="18" charset="0"/>
              </a:rPr>
              <a:t>, </a:t>
            </a:r>
            <a:r>
              <a:rPr lang="ru-RU" sz="2100" dirty="0" err="1" smtClean="0">
                <a:latin typeface="Georgia" pitchFamily="18" charset="0"/>
              </a:rPr>
              <a:t>згадки</a:t>
            </a:r>
            <a:r>
              <a:rPr lang="ru-RU" sz="2100" dirty="0" smtClean="0">
                <a:latin typeface="Georgia" pitchFamily="18" charset="0"/>
              </a:rPr>
              <a:t> про </a:t>
            </a:r>
            <a:r>
              <a:rPr lang="ru-RU" sz="2100" dirty="0" err="1" smtClean="0">
                <a:latin typeface="Georgia" pitchFamily="18" charset="0"/>
              </a:rPr>
              <a:t>нещасливе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ко­хання</a:t>
            </a:r>
            <a:r>
              <a:rPr lang="ru-RU" sz="2100" dirty="0" smtClean="0">
                <a:latin typeface="Georgia" pitchFamily="18" charset="0"/>
              </a:rPr>
              <a:t>, </a:t>
            </a:r>
            <a:r>
              <a:rPr lang="ru-RU" sz="2100" dirty="0" err="1" smtClean="0">
                <a:latin typeface="Georgia" pitchFamily="18" charset="0"/>
              </a:rPr>
              <a:t>про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нездійснені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дівочі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мрії</a:t>
            </a:r>
            <a:r>
              <a:rPr lang="ru-RU" sz="2100" dirty="0" smtClean="0">
                <a:latin typeface="Georgia" pitchFamily="18" charset="0"/>
              </a:rPr>
              <a:t> - все </a:t>
            </a:r>
            <a:r>
              <a:rPr lang="ru-RU" sz="2100" dirty="0" err="1" smtClean="0">
                <a:latin typeface="Georgia" pitchFamily="18" charset="0"/>
              </a:rPr>
              <a:t>це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завирувало</a:t>
            </a:r>
            <a:r>
              <a:rPr lang="ru-RU" sz="2100" dirty="0" smtClean="0">
                <a:latin typeface="Georgia" pitchFamily="18" charset="0"/>
              </a:rPr>
              <a:t> в </a:t>
            </a:r>
            <a:r>
              <a:rPr lang="ru-RU" sz="2100" dirty="0" err="1" smtClean="0">
                <a:latin typeface="Georgia" pitchFamily="18" charset="0"/>
              </a:rPr>
              <a:t>її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душі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і</a:t>
            </a:r>
            <a:r>
              <a:rPr lang="ru-RU" sz="2100" dirty="0" smtClean="0">
                <a:latin typeface="Georgia" pitchFamily="18" charset="0"/>
              </a:rPr>
              <a:t> породило </a:t>
            </a:r>
            <a:r>
              <a:rPr lang="ru-RU" sz="2100" dirty="0" err="1" smtClean="0">
                <a:latin typeface="Georgia" pitchFamily="18" charset="0"/>
              </a:rPr>
              <a:t>страшний</a:t>
            </a:r>
            <a:r>
              <a:rPr lang="ru-RU" sz="2100" dirty="0" smtClean="0">
                <a:latin typeface="Georgia" pitchFamily="18" charset="0"/>
              </a:rPr>
              <a:t> план </a:t>
            </a:r>
            <a:r>
              <a:rPr lang="ru-RU" sz="2100" dirty="0" err="1" smtClean="0">
                <a:latin typeface="Georgia" pitchFamily="18" charset="0"/>
              </a:rPr>
              <a:t>помсти</a:t>
            </a:r>
            <a:r>
              <a:rPr lang="ru-RU" sz="2100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b3c3a78568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4000583" cy="51125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1412776"/>
            <a:ext cx="3656385" cy="4104456"/>
          </a:xfrm>
        </p:spPr>
        <p:txBody>
          <a:bodyPr/>
          <a:lstStyle/>
          <a:p>
            <a:r>
              <a:rPr lang="ru-RU" sz="2400" dirty="0" smtClean="0">
                <a:latin typeface="Georgia" pitchFamily="18" charset="0"/>
              </a:rPr>
              <a:t>Маруся </a:t>
            </a:r>
            <a:r>
              <a:rPr lang="ru-RU" sz="2400" dirty="0" err="1" smtClean="0">
                <a:latin typeface="Georgia" pitchFamily="18" charset="0"/>
              </a:rPr>
              <a:t>була</a:t>
            </a:r>
            <a:r>
              <a:rPr lang="ru-RU" sz="2400" dirty="0" smtClean="0">
                <a:latin typeface="Georgia" pitchFamily="18" charset="0"/>
              </a:rPr>
              <a:t> сильною, </a:t>
            </a:r>
            <a:r>
              <a:rPr lang="ru-RU" sz="2400" dirty="0" err="1" smtClean="0">
                <a:latin typeface="Georgia" pitchFamily="18" charset="0"/>
              </a:rPr>
              <a:t>вольовою</a:t>
            </a:r>
            <a:r>
              <a:rPr lang="ru-RU" sz="2400" dirty="0" smtClean="0">
                <a:latin typeface="Georgia" pitchFamily="18" charset="0"/>
              </a:rPr>
              <a:t> натурою. </a:t>
            </a:r>
            <a:r>
              <a:rPr lang="ru-RU" sz="2400" dirty="0" err="1" smtClean="0">
                <a:latin typeface="Georgia" pitchFamily="18" charset="0"/>
              </a:rPr>
              <a:t>Жодним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натяком</a:t>
            </a:r>
            <a:r>
              <a:rPr lang="ru-RU" sz="2400" dirty="0" smtClean="0">
                <a:latin typeface="Georgia" pitchFamily="18" charset="0"/>
              </a:rPr>
              <a:t> вона не </a:t>
            </a:r>
            <a:r>
              <a:rPr lang="ru-RU" sz="2400" dirty="0" err="1" smtClean="0">
                <a:latin typeface="Georgia" pitchFamily="18" charset="0"/>
              </a:rPr>
              <a:t>розкрила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внутрішнього</a:t>
            </a:r>
            <a:r>
              <a:rPr lang="ru-RU" sz="2400" dirty="0" smtClean="0">
                <a:latin typeface="Georgia" pitchFamily="18" charset="0"/>
              </a:rPr>
              <a:t> стану, </a:t>
            </a:r>
            <a:r>
              <a:rPr lang="ru-RU" sz="2400" dirty="0" err="1" smtClean="0">
                <a:latin typeface="Georgia" pitchFamily="18" charset="0"/>
              </a:rPr>
              <a:t>свого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наміру</a:t>
            </a:r>
            <a:r>
              <a:rPr lang="ru-RU" sz="2400" dirty="0" smtClean="0">
                <a:latin typeface="Georgia" pitchFamily="18" charset="0"/>
              </a:rPr>
              <a:t>. </a:t>
            </a:r>
            <a:r>
              <a:rPr lang="ru-RU" sz="2400" dirty="0" err="1" smtClean="0">
                <a:latin typeface="Georgia" pitchFamily="18" charset="0"/>
              </a:rPr>
              <a:t>Зовні</a:t>
            </a:r>
            <a:r>
              <a:rPr lang="ru-RU" sz="2400" dirty="0" smtClean="0">
                <a:latin typeface="Georgia" pitchFamily="18" charset="0"/>
              </a:rPr>
              <a:t> вона </a:t>
            </a:r>
            <a:r>
              <a:rPr lang="ru-RU" sz="2400" dirty="0" err="1" smtClean="0">
                <a:latin typeface="Georgia" pitchFamily="18" charset="0"/>
              </a:rPr>
              <a:t>була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чарівною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колишньою</a:t>
            </a:r>
            <a:r>
              <a:rPr lang="ru-RU" sz="2400" dirty="0" smtClean="0">
                <a:latin typeface="Georgia" pitchFamily="18" charset="0"/>
              </a:rPr>
              <a:t> веселою Марусею </a:t>
            </a:r>
            <a:r>
              <a:rPr lang="ru-RU" sz="2400" dirty="0" err="1" smtClean="0">
                <a:latin typeface="Georgia" pitchFamily="18" charset="0"/>
              </a:rPr>
              <a:t>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знову</a:t>
            </a:r>
            <a:r>
              <a:rPr lang="ru-RU" sz="2400" dirty="0" smtClean="0">
                <a:latin typeface="Georgia" pitchFamily="18" charset="0"/>
              </a:rPr>
              <a:t> полонила </a:t>
            </a:r>
            <a:r>
              <a:rPr lang="ru-RU" sz="2400" dirty="0" err="1" smtClean="0">
                <a:latin typeface="Georgia" pitchFamily="18" charset="0"/>
              </a:rPr>
              <a:t>Гриця</a:t>
            </a:r>
            <a:r>
              <a:rPr lang="ru-RU" sz="2400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8784976" cy="980728"/>
          </a:xfrm>
        </p:spPr>
        <p:txBody>
          <a:bodyPr/>
          <a:lstStyle/>
          <a:p>
            <a:r>
              <a:rPr lang="uk-UA" sz="7200" dirty="0" smtClean="0">
                <a:solidFill>
                  <a:srgbClr val="008000"/>
                </a:solidFill>
                <a:latin typeface="Gabriola" pitchFamily="82" charset="0"/>
              </a:rPr>
              <a:t>Зміст</a:t>
            </a:r>
            <a:endParaRPr lang="ru-RU" sz="7200" dirty="0">
              <a:solidFill>
                <a:srgbClr val="008000"/>
              </a:solidFill>
              <a:latin typeface="Gabriola" pitchFamily="8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848872" cy="4536504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ru-RU" sz="2500" b="1" dirty="0" err="1" smtClean="0">
                <a:solidFill>
                  <a:srgbClr val="0000FF"/>
                </a:solidFill>
                <a:latin typeface="Georgia" pitchFamily="18" charset="0"/>
                <a:hlinkClick r:id="rId3" action="ppaction://hlinksldjump"/>
              </a:rPr>
              <a:t>Українська</a:t>
            </a:r>
            <a:r>
              <a:rPr lang="ru-RU" sz="2500" b="1" dirty="0" smtClean="0">
                <a:solidFill>
                  <a:srgbClr val="0000FF"/>
                </a:solidFill>
                <a:latin typeface="Georgia" pitchFamily="18" charset="0"/>
                <a:hlinkClick r:id="rId3" action="ppaction://hlinksldjump"/>
              </a:rPr>
              <a:t> </a:t>
            </a:r>
            <a:r>
              <a:rPr lang="ru-RU" sz="2500" b="1" dirty="0" err="1" smtClean="0">
                <a:solidFill>
                  <a:srgbClr val="0000FF"/>
                </a:solidFill>
                <a:latin typeface="Georgia" pitchFamily="18" charset="0"/>
                <a:hlinkClick r:id="rId3" action="ppaction://hlinksldjump"/>
              </a:rPr>
              <a:t>жінка</a:t>
            </a:r>
            <a:endParaRPr lang="ru-RU" sz="2500" b="1" dirty="0" smtClean="0">
              <a:solidFill>
                <a:srgbClr val="0000FF"/>
              </a:solidFill>
              <a:latin typeface="Georgia" pitchFamily="18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500" b="1" u="sng" dirty="0" err="1" smtClean="0">
                <a:solidFill>
                  <a:srgbClr val="0000FF"/>
                </a:solidFill>
                <a:latin typeface="Georgia" pitchFamily="18" charset="0"/>
                <a:hlinkClick r:id="rId3" action="ppaction://hlinksldjump"/>
              </a:rPr>
              <a:t>Громадська</a:t>
            </a:r>
            <a:r>
              <a:rPr lang="ru-RU" sz="2500" b="1" u="sng" dirty="0" smtClean="0">
                <a:solidFill>
                  <a:srgbClr val="0000FF"/>
                </a:solidFill>
                <a:latin typeface="Georgia" pitchFamily="18" charset="0"/>
                <a:hlinkClick r:id="rId3" action="ppaction://hlinksldjump"/>
              </a:rPr>
              <a:t> </a:t>
            </a:r>
            <a:r>
              <a:rPr lang="ru-RU" sz="2500" b="1" u="sng" dirty="0" err="1" smtClean="0">
                <a:solidFill>
                  <a:srgbClr val="0000FF"/>
                </a:solidFill>
                <a:latin typeface="Georgia" pitchFamily="18" charset="0"/>
                <a:hlinkClick r:id="rId3" action="ppaction://hlinksldjump"/>
              </a:rPr>
              <a:t>і</a:t>
            </a:r>
            <a:r>
              <a:rPr lang="ru-RU" sz="2500" b="1" u="sng" dirty="0" smtClean="0">
                <a:solidFill>
                  <a:srgbClr val="0000FF"/>
                </a:solidFill>
                <a:latin typeface="Georgia" pitchFamily="18" charset="0"/>
                <a:hlinkClick r:id="rId3" action="ppaction://hlinksldjump"/>
              </a:rPr>
              <a:t> </a:t>
            </a:r>
            <a:r>
              <a:rPr lang="ru-RU" sz="2500" b="1" u="sng" dirty="0" err="1" smtClean="0">
                <a:solidFill>
                  <a:srgbClr val="0000FF"/>
                </a:solidFill>
                <a:latin typeface="Georgia" pitchFamily="18" charset="0"/>
                <a:hlinkClick r:id="rId3" action="ppaction://hlinksldjump"/>
              </a:rPr>
              <a:t>суспільна</a:t>
            </a:r>
            <a:r>
              <a:rPr lang="ru-RU" sz="2500" b="1" u="sng" dirty="0" smtClean="0">
                <a:solidFill>
                  <a:srgbClr val="0000FF"/>
                </a:solidFill>
                <a:latin typeface="Georgia" pitchFamily="18" charset="0"/>
                <a:hlinkClick r:id="rId3" action="ppaction://hlinksldjump"/>
              </a:rPr>
              <a:t> </a:t>
            </a:r>
            <a:r>
              <a:rPr lang="ru-RU" sz="2500" b="1" u="sng" dirty="0" smtClean="0">
                <a:solidFill>
                  <a:srgbClr val="0000FF"/>
                </a:solidFill>
                <a:latin typeface="Georgia" pitchFamily="18" charset="0"/>
                <a:hlinkClick r:id="rId3" action="ppaction://hlinksldjump"/>
              </a:rPr>
              <a:t>роль </a:t>
            </a:r>
            <a:r>
              <a:rPr lang="ru-RU" sz="2500" b="1" u="sng" dirty="0" err="1" smtClean="0">
                <a:solidFill>
                  <a:srgbClr val="0000FF"/>
                </a:solidFill>
                <a:latin typeface="Georgia" pitchFamily="18" charset="0"/>
                <a:hlinkClick r:id="rId3" action="ppaction://hlinksldjump"/>
              </a:rPr>
              <a:t>української</a:t>
            </a:r>
            <a:r>
              <a:rPr lang="ru-RU" sz="2500" b="1" u="sng" dirty="0" smtClean="0">
                <a:solidFill>
                  <a:srgbClr val="0000FF"/>
                </a:solidFill>
                <a:latin typeface="Georgia" pitchFamily="18" charset="0"/>
                <a:hlinkClick r:id="rId3" action="ppaction://hlinksldjump"/>
              </a:rPr>
              <a:t> </a:t>
            </a:r>
            <a:r>
              <a:rPr lang="ru-RU" sz="2500" b="1" u="sng" dirty="0" err="1" smtClean="0">
                <a:solidFill>
                  <a:srgbClr val="0000FF"/>
                </a:solidFill>
                <a:latin typeface="Georgia" pitchFamily="18" charset="0"/>
                <a:hlinkClick r:id="rId3" action="ppaction://hlinksldjump"/>
              </a:rPr>
              <a:t>жінки</a:t>
            </a:r>
            <a:endParaRPr lang="ru-RU" sz="2500" b="1" u="sng" dirty="0" smtClean="0">
              <a:solidFill>
                <a:srgbClr val="0000FF"/>
              </a:solidFill>
              <a:latin typeface="Georgia" pitchFamily="18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uk-UA" sz="2500" b="1" u="sng" dirty="0" smtClean="0">
                <a:solidFill>
                  <a:srgbClr val="0000FF"/>
                </a:solidFill>
                <a:latin typeface="Georgia" pitchFamily="18" charset="0"/>
                <a:hlinkClick r:id="rId4" action="ppaction://hlinksldjump"/>
              </a:rPr>
              <a:t>Славетні українки:</a:t>
            </a:r>
            <a:endParaRPr lang="uk-UA" sz="2500" b="1" u="sng" dirty="0" smtClean="0">
              <a:solidFill>
                <a:srgbClr val="0000FF"/>
              </a:solidFill>
              <a:latin typeface="Georgia" pitchFamily="18" charset="0"/>
            </a:endParaRPr>
          </a:p>
          <a:p>
            <a:pPr marL="742950" indent="-742950" algn="l">
              <a:buFont typeface="Wingdings" pitchFamily="2" charset="2"/>
              <a:buChar char="v"/>
            </a:pPr>
            <a:r>
              <a:rPr lang="uk-UA" sz="2500" b="1" dirty="0" smtClean="0">
                <a:solidFill>
                  <a:srgbClr val="008000"/>
                </a:solidFill>
                <a:latin typeface="Gabriola" pitchFamily="82" charset="0"/>
                <a:hlinkClick r:id="rId4" action="ppaction://hlinksldjump"/>
              </a:rPr>
              <a:t>Маруся Богуславка</a:t>
            </a:r>
            <a:endParaRPr lang="uk-UA" sz="2500" b="1" dirty="0" smtClean="0">
              <a:solidFill>
                <a:srgbClr val="008000"/>
              </a:solidFill>
              <a:latin typeface="Gabriola" pitchFamily="82" charset="0"/>
            </a:endParaRPr>
          </a:p>
          <a:p>
            <a:pPr marL="742950" indent="-742950" algn="l">
              <a:buFont typeface="Wingdings" pitchFamily="2" charset="2"/>
              <a:buChar char="v"/>
            </a:pPr>
            <a:r>
              <a:rPr lang="uk-UA" sz="2500" b="1" dirty="0" smtClean="0">
                <a:solidFill>
                  <a:srgbClr val="008000"/>
                </a:solidFill>
                <a:latin typeface="Gabriola" pitchFamily="82" charset="0"/>
                <a:hlinkClick r:id="rId5" action="ppaction://hlinksldjump"/>
              </a:rPr>
              <a:t>Анастасія </a:t>
            </a:r>
            <a:r>
              <a:rPr lang="uk-UA" sz="2500" b="1" dirty="0" err="1" smtClean="0">
                <a:solidFill>
                  <a:srgbClr val="008000"/>
                </a:solidFill>
                <a:latin typeface="Gabriola" pitchFamily="82" charset="0"/>
                <a:hlinkClick r:id="rId5" action="ppaction://hlinksldjump"/>
              </a:rPr>
              <a:t>Лісовська</a:t>
            </a:r>
            <a:endParaRPr lang="uk-UA" sz="2500" b="1" dirty="0" smtClean="0">
              <a:solidFill>
                <a:srgbClr val="008000"/>
              </a:solidFill>
              <a:latin typeface="Gabriola" pitchFamily="82" charset="0"/>
            </a:endParaRPr>
          </a:p>
          <a:p>
            <a:pPr marL="742950" indent="-742950" algn="l">
              <a:buFont typeface="Wingdings" pitchFamily="2" charset="2"/>
              <a:buChar char="v"/>
            </a:pPr>
            <a:r>
              <a:rPr lang="uk-UA" sz="2500" b="1" dirty="0" smtClean="0">
                <a:solidFill>
                  <a:srgbClr val="008000"/>
                </a:solidFill>
                <a:latin typeface="Gabriola" pitchFamily="82" charset="0"/>
                <a:hlinkClick r:id="rId6" action="ppaction://hlinksldjump"/>
              </a:rPr>
              <a:t>Маруся Чурай</a:t>
            </a:r>
            <a:endParaRPr lang="uk-UA" sz="2500" b="1" dirty="0" smtClean="0">
              <a:solidFill>
                <a:srgbClr val="008000"/>
              </a:solidFill>
              <a:latin typeface="Gabriola" pitchFamily="82" charset="0"/>
            </a:endParaRPr>
          </a:p>
          <a:p>
            <a:pPr marL="447675" indent="-447675" algn="l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FF"/>
                </a:solidFill>
                <a:latin typeface="Georgia" pitchFamily="18" charset="0"/>
                <a:hlinkClick r:id="rId7" action="ppaction://hlinksldjump"/>
              </a:rPr>
              <a:t>Доля </a:t>
            </a:r>
            <a:r>
              <a:rPr lang="ru-RU" sz="2800" b="1" dirty="0" err="1" smtClean="0">
                <a:solidFill>
                  <a:srgbClr val="0000FF"/>
                </a:solidFill>
                <a:latin typeface="Georgia" pitchFamily="18" charset="0"/>
                <a:hlinkClick r:id="rId7" action="ppaction://hlinksldjump"/>
              </a:rPr>
              <a:t>української</a:t>
            </a:r>
            <a:r>
              <a:rPr lang="ru-RU" sz="2800" b="1" dirty="0" smtClean="0">
                <a:solidFill>
                  <a:srgbClr val="0000FF"/>
                </a:solidFill>
                <a:latin typeface="Georgia" pitchFamily="18" charset="0"/>
                <a:hlinkClick r:id="rId7" action="ppaction://hlinksldjump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Georgia" pitchFamily="18" charset="0"/>
                <a:hlinkClick r:id="rId7" action="ppaction://hlinksldjump"/>
              </a:rPr>
              <a:t>жінки</a:t>
            </a:r>
            <a:r>
              <a:rPr lang="ru-RU" sz="2800" b="1" dirty="0" smtClean="0">
                <a:solidFill>
                  <a:srgbClr val="0000FF"/>
                </a:solidFill>
                <a:latin typeface="Georgia" pitchFamily="18" charset="0"/>
                <a:hlinkClick r:id="rId7" action="ppaction://hlinksldjump"/>
              </a:rPr>
              <a:t>. </a:t>
            </a:r>
            <a:r>
              <a:rPr lang="ru-RU" sz="2800" b="1" dirty="0" err="1" smtClean="0">
                <a:solidFill>
                  <a:srgbClr val="0000FF"/>
                </a:solidFill>
                <a:latin typeface="Georgia" pitchFamily="18" charset="0"/>
                <a:hlinkClick r:id="rId7" action="ppaction://hlinksldjump"/>
              </a:rPr>
              <a:t>Сімейний</a:t>
            </a:r>
            <a:r>
              <a:rPr lang="ru-RU" sz="2800" b="1" dirty="0" smtClean="0">
                <a:solidFill>
                  <a:srgbClr val="0000FF"/>
                </a:solidFill>
                <a:latin typeface="Georgia" pitchFamily="18" charset="0"/>
                <a:hlinkClick r:id="rId7" action="ppaction://hlinksldjump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Georgia" pitchFamily="18" charset="0"/>
                <a:hlinkClick r:id="rId7" action="ppaction://hlinksldjump"/>
              </a:rPr>
              <a:t>побут</a:t>
            </a:r>
            <a:endParaRPr lang="ru-RU" sz="2800" b="1" dirty="0" smtClean="0">
              <a:solidFill>
                <a:srgbClr val="0000FF"/>
              </a:solidFill>
              <a:latin typeface="Georgia" pitchFamily="18" charset="0"/>
            </a:endParaRPr>
          </a:p>
          <a:p>
            <a:pPr marL="742950" indent="-742950" algn="l"/>
            <a:endParaRPr lang="ru-RU" sz="2500" b="1" dirty="0" smtClean="0">
              <a:solidFill>
                <a:srgbClr val="0070C0"/>
              </a:solidFill>
              <a:latin typeface="Gabriola" pitchFamily="82" charset="0"/>
            </a:endParaRP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wpid-505e056c4067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08380" y="692696"/>
            <a:ext cx="3625459" cy="54459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620688"/>
            <a:ext cx="4474840" cy="5433467"/>
          </a:xfrm>
        </p:spPr>
        <p:txBody>
          <a:bodyPr/>
          <a:lstStyle/>
          <a:p>
            <a:r>
              <a:rPr lang="ru-RU" sz="2200" dirty="0" err="1" smtClean="0">
                <a:latin typeface="Georgia" pitchFamily="18" charset="0"/>
              </a:rPr>
              <a:t>Вражає</a:t>
            </a:r>
            <a:r>
              <a:rPr lang="ru-RU" sz="2200" dirty="0" smtClean="0">
                <a:latin typeface="Georgia" pitchFamily="18" charset="0"/>
              </a:rPr>
              <a:t> в </a:t>
            </a:r>
            <a:r>
              <a:rPr lang="ru-RU" sz="2200" dirty="0" err="1" smtClean="0">
                <a:latin typeface="Georgia" pitchFamily="18" charset="0"/>
              </a:rPr>
              <a:t>цій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пісні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послідовність</a:t>
            </a:r>
            <a:r>
              <a:rPr lang="ru-RU" sz="2200" dirty="0" smtClean="0">
                <a:latin typeface="Georgia" pitchFamily="18" charset="0"/>
              </a:rPr>
              <a:t>, </a:t>
            </a:r>
            <a:r>
              <a:rPr lang="ru-RU" sz="2200" dirty="0" err="1" smtClean="0">
                <a:latin typeface="Georgia" pitchFamily="18" charset="0"/>
              </a:rPr>
              <a:t>з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якою</a:t>
            </a:r>
            <a:r>
              <a:rPr lang="ru-RU" sz="2200" dirty="0" smtClean="0">
                <a:latin typeface="Georgia" pitchFamily="18" charset="0"/>
              </a:rPr>
              <a:t> Маруся </a:t>
            </a:r>
            <a:r>
              <a:rPr lang="ru-RU" sz="2200" dirty="0" err="1" smtClean="0">
                <a:latin typeface="Georgia" pitchFamily="18" charset="0"/>
              </a:rPr>
              <a:t>здійснювала</a:t>
            </a:r>
            <a:r>
              <a:rPr lang="ru-RU" sz="2200" dirty="0" smtClean="0">
                <a:latin typeface="Georgia" pitchFamily="18" charset="0"/>
              </a:rPr>
              <a:t> свою </a:t>
            </a:r>
            <a:r>
              <a:rPr lang="ru-RU" sz="2200" dirty="0" err="1" smtClean="0">
                <a:latin typeface="Georgia" pitchFamily="18" charset="0"/>
              </a:rPr>
              <a:t>помсту</a:t>
            </a:r>
            <a:r>
              <a:rPr lang="ru-RU" sz="2200" dirty="0" smtClean="0">
                <a:latin typeface="Georgia" pitchFamily="18" charset="0"/>
              </a:rPr>
              <a:t>. В </a:t>
            </a:r>
            <a:r>
              <a:rPr lang="ru-RU" sz="2200" dirty="0" err="1" smtClean="0">
                <a:latin typeface="Georgia" pitchFamily="18" charset="0"/>
              </a:rPr>
              <a:t>тексті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пісні</a:t>
            </a:r>
            <a:r>
              <a:rPr lang="ru-RU" sz="2200" dirty="0" smtClean="0">
                <a:latin typeface="Georgia" pitchFamily="18" charset="0"/>
              </a:rPr>
              <a:t> ми не </a:t>
            </a:r>
            <a:r>
              <a:rPr lang="ru-RU" sz="2200" dirty="0" err="1" smtClean="0">
                <a:latin typeface="Georgia" pitchFamily="18" charset="0"/>
              </a:rPr>
              <a:t>знаходимо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й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натяку</a:t>
            </a:r>
            <a:r>
              <a:rPr lang="ru-RU" sz="2200" dirty="0" smtClean="0">
                <a:latin typeface="Georgia" pitchFamily="18" charset="0"/>
              </a:rPr>
              <a:t> на </a:t>
            </a:r>
            <a:r>
              <a:rPr lang="ru-RU" sz="2200" dirty="0" err="1" smtClean="0">
                <a:latin typeface="Georgia" pitchFamily="18" charset="0"/>
              </a:rPr>
              <a:t>каяття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або</a:t>
            </a:r>
            <a:r>
              <a:rPr lang="ru-RU" sz="2200" dirty="0" smtClean="0">
                <a:latin typeface="Georgia" pitchFamily="18" charset="0"/>
              </a:rPr>
              <a:t> жаль </a:t>
            </a:r>
            <a:r>
              <a:rPr lang="ru-RU" sz="2200" dirty="0" err="1" smtClean="0">
                <a:latin typeface="Georgia" pitchFamily="18" charset="0"/>
              </a:rPr>
              <a:t>з</a:t>
            </a:r>
            <a:r>
              <a:rPr lang="ru-RU" sz="2200" dirty="0" smtClean="0">
                <a:latin typeface="Georgia" pitchFamily="18" charset="0"/>
              </a:rPr>
              <a:t> приводу </a:t>
            </a:r>
            <a:r>
              <a:rPr lang="ru-RU" sz="2200" dirty="0" err="1" smtClean="0">
                <a:latin typeface="Georgia" pitchFamily="18" charset="0"/>
              </a:rPr>
              <a:t>заподіяного</a:t>
            </a:r>
            <a:r>
              <a:rPr lang="ru-RU" sz="2200" dirty="0" smtClean="0">
                <a:latin typeface="Georgia" pitchFamily="18" charset="0"/>
              </a:rPr>
              <a:t>. </a:t>
            </a:r>
            <a:r>
              <a:rPr lang="ru-RU" sz="2200" dirty="0" err="1" smtClean="0">
                <a:latin typeface="Georgia" pitchFamily="18" charset="0"/>
              </a:rPr>
              <a:t>Це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дає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підставу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вважати</a:t>
            </a:r>
            <a:r>
              <a:rPr lang="ru-RU" sz="2200" dirty="0" smtClean="0">
                <a:latin typeface="Georgia" pitchFamily="18" charset="0"/>
              </a:rPr>
              <a:t>, </a:t>
            </a:r>
            <a:r>
              <a:rPr lang="ru-RU" sz="2200" dirty="0" err="1" smtClean="0">
                <a:latin typeface="Georgia" pitchFamily="18" charset="0"/>
              </a:rPr>
              <a:t>що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пісню</a:t>
            </a:r>
            <a:r>
              <a:rPr lang="ru-RU" sz="2200" dirty="0" smtClean="0">
                <a:latin typeface="Georgia" pitchFamily="18" charset="0"/>
              </a:rPr>
              <a:t> створено до </a:t>
            </a:r>
            <a:r>
              <a:rPr lang="ru-RU" sz="2200" dirty="0" err="1" smtClean="0">
                <a:latin typeface="Georgia" pitchFamily="18" charset="0"/>
              </a:rPr>
              <a:t>отруєння</a:t>
            </a:r>
            <a:r>
              <a:rPr lang="ru-RU" sz="2200" dirty="0" smtClean="0">
                <a:latin typeface="Georgia" pitchFamily="18" charset="0"/>
              </a:rPr>
              <a:t>. </a:t>
            </a:r>
            <a:r>
              <a:rPr lang="ru-RU" sz="2200" dirty="0" err="1" smtClean="0">
                <a:latin typeface="Georgia" pitchFamily="18" charset="0"/>
              </a:rPr>
              <a:t>Що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саме</a:t>
            </a:r>
            <a:r>
              <a:rPr lang="ru-RU" sz="2200" dirty="0" smtClean="0">
                <a:latin typeface="Georgia" pitchFamily="18" charset="0"/>
              </a:rPr>
              <a:t> так, видно </a:t>
            </a:r>
            <a:r>
              <a:rPr lang="ru-RU" sz="2200" dirty="0" err="1" smtClean="0">
                <a:latin typeface="Georgia" pitchFamily="18" charset="0"/>
              </a:rPr>
              <a:t>з</a:t>
            </a:r>
            <a:r>
              <a:rPr lang="ru-RU" sz="2200" dirty="0" smtClean="0">
                <a:latin typeface="Georgia" pitchFamily="18" charset="0"/>
              </a:rPr>
              <a:t> того, </a:t>
            </a:r>
            <a:r>
              <a:rPr lang="ru-RU" sz="2200" dirty="0" err="1" smtClean="0">
                <a:latin typeface="Georgia" pitchFamily="18" charset="0"/>
              </a:rPr>
              <a:t>що</a:t>
            </a:r>
            <a:r>
              <a:rPr lang="ru-RU" sz="2200" dirty="0" smtClean="0">
                <a:latin typeface="Georgia" pitchFamily="18" charset="0"/>
              </a:rPr>
              <a:t> коли </a:t>
            </a:r>
            <a:r>
              <a:rPr lang="ru-RU" sz="2200" dirty="0" err="1" smtClean="0">
                <a:latin typeface="Georgia" pitchFamily="18" charset="0"/>
              </a:rPr>
              <a:t>померло­го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Гриця</a:t>
            </a:r>
            <a:r>
              <a:rPr lang="ru-RU" sz="2200" dirty="0" smtClean="0">
                <a:latin typeface="Georgia" pitchFamily="18" charset="0"/>
              </a:rPr>
              <a:t> принесли до церкви, </a:t>
            </a:r>
            <a:r>
              <a:rPr lang="ru-RU" sz="2200" dirty="0" err="1" smtClean="0">
                <a:latin typeface="Georgia" pitchFamily="18" charset="0"/>
              </a:rPr>
              <a:t>туди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прибігла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сповнена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відчаю</a:t>
            </a:r>
            <a:r>
              <a:rPr lang="ru-RU" sz="2200" dirty="0" smtClean="0">
                <a:latin typeface="Georgia" pitchFamily="18" charset="0"/>
              </a:rPr>
              <a:t> Ма­руся. Вона кинулась до труни, </a:t>
            </a:r>
            <a:r>
              <a:rPr lang="ru-RU" sz="2200" dirty="0" err="1" smtClean="0">
                <a:latin typeface="Georgia" pitchFamily="18" charset="0"/>
              </a:rPr>
              <a:t>цілувала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небіжчика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і</a:t>
            </a:r>
            <a:r>
              <a:rPr lang="ru-RU" sz="2200" dirty="0" smtClean="0">
                <a:latin typeface="Georgia" pitchFamily="18" charset="0"/>
              </a:rPr>
              <a:t>, </a:t>
            </a:r>
            <a:r>
              <a:rPr lang="ru-RU" sz="2200" dirty="0" err="1" smtClean="0">
                <a:latin typeface="Georgia" pitchFamily="18" charset="0"/>
              </a:rPr>
              <a:t>обливаючись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сльозами</a:t>
            </a:r>
            <a:r>
              <a:rPr lang="ru-RU" sz="2200" dirty="0" smtClean="0">
                <a:latin typeface="Georgia" pitchFamily="18" charset="0"/>
              </a:rPr>
              <a:t>, </a:t>
            </a:r>
            <a:r>
              <a:rPr lang="ru-RU" sz="2200" dirty="0" err="1" smtClean="0">
                <a:latin typeface="Georgia" pitchFamily="18" charset="0"/>
              </a:rPr>
              <a:t>розповіла</a:t>
            </a:r>
            <a:r>
              <a:rPr lang="ru-RU" sz="2200" dirty="0" smtClean="0">
                <a:latin typeface="Georgia" pitchFamily="18" charset="0"/>
              </a:rPr>
              <a:t> про </a:t>
            </a:r>
            <a:r>
              <a:rPr lang="ru-RU" sz="2200" dirty="0" err="1" smtClean="0">
                <a:latin typeface="Georgia" pitchFamily="18" charset="0"/>
              </a:rPr>
              <a:t>свій</a:t>
            </a: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dirty="0" err="1" smtClean="0">
                <a:latin typeface="Georgia" pitchFamily="18" charset="0"/>
              </a:rPr>
              <a:t>злочин</a:t>
            </a:r>
            <a:r>
              <a:rPr lang="ru-RU" sz="2200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834674_ef52ad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3592505" cy="5218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692696"/>
            <a:ext cx="3600400" cy="5472608"/>
          </a:xfrm>
        </p:spPr>
        <p:txBody>
          <a:bodyPr/>
          <a:lstStyle/>
          <a:p>
            <a:r>
              <a:rPr lang="ru-RU" sz="2400" dirty="0" smtClean="0">
                <a:latin typeface="Georgia" pitchFamily="18" charset="0"/>
              </a:rPr>
              <a:t>Суд </a:t>
            </a:r>
            <a:r>
              <a:rPr lang="ru-RU" sz="2400" dirty="0" err="1" smtClean="0">
                <a:latin typeface="Georgia" pitchFamily="18" charset="0"/>
              </a:rPr>
              <a:t>полтавського</a:t>
            </a:r>
            <a:r>
              <a:rPr lang="ru-RU" sz="2400" dirty="0" smtClean="0">
                <a:latin typeface="Georgia" pitchFamily="18" charset="0"/>
              </a:rPr>
              <a:t> полку засудив </a:t>
            </a:r>
            <a:r>
              <a:rPr lang="ru-RU" sz="2400" dirty="0" err="1" smtClean="0">
                <a:latin typeface="Georgia" pitchFamily="18" charset="0"/>
              </a:rPr>
              <a:t>влітку</a:t>
            </a:r>
            <a:r>
              <a:rPr lang="ru-RU" sz="2400" dirty="0" smtClean="0">
                <a:latin typeface="Georgia" pitchFamily="18" charset="0"/>
              </a:rPr>
              <a:t> 1652 р. Марусю </a:t>
            </a:r>
            <a:r>
              <a:rPr lang="ru-RU" sz="2400" dirty="0" err="1" smtClean="0">
                <a:latin typeface="Georgia" pitchFamily="18" charset="0"/>
              </a:rPr>
              <a:t>Чурай</a:t>
            </a:r>
            <a:r>
              <a:rPr lang="ru-RU" sz="2400" dirty="0" smtClean="0">
                <a:latin typeface="Georgia" pitchFamily="18" charset="0"/>
              </a:rPr>
              <a:t> до </a:t>
            </a:r>
            <a:r>
              <a:rPr lang="ru-RU" sz="2400" dirty="0" err="1" smtClean="0">
                <a:latin typeface="Georgia" pitchFamily="18" charset="0"/>
              </a:rPr>
              <a:t>смертної</a:t>
            </a:r>
            <a:r>
              <a:rPr lang="ru-RU" sz="2400" dirty="0" smtClean="0">
                <a:latin typeface="Georgia" pitchFamily="18" charset="0"/>
              </a:rPr>
              <a:t> кари. У день </a:t>
            </a:r>
            <a:r>
              <a:rPr lang="ru-RU" sz="2400" dirty="0" err="1" smtClean="0">
                <a:latin typeface="Georgia" pitchFamily="18" charset="0"/>
              </a:rPr>
              <a:t>страти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вдосвіта</a:t>
            </a:r>
            <a:r>
              <a:rPr lang="ru-RU" sz="2400" dirty="0" smtClean="0">
                <a:latin typeface="Georgia" pitchFamily="18" charset="0"/>
              </a:rPr>
              <a:t>, коли на центральному </a:t>
            </a:r>
            <a:r>
              <a:rPr lang="ru-RU" sz="2400" dirty="0" err="1" smtClean="0">
                <a:latin typeface="Georgia" pitchFamily="18" charset="0"/>
              </a:rPr>
              <a:t>майдані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Полтави</a:t>
            </a:r>
            <a:r>
              <a:rPr lang="ru-RU" sz="2400" dirty="0" smtClean="0">
                <a:latin typeface="Georgia" pitchFamily="18" charset="0"/>
              </a:rPr>
              <a:t> на </a:t>
            </a:r>
            <a:r>
              <a:rPr lang="ru-RU" sz="2400" dirty="0" err="1" smtClean="0">
                <a:latin typeface="Georgia" pitchFamily="18" charset="0"/>
              </a:rPr>
              <a:t>помості</a:t>
            </a:r>
            <a:r>
              <a:rPr lang="ru-RU" sz="2400" dirty="0" smtClean="0">
                <a:latin typeface="Georgia" pitchFamily="18" charset="0"/>
              </a:rPr>
              <a:t> стояла закута в </a:t>
            </a:r>
            <a:r>
              <a:rPr lang="ru-RU" sz="2400" dirty="0" err="1" smtClean="0">
                <a:latin typeface="Georgia" pitchFamily="18" charset="0"/>
              </a:rPr>
              <a:t>кайдани</a:t>
            </a:r>
            <a:r>
              <a:rPr lang="ru-RU" sz="2400" dirty="0" smtClean="0">
                <a:latin typeface="Georgia" pitchFamily="18" charset="0"/>
              </a:rPr>
              <a:t> Маруся </a:t>
            </a:r>
            <a:r>
              <a:rPr lang="ru-RU" sz="2400" dirty="0" err="1" smtClean="0">
                <a:latin typeface="Georgia" pitchFamily="18" charset="0"/>
              </a:rPr>
              <a:t>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пи­сар</a:t>
            </a:r>
            <a:r>
              <a:rPr lang="ru-RU" sz="2400" dirty="0" smtClean="0">
                <a:latin typeface="Georgia" pitchFamily="18" charset="0"/>
              </a:rPr>
              <a:t> читав </a:t>
            </a:r>
            <a:r>
              <a:rPr lang="ru-RU" sz="2400" dirty="0" err="1" smtClean="0">
                <a:latin typeface="Georgia" pitchFamily="18" charset="0"/>
              </a:rPr>
              <a:t>смертний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вирок</a:t>
            </a:r>
            <a:r>
              <a:rPr lang="ru-RU" sz="2400" dirty="0" smtClean="0">
                <a:latin typeface="Georgia" pitchFamily="18" charset="0"/>
              </a:rPr>
              <a:t>, через </a:t>
            </a:r>
            <a:r>
              <a:rPr lang="ru-RU" sz="2400" dirty="0" err="1" smtClean="0">
                <a:latin typeface="Georgia" pitchFamily="18" charset="0"/>
              </a:rPr>
              <a:t>натовп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прорвався</a:t>
            </a:r>
            <a:r>
              <a:rPr lang="ru-RU" sz="2400" dirty="0" smtClean="0">
                <a:latin typeface="Georgia" pitchFamily="18" charset="0"/>
              </a:rPr>
              <a:t> на </a:t>
            </a:r>
            <a:r>
              <a:rPr lang="ru-RU" sz="2400" dirty="0" err="1" smtClean="0">
                <a:latin typeface="Georgia" pitchFamily="18" charset="0"/>
              </a:rPr>
              <a:t>змиленому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коні</a:t>
            </a:r>
            <a:r>
              <a:rPr lang="ru-RU" sz="2400" dirty="0" smtClean="0">
                <a:latin typeface="Georgia" pitchFamily="18" charset="0"/>
              </a:rPr>
              <a:t> вершник. 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tYWM2Yz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836712"/>
            <a:ext cx="3546992" cy="54449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836712"/>
            <a:ext cx="4176464" cy="5184576"/>
          </a:xfrm>
        </p:spPr>
        <p:txBody>
          <a:bodyPr/>
          <a:lstStyle/>
          <a:p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Іменем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гетьмана</a:t>
            </a:r>
            <a:r>
              <a:rPr lang="ru-RU" sz="2400" dirty="0" smtClean="0">
                <a:latin typeface="Georgia" pitchFamily="18" charset="0"/>
              </a:rPr>
              <a:t> Богдана </a:t>
            </a:r>
            <a:r>
              <a:rPr lang="ru-RU" sz="2400" dirty="0" err="1" smtClean="0">
                <a:latin typeface="Georgia" pitchFamily="18" charset="0"/>
              </a:rPr>
              <a:t>Хмельницького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він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припи­нив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читання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вироку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і</a:t>
            </a:r>
            <a:r>
              <a:rPr lang="ru-RU" sz="2400" dirty="0" smtClean="0">
                <a:latin typeface="Georgia" pitchFamily="18" charset="0"/>
              </a:rPr>
              <a:t> вручив писарю </a:t>
            </a:r>
            <a:r>
              <a:rPr lang="ru-RU" sz="2400" dirty="0" err="1" smtClean="0">
                <a:latin typeface="Georgia" pitchFamily="18" charset="0"/>
              </a:rPr>
              <a:t>гетьманський</a:t>
            </a:r>
            <a:r>
              <a:rPr lang="ru-RU" sz="2400" dirty="0" smtClean="0">
                <a:latin typeface="Georgia" pitchFamily="18" charset="0"/>
              </a:rPr>
              <a:t> наказ про </a:t>
            </a:r>
            <a:r>
              <a:rPr lang="ru-RU" sz="2400" dirty="0" err="1" smtClean="0">
                <a:latin typeface="Georgia" pitchFamily="18" charset="0"/>
              </a:rPr>
              <a:t>по­милування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Марусі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Чурай</a:t>
            </a:r>
            <a:r>
              <a:rPr lang="ru-RU" sz="2400" dirty="0" smtClean="0">
                <a:latin typeface="Georgia" pitchFamily="18" charset="0"/>
              </a:rPr>
              <a:t>. </a:t>
            </a:r>
            <a:r>
              <a:rPr lang="ru-RU" sz="2400" dirty="0" err="1" smtClean="0">
                <a:latin typeface="Georgia" pitchFamily="18" charset="0"/>
              </a:rPr>
              <a:t>Життя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було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їй</a:t>
            </a:r>
            <a:r>
              <a:rPr lang="ru-RU" sz="2400" dirty="0" smtClean="0">
                <a:latin typeface="Georgia" pitchFamily="18" charset="0"/>
              </a:rPr>
              <a:t> даровано в </a:t>
            </a:r>
            <a:r>
              <a:rPr lang="ru-RU" sz="2400" dirty="0" err="1" smtClean="0">
                <a:latin typeface="Georgia" pitchFamily="18" charset="0"/>
              </a:rPr>
              <a:t>пам'ять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герої­чної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загибелі</a:t>
            </a:r>
            <a:r>
              <a:rPr lang="ru-RU" sz="2400" dirty="0" smtClean="0">
                <a:latin typeface="Georgia" pitchFamily="18" charset="0"/>
              </a:rPr>
              <a:t> батька та за </a:t>
            </a:r>
            <a:r>
              <a:rPr lang="ru-RU" sz="2400" dirty="0" err="1" smtClean="0">
                <a:latin typeface="Georgia" pitchFamily="18" charset="0"/>
              </a:rPr>
              <a:t>чудові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пісні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які</a:t>
            </a:r>
            <a:r>
              <a:rPr lang="ru-RU" sz="2400" dirty="0" smtClean="0">
                <a:latin typeface="Georgia" pitchFamily="18" charset="0"/>
              </a:rPr>
              <a:t> вона </a:t>
            </a:r>
            <a:r>
              <a:rPr lang="ru-RU" sz="2400" dirty="0" err="1" smtClean="0">
                <a:latin typeface="Georgia" pitchFamily="18" charset="0"/>
              </a:rPr>
              <a:t>склала</a:t>
            </a:r>
            <a:r>
              <a:rPr lang="ru-RU" sz="2400" dirty="0" smtClean="0">
                <a:latin typeface="Georgia" pitchFamily="18" charset="0"/>
              </a:rPr>
              <a:t>. Маруся </a:t>
            </a:r>
            <a:r>
              <a:rPr lang="ru-RU" sz="2400" dirty="0" err="1" smtClean="0">
                <a:latin typeface="Georgia" pitchFamily="18" charset="0"/>
              </a:rPr>
              <a:t>не­довго</a:t>
            </a:r>
            <a:r>
              <a:rPr lang="ru-RU" sz="2400" dirty="0" smtClean="0">
                <a:latin typeface="Georgia" pitchFamily="18" charset="0"/>
              </a:rPr>
              <a:t> жила на </a:t>
            </a:r>
            <a:r>
              <a:rPr lang="ru-RU" sz="2400" dirty="0" err="1" smtClean="0">
                <a:latin typeface="Georgia" pitchFamily="18" charset="0"/>
              </a:rPr>
              <a:t>світі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після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помилування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і</a:t>
            </a:r>
            <a:r>
              <a:rPr lang="ru-RU" sz="2400" dirty="0" smtClean="0">
                <a:latin typeface="Georgia" pitchFamily="18" charset="0"/>
              </a:rPr>
              <a:t> померла в </a:t>
            </a:r>
            <a:r>
              <a:rPr lang="ru-RU" sz="2400" dirty="0" err="1" smtClean="0">
                <a:latin typeface="Georgia" pitchFamily="18" charset="0"/>
              </a:rPr>
              <a:t>каятті</a:t>
            </a:r>
            <a:r>
              <a:rPr lang="ru-RU" sz="2400" dirty="0" smtClean="0">
                <a:latin typeface="Georgia" pitchFamily="18" charset="0"/>
              </a:rPr>
              <a:t> у </a:t>
            </a:r>
            <a:r>
              <a:rPr lang="ru-RU" sz="2400" dirty="0" err="1" smtClean="0">
                <a:latin typeface="Georgia" pitchFamily="18" charset="0"/>
              </a:rPr>
              <a:t>квітні</a:t>
            </a:r>
            <a:r>
              <a:rPr lang="ru-RU" sz="2400" dirty="0" smtClean="0">
                <a:latin typeface="Georgia" pitchFamily="18" charset="0"/>
              </a:rPr>
              <a:t> 1653 року.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504056"/>
          </a:xfrm>
        </p:spPr>
        <p:txBody>
          <a:bodyPr/>
          <a:lstStyle/>
          <a:p>
            <a:pPr algn="ctr"/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Georgia" pitchFamily="18" charset="0"/>
              </a:rPr>
              <a:t/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4400" b="0" dirty="0" smtClean="0">
                <a:solidFill>
                  <a:srgbClr val="800000"/>
                </a:solidFill>
                <a:latin typeface="Gabriola" pitchFamily="82" charset="0"/>
              </a:rPr>
              <a:t>Доля </a:t>
            </a:r>
            <a:r>
              <a:rPr lang="ru-RU" sz="4400" b="0" dirty="0" err="1" smtClean="0">
                <a:solidFill>
                  <a:srgbClr val="800000"/>
                </a:solidFill>
                <a:latin typeface="Gabriola" pitchFamily="82" charset="0"/>
              </a:rPr>
              <a:t>української</a:t>
            </a:r>
            <a:r>
              <a:rPr lang="ru-RU" sz="4400" b="0" dirty="0" smtClean="0">
                <a:solidFill>
                  <a:srgbClr val="800000"/>
                </a:solidFill>
                <a:latin typeface="Gabriola" pitchFamily="82" charset="0"/>
              </a:rPr>
              <a:t> </a:t>
            </a:r>
            <a:r>
              <a:rPr lang="ru-RU" sz="4400" b="0" dirty="0" err="1" smtClean="0">
                <a:solidFill>
                  <a:srgbClr val="800000"/>
                </a:solidFill>
                <a:latin typeface="Gabriola" pitchFamily="82" charset="0"/>
              </a:rPr>
              <a:t>жінки</a:t>
            </a:r>
            <a:r>
              <a:rPr lang="ru-RU" sz="4400" b="0" dirty="0" smtClean="0">
                <a:solidFill>
                  <a:srgbClr val="800000"/>
                </a:solidFill>
                <a:latin typeface="Gabriola" pitchFamily="82" charset="0"/>
              </a:rPr>
              <a:t>. </a:t>
            </a:r>
            <a:r>
              <a:rPr lang="ru-RU" sz="4400" b="0" dirty="0" err="1" smtClean="0">
                <a:solidFill>
                  <a:srgbClr val="800000"/>
                </a:solidFill>
                <a:latin typeface="Gabriola" pitchFamily="82" charset="0"/>
              </a:rPr>
              <a:t>Сімейний</a:t>
            </a:r>
            <a:r>
              <a:rPr lang="ru-RU" sz="4400" b="0" dirty="0" smtClean="0">
                <a:solidFill>
                  <a:srgbClr val="800000"/>
                </a:solidFill>
                <a:latin typeface="Gabriola" pitchFamily="82" charset="0"/>
              </a:rPr>
              <a:t> </a:t>
            </a:r>
            <a:r>
              <a:rPr lang="ru-RU" sz="4400" b="0" dirty="0" err="1" smtClean="0">
                <a:solidFill>
                  <a:srgbClr val="800000"/>
                </a:solidFill>
                <a:latin typeface="Gabriola" pitchFamily="82" charset="0"/>
              </a:rPr>
              <a:t>побут</a:t>
            </a:r>
            <a:endParaRPr lang="ru-RU" sz="4400" b="0" dirty="0">
              <a:solidFill>
                <a:srgbClr val="800000"/>
              </a:solidFill>
              <a:latin typeface="Gabriola" pitchFamily="82" charset="0"/>
            </a:endParaRPr>
          </a:p>
        </p:txBody>
      </p:sp>
      <p:pic>
        <p:nvPicPr>
          <p:cNvPr id="9" name="Содержимое 8" descr="wpid-505e057fec3f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3312368" cy="5257728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211960" y="908720"/>
            <a:ext cx="4464496" cy="5400600"/>
          </a:xfrm>
        </p:spPr>
        <p:txBody>
          <a:bodyPr/>
          <a:lstStyle/>
          <a:p>
            <a:r>
              <a:rPr lang="ru-RU" sz="2000" dirty="0" err="1" smtClean="0">
                <a:latin typeface="Georgia" pitchFamily="18" charset="0"/>
              </a:rPr>
              <a:t>Підпорядковане</a:t>
            </a:r>
            <a:r>
              <a:rPr lang="ru-RU" sz="2000" dirty="0" smtClean="0">
                <a:latin typeface="Georgia" pitchFamily="18" charset="0"/>
              </a:rPr>
              <a:t> становище </a:t>
            </a:r>
            <a:r>
              <a:rPr lang="ru-RU" sz="2000" dirty="0" err="1" smtClean="0">
                <a:latin typeface="Georgia" pitchFamily="18" charset="0"/>
              </a:rPr>
              <a:t>жінки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зумовлювалося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особливостями</a:t>
            </a:r>
            <a:r>
              <a:rPr lang="ru-RU" sz="2000" dirty="0" smtClean="0">
                <a:latin typeface="Georgia" pitchFamily="18" charset="0"/>
              </a:rPr>
              <a:t> аграрного та </a:t>
            </a:r>
            <a:r>
              <a:rPr lang="ru-RU" sz="2000" dirty="0" err="1" smtClean="0">
                <a:latin typeface="Georgia" pitchFamily="18" charset="0"/>
              </a:rPr>
              <a:t>раннього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індустріального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суспільств</a:t>
            </a:r>
            <a:r>
              <a:rPr lang="ru-RU" sz="2000" dirty="0" smtClean="0">
                <a:latin typeface="Georgia" pitchFamily="18" charset="0"/>
              </a:rPr>
              <a:t>, у </a:t>
            </a:r>
            <a:r>
              <a:rPr lang="ru-RU" sz="2000" dirty="0" err="1" smtClean="0">
                <a:latin typeface="Georgia" pitchFamily="18" charset="0"/>
              </a:rPr>
              <a:t>яких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насамперед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цінувалася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здатність</a:t>
            </a:r>
            <a:r>
              <a:rPr lang="ru-RU" sz="2000" dirty="0" smtClean="0">
                <a:latin typeface="Georgia" pitchFamily="18" charset="0"/>
              </a:rPr>
              <a:t> до </a:t>
            </a:r>
            <a:r>
              <a:rPr lang="ru-RU" sz="2000" dirty="0" err="1" smtClean="0">
                <a:latin typeface="Georgia" pitchFamily="18" charset="0"/>
              </a:rPr>
              <a:t>фізичної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праці</a:t>
            </a:r>
            <a:r>
              <a:rPr lang="ru-RU" sz="2000" dirty="0" smtClean="0">
                <a:latin typeface="Georgia" pitchFamily="18" charset="0"/>
              </a:rPr>
              <a:t>. </a:t>
            </a:r>
            <a:r>
              <a:rPr lang="ru-RU" sz="2000" dirty="0" err="1" smtClean="0">
                <a:latin typeface="Georgia" pitchFamily="18" charset="0"/>
              </a:rPr>
              <a:t>Сільськогосподарська</a:t>
            </a:r>
            <a:r>
              <a:rPr lang="ru-RU" sz="2000" dirty="0" smtClean="0">
                <a:latin typeface="Georgia" pitchFamily="18" charset="0"/>
              </a:rPr>
              <a:t> робота утвердила за </a:t>
            </a:r>
            <a:r>
              <a:rPr lang="ru-RU" sz="2000" dirty="0" err="1" smtClean="0">
                <a:latin typeface="Georgia" pitchFamily="18" charset="0"/>
              </a:rPr>
              <a:t>кожним</a:t>
            </a:r>
            <a:r>
              <a:rPr lang="ru-RU" sz="2000" dirty="0" smtClean="0">
                <a:latin typeface="Georgia" pitchFamily="18" charset="0"/>
              </a:rPr>
              <a:t> членом </a:t>
            </a:r>
            <a:r>
              <a:rPr lang="ru-RU" sz="2000" dirty="0" err="1" smtClean="0">
                <a:latin typeface="Georgia" pitchFamily="18" charset="0"/>
              </a:rPr>
              <a:t>сім'ї</a:t>
            </a:r>
            <a:r>
              <a:rPr lang="ru-RU" sz="2000" dirty="0" smtClean="0">
                <a:latin typeface="Georgia" pitchFamily="18" charset="0"/>
              </a:rPr>
              <a:t> </a:t>
            </a:r>
            <a:r>
              <a:rPr lang="ru-RU" sz="2000" dirty="0" err="1" smtClean="0">
                <a:latin typeface="Georgia" pitchFamily="18" charset="0"/>
              </a:rPr>
              <a:t>традиційні</a:t>
            </a:r>
            <a:r>
              <a:rPr lang="ru-RU" sz="2000" dirty="0" smtClean="0">
                <a:latin typeface="Georgia" pitchFamily="18" charset="0"/>
              </a:rPr>
              <a:t> </a:t>
            </a:r>
            <a:r>
              <a:rPr lang="ru-RU" sz="2000" dirty="0" err="1" smtClean="0">
                <a:latin typeface="Georgia" pitchFamily="18" charset="0"/>
              </a:rPr>
              <a:t>функції</a:t>
            </a:r>
            <a:r>
              <a:rPr lang="ru-RU" sz="2000" dirty="0" smtClean="0">
                <a:latin typeface="Georgia" pitchFamily="18" charset="0"/>
              </a:rPr>
              <a:t>. </a:t>
            </a:r>
            <a:r>
              <a:rPr lang="ru-RU" sz="2000" dirty="0" err="1" smtClean="0">
                <a:latin typeface="Georgia" pitchFamily="18" charset="0"/>
              </a:rPr>
              <a:t>Чоловік</a:t>
            </a:r>
            <a:r>
              <a:rPr lang="ru-RU" sz="2000" dirty="0" smtClean="0">
                <a:latin typeface="Georgia" pitchFamily="18" charset="0"/>
              </a:rPr>
              <a:t> та </a:t>
            </a:r>
            <a:r>
              <a:rPr lang="ru-RU" sz="2000" dirty="0" err="1" smtClean="0">
                <a:latin typeface="Georgia" pitchFamily="18" charset="0"/>
              </a:rPr>
              <a:t>дорослі</a:t>
            </a:r>
            <a:r>
              <a:rPr lang="ru-RU" sz="2000" dirty="0" smtClean="0">
                <a:latin typeface="Georgia" pitchFamily="18" charset="0"/>
              </a:rPr>
              <a:t> сини </a:t>
            </a:r>
            <a:r>
              <a:rPr lang="ru-RU" sz="2000" dirty="0" err="1" smtClean="0">
                <a:latin typeface="Georgia" pitchFamily="18" charset="0"/>
              </a:rPr>
              <a:t>виконували</a:t>
            </a:r>
            <a:r>
              <a:rPr lang="ru-RU" sz="2000" dirty="0" smtClean="0">
                <a:latin typeface="Georgia" pitchFamily="18" charset="0"/>
              </a:rPr>
              <a:t> «</a:t>
            </a:r>
            <a:r>
              <a:rPr lang="ru-RU" sz="2000" dirty="0" err="1" smtClean="0">
                <a:latin typeface="Georgia" pitchFamily="18" charset="0"/>
              </a:rPr>
              <a:t>чоловічу</a:t>
            </a:r>
            <a:r>
              <a:rPr lang="ru-RU" sz="2000" dirty="0" smtClean="0">
                <a:latin typeface="Georgia" pitchFamily="18" charset="0"/>
              </a:rPr>
              <a:t> роботу» — </a:t>
            </a:r>
            <a:r>
              <a:rPr lang="ru-RU" sz="2000" dirty="0" err="1" smtClean="0">
                <a:latin typeface="Georgia" pitchFamily="18" charset="0"/>
              </a:rPr>
              <a:t>насамперед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важку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працю</a:t>
            </a:r>
            <a:r>
              <a:rPr lang="ru-RU" sz="2000" dirty="0" smtClean="0">
                <a:latin typeface="Georgia" pitchFamily="18" charset="0"/>
              </a:rPr>
              <a:t> в </a:t>
            </a:r>
            <a:r>
              <a:rPr lang="ru-RU" sz="2000" dirty="0" err="1" smtClean="0">
                <a:latin typeface="Georgia" pitchFamily="18" charset="0"/>
              </a:rPr>
              <a:t>полі</a:t>
            </a:r>
            <a:r>
              <a:rPr lang="ru-RU" sz="2000" dirty="0" smtClean="0">
                <a:latin typeface="Georgia" pitchFamily="18" charset="0"/>
              </a:rPr>
              <a:t>. Дружина </a:t>
            </a:r>
            <a:r>
              <a:rPr lang="ru-RU" sz="2000" dirty="0" err="1" smtClean="0">
                <a:latin typeface="Georgia" pitchFamily="18" charset="0"/>
              </a:rPr>
              <a:t>займалася</a:t>
            </a:r>
            <a:r>
              <a:rPr lang="ru-RU" sz="2000" dirty="0" smtClean="0">
                <a:latin typeface="Georgia" pitchFamily="18" charset="0"/>
              </a:rPr>
              <a:t> «</a:t>
            </a:r>
            <a:r>
              <a:rPr lang="ru-RU" sz="2000" dirty="0" err="1" smtClean="0">
                <a:latin typeface="Georgia" pitchFamily="18" charset="0"/>
              </a:rPr>
              <a:t>жіночою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роботою</a:t>
            </a:r>
            <a:r>
              <a:rPr lang="ru-RU" sz="2000" dirty="0" smtClean="0">
                <a:latin typeface="Georgia" pitchFamily="18" charset="0"/>
              </a:rPr>
              <a:t>». </a:t>
            </a:r>
            <a:r>
              <a:rPr lang="ru-RU" sz="2000" dirty="0" err="1" smtClean="0">
                <a:latin typeface="Georgia" pitchFamily="18" charset="0"/>
              </a:rPr>
              <a:t>Однак</a:t>
            </a:r>
            <a:r>
              <a:rPr lang="ru-RU" sz="2000" dirty="0" smtClean="0">
                <a:latin typeface="Georgia" pitchFamily="18" charset="0"/>
              </a:rPr>
              <a:t> у жнива жала </a:t>
            </a:r>
            <a:r>
              <a:rPr lang="ru-RU" sz="2000" dirty="0" err="1" smtClean="0">
                <a:latin typeface="Georgia" pitchFamily="18" charset="0"/>
              </a:rPr>
              <a:t>й</a:t>
            </a:r>
            <a:r>
              <a:rPr lang="ru-RU" sz="2000" dirty="0" smtClean="0">
                <a:latin typeface="Georgia" pitchFamily="18" charset="0"/>
              </a:rPr>
              <a:t> молотила </a:t>
            </a:r>
            <a:r>
              <a:rPr lang="ru-RU" sz="2000" dirty="0" err="1" smtClean="0">
                <a:latin typeface="Georgia" pitchFamily="18" charset="0"/>
              </a:rPr>
              <a:t>нарівні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з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чоловіком</a:t>
            </a:r>
            <a:r>
              <a:rPr lang="ru-RU" sz="2000" dirty="0" smtClean="0">
                <a:latin typeface="Georgia" pitchFamily="18" charset="0"/>
              </a:rPr>
              <a:t>. </a:t>
            </a:r>
            <a:r>
              <a:rPr lang="ru-RU" sz="2000" dirty="0" err="1" smtClean="0">
                <a:latin typeface="Georgia" pitchFamily="18" charset="0"/>
              </a:rPr>
              <a:t>Діти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випасали</a:t>
            </a:r>
            <a:r>
              <a:rPr lang="ru-RU" sz="2000" dirty="0" smtClean="0">
                <a:latin typeface="Georgia" pitchFamily="18" charset="0"/>
              </a:rPr>
              <a:t> худобу </a:t>
            </a:r>
            <a:r>
              <a:rPr lang="ru-RU" sz="2000" dirty="0" err="1" smtClean="0">
                <a:latin typeface="Georgia" pitchFamily="18" charset="0"/>
              </a:rPr>
              <a:t>й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доглядали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птицю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допомагали</a:t>
            </a:r>
            <a:r>
              <a:rPr lang="ru-RU" sz="2000" dirty="0" smtClean="0">
                <a:latin typeface="Georgia" pitchFamily="18" charset="0"/>
              </a:rPr>
              <a:t> в </a:t>
            </a:r>
            <a:r>
              <a:rPr lang="ru-RU" sz="2000" dirty="0" err="1" smtClean="0">
                <a:latin typeface="Georgia" pitchFamily="18" charset="0"/>
              </a:rPr>
              <a:t>домашній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роботі</a:t>
            </a:r>
            <a:r>
              <a:rPr lang="ru-RU" sz="2000" dirty="0" smtClean="0">
                <a:latin typeface="Georgia" pitchFamily="18" charset="0"/>
              </a:rPr>
              <a:t> та на </a:t>
            </a:r>
            <a:r>
              <a:rPr lang="ru-RU" sz="2000" dirty="0" err="1" smtClean="0">
                <a:latin typeface="Georgia" pitchFamily="18" charset="0"/>
              </a:rPr>
              <a:t>городі</a:t>
            </a:r>
            <a:r>
              <a:rPr lang="ru-RU" sz="2000" dirty="0" smtClean="0">
                <a:latin typeface="Georgia" pitchFamily="18" charset="0"/>
              </a:rPr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wpid-505e0579536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980728"/>
            <a:ext cx="3294195" cy="5193551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4114800" cy="5289451"/>
          </a:xfrm>
        </p:spPr>
        <p:txBody>
          <a:bodyPr/>
          <a:lstStyle/>
          <a:p>
            <a:r>
              <a:rPr lang="ru-RU" sz="2000" dirty="0" smtClean="0">
                <a:latin typeface="Georgia" pitchFamily="18" charset="0"/>
              </a:rPr>
              <a:t>Становище </a:t>
            </a:r>
            <a:r>
              <a:rPr lang="ru-RU" sz="2000" dirty="0" err="1" smtClean="0">
                <a:latin typeface="Georgia" pitchFamily="18" charset="0"/>
              </a:rPr>
              <a:t>української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жінки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було</a:t>
            </a:r>
            <a:r>
              <a:rPr lang="ru-RU" sz="2000" dirty="0" smtClean="0">
                <a:latin typeface="Georgia" pitchFamily="18" charset="0"/>
              </a:rPr>
              <a:t> нелегким. Разом </a:t>
            </a:r>
            <a:r>
              <a:rPr lang="ru-RU" sz="2000" dirty="0" err="1" smtClean="0">
                <a:latin typeface="Georgia" pitchFamily="18" charset="0"/>
              </a:rPr>
              <a:t>із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тим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воно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визначалося</a:t>
            </a:r>
            <a:r>
              <a:rPr lang="ru-RU" sz="2000" dirty="0" smtClean="0">
                <a:latin typeface="Georgia" pitchFamily="18" charset="0"/>
              </a:rPr>
              <a:t> народною культурою, </a:t>
            </a:r>
            <a:r>
              <a:rPr lang="ru-RU" sz="2000" dirty="0" err="1" smtClean="0">
                <a:latin typeface="Georgia" pitchFamily="18" charset="0"/>
              </a:rPr>
              <a:t>взаєминами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які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встановлювалися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між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молодими</a:t>
            </a:r>
            <a:r>
              <a:rPr lang="ru-RU" sz="2000" dirty="0" smtClean="0">
                <a:latin typeface="Georgia" pitchFamily="18" charset="0"/>
              </a:rPr>
              <a:t> людьми, а </a:t>
            </a:r>
            <a:r>
              <a:rPr lang="ru-RU" sz="2000" dirty="0" err="1" smtClean="0">
                <a:latin typeface="Georgia" pitchFamily="18" charset="0"/>
              </a:rPr>
              <a:t>потім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між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чоловіком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і</a:t>
            </a:r>
            <a:r>
              <a:rPr lang="ru-RU" sz="2000" dirty="0" smtClean="0">
                <a:latin typeface="Georgia" pitchFamily="18" charset="0"/>
              </a:rPr>
              <a:t> дружиною. </a:t>
            </a:r>
            <a:r>
              <a:rPr lang="ru-RU" sz="2000" dirty="0" err="1" smtClean="0">
                <a:latin typeface="Georgia" pitchFamily="18" charset="0"/>
              </a:rPr>
              <a:t>Одруження</a:t>
            </a:r>
            <a:r>
              <a:rPr lang="ru-RU" sz="2000" dirty="0" smtClean="0">
                <a:latin typeface="Georgia" pitchFamily="18" charset="0"/>
              </a:rPr>
              <a:t> в </a:t>
            </a:r>
            <a:r>
              <a:rPr lang="ru-RU" sz="2000" dirty="0" err="1" smtClean="0">
                <a:latin typeface="Georgia" pitchFamily="18" charset="0"/>
              </a:rPr>
              <a:t>українському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селі</a:t>
            </a:r>
            <a:r>
              <a:rPr lang="ru-RU" sz="2000" dirty="0" smtClean="0">
                <a:latin typeface="Georgia" pitchFamily="18" charset="0"/>
              </a:rPr>
              <a:t> 1 </a:t>
            </a:r>
            <a:r>
              <a:rPr lang="ru-RU" sz="2000" dirty="0" err="1" smtClean="0">
                <a:latin typeface="Georgia" pitchFamily="18" charset="0"/>
              </a:rPr>
              <a:t>зазвичай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ґрунтувалося</a:t>
            </a:r>
            <a:r>
              <a:rPr lang="ru-RU" sz="2000" dirty="0" smtClean="0">
                <a:latin typeface="Georgia" pitchFamily="18" charset="0"/>
              </a:rPr>
              <a:t> на </a:t>
            </a:r>
            <a:r>
              <a:rPr lang="ru-RU" sz="2000" dirty="0" err="1" smtClean="0">
                <a:latin typeface="Georgia" pitchFamily="18" charset="0"/>
              </a:rPr>
              <a:t>взаємній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закоханості</a:t>
            </a:r>
            <a:r>
              <a:rPr lang="ru-RU" sz="2000" dirty="0" smtClean="0">
                <a:latin typeface="Georgia" pitchFamily="18" charset="0"/>
              </a:rPr>
              <a:t>. </a:t>
            </a:r>
            <a:r>
              <a:rPr lang="ru-RU" sz="2000" dirty="0" err="1" smtClean="0">
                <a:latin typeface="Georgia" pitchFamily="18" charset="0"/>
              </a:rPr>
              <a:t>Це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звичайно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впливало</a:t>
            </a:r>
            <a:r>
              <a:rPr lang="ru-RU" sz="2000" dirty="0" smtClean="0">
                <a:latin typeface="Georgia" pitchFamily="18" charset="0"/>
              </a:rPr>
              <a:t> на становище </a:t>
            </a:r>
            <a:r>
              <a:rPr lang="ru-RU" sz="2000" dirty="0" err="1" smtClean="0">
                <a:latin typeface="Georgia" pitchFamily="18" charset="0"/>
              </a:rPr>
              <a:t>жінки</a:t>
            </a:r>
            <a:r>
              <a:rPr lang="ru-RU" sz="2000" dirty="0" smtClean="0">
                <a:latin typeface="Georgia" pitchFamily="18" charset="0"/>
              </a:rPr>
              <a:t> в </a:t>
            </a:r>
            <a:r>
              <a:rPr lang="ru-RU" sz="2000" dirty="0" err="1" smtClean="0">
                <a:latin typeface="Georgia" pitchFamily="18" charset="0"/>
              </a:rPr>
              <a:t>сім'ї</a:t>
            </a:r>
            <a:r>
              <a:rPr lang="ru-RU" sz="2000" dirty="0" smtClean="0">
                <a:latin typeface="Georgia" pitchFamily="18" charset="0"/>
              </a:rPr>
              <a:t>. </a:t>
            </a:r>
            <a:r>
              <a:rPr lang="ru-RU" sz="2000" dirty="0" err="1" smtClean="0">
                <a:latin typeface="Georgia" pitchFamily="18" charset="0"/>
              </a:rPr>
              <a:t>Від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підпорядкування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її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захищало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й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звичаєве</a:t>
            </a:r>
            <a:r>
              <a:rPr lang="ru-RU" sz="2000" dirty="0" smtClean="0">
                <a:latin typeface="Georgia" pitchFamily="18" charset="0"/>
              </a:rPr>
              <a:t> право. </a:t>
            </a:r>
            <a:r>
              <a:rPr lang="ru-RU" sz="2000" dirty="0" err="1" smtClean="0">
                <a:latin typeface="Georgia" pitchFamily="18" charset="0"/>
              </a:rPr>
              <a:t>Чоловік</a:t>
            </a:r>
            <a:r>
              <a:rPr lang="ru-RU" sz="2000" dirty="0" smtClean="0">
                <a:latin typeface="Georgia" pitchFamily="18" charset="0"/>
              </a:rPr>
              <a:t> не </a:t>
            </a:r>
            <a:r>
              <a:rPr lang="ru-RU" sz="2000" dirty="0" err="1" smtClean="0">
                <a:latin typeface="Georgia" pitchFamily="18" charset="0"/>
              </a:rPr>
              <a:t>мав</a:t>
            </a:r>
            <a:r>
              <a:rPr lang="ru-RU" sz="2000" dirty="0" smtClean="0">
                <a:latin typeface="Georgia" pitchFamily="18" charset="0"/>
              </a:rPr>
              <a:t> права </a:t>
            </a:r>
            <a:r>
              <a:rPr lang="ru-RU" sz="2000" dirty="0" err="1" smtClean="0">
                <a:latin typeface="Georgia" pitchFamily="18" charset="0"/>
              </a:rPr>
              <a:t>розпоряджатися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майном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і</a:t>
            </a:r>
            <a:r>
              <a:rPr lang="ru-RU" sz="2000" dirty="0" smtClean="0">
                <a:latin typeface="Georgia" pitchFamily="18" charset="0"/>
              </a:rPr>
              <a:t> землею, </a:t>
            </a:r>
            <a:r>
              <a:rPr lang="ru-RU" sz="2000" dirty="0" err="1" smtClean="0">
                <a:latin typeface="Georgia" pitchFamily="18" charset="0"/>
              </a:rPr>
              <a:t>отриманими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жінкою</a:t>
            </a:r>
            <a:r>
              <a:rPr lang="ru-RU" sz="2000" dirty="0" smtClean="0">
                <a:latin typeface="Georgia" pitchFamily="18" charset="0"/>
              </a:rPr>
              <a:t> як </a:t>
            </a:r>
            <a:r>
              <a:rPr lang="ru-RU" sz="2000" dirty="0" err="1" smtClean="0">
                <a:latin typeface="Georgia" pitchFamily="18" charset="0"/>
              </a:rPr>
              <a:t>посаг</a:t>
            </a:r>
            <a:r>
              <a:rPr lang="ru-RU" sz="2000" dirty="0" smtClean="0">
                <a:latin typeface="Georgia" pitchFamily="18" charset="0"/>
              </a:rPr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4294967295"/>
          </p:nvPr>
        </p:nvSpPr>
        <p:spPr>
          <a:xfrm>
            <a:off x="611560" y="548680"/>
            <a:ext cx="8064896" cy="980728"/>
          </a:xfrm>
        </p:spPr>
        <p:txBody>
          <a:bodyPr/>
          <a:lstStyle/>
          <a:p>
            <a:pPr algn="ctr">
              <a:buNone/>
            </a:pPr>
            <a:r>
              <a:rPr lang="uk-UA" sz="5400" dirty="0" smtClean="0">
                <a:solidFill>
                  <a:srgbClr val="800000"/>
                </a:solidFill>
                <a:latin typeface="Gabriola" pitchFamily="82" charset="0"/>
              </a:rPr>
              <a:t>Дякую за увагу!</a:t>
            </a:r>
            <a:endParaRPr lang="ru-RU" sz="5400" dirty="0">
              <a:solidFill>
                <a:srgbClr val="800000"/>
              </a:solidFill>
              <a:latin typeface="Gabriola" pitchFamily="82" charset="0"/>
            </a:endParaRPr>
          </a:p>
        </p:txBody>
      </p:sp>
      <p:pic>
        <p:nvPicPr>
          <p:cNvPr id="18" name="Содержимое 17" descr="wpid-505e05a5c3e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539408" cy="40357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27984" y="764704"/>
            <a:ext cx="4186808" cy="5040560"/>
          </a:xfrm>
        </p:spPr>
        <p:txBody>
          <a:bodyPr/>
          <a:lstStyle/>
          <a:p>
            <a:r>
              <a:rPr lang="uk-UA" sz="2000" dirty="0" smtClean="0">
                <a:latin typeface="Gabriola" pitchFamily="82" charset="0"/>
              </a:rPr>
              <a:t>Презентація</a:t>
            </a:r>
            <a:br>
              <a:rPr lang="uk-UA" sz="2000" dirty="0" smtClean="0">
                <a:latin typeface="Gabriola" pitchFamily="82" charset="0"/>
              </a:rPr>
            </a:br>
            <a:r>
              <a:rPr lang="uk-UA" sz="2000" dirty="0" smtClean="0">
                <a:latin typeface="Gabriola" pitchFamily="82" charset="0"/>
              </a:rPr>
              <a:t>з історії України</a:t>
            </a:r>
            <a:br>
              <a:rPr lang="uk-UA" sz="2000" dirty="0" smtClean="0">
                <a:latin typeface="Gabriola" pitchFamily="82" charset="0"/>
              </a:rPr>
            </a:br>
            <a:r>
              <a:rPr lang="uk-UA" sz="2000" dirty="0" smtClean="0">
                <a:latin typeface="Gabriola" pitchFamily="82" charset="0"/>
              </a:rPr>
              <a:t>на тему:  “</a:t>
            </a:r>
            <a:r>
              <a:rPr lang="ru-RU" sz="2000" dirty="0" smtClean="0">
                <a:latin typeface="Gabriola" pitchFamily="82" charset="0"/>
              </a:rPr>
              <a:t>Доля </a:t>
            </a:r>
            <a:r>
              <a:rPr lang="ru-RU" sz="2000" dirty="0" err="1" smtClean="0">
                <a:latin typeface="Gabriola" pitchFamily="82" charset="0"/>
              </a:rPr>
              <a:t>української</a:t>
            </a:r>
            <a:r>
              <a:rPr lang="ru-RU" sz="2000" dirty="0" smtClean="0">
                <a:latin typeface="Gabriola" pitchFamily="82" charset="0"/>
              </a:rPr>
              <a:t> </a:t>
            </a:r>
            <a:r>
              <a:rPr lang="ru-RU" sz="2000" dirty="0" err="1" smtClean="0">
                <a:latin typeface="Gabriola" pitchFamily="82" charset="0"/>
              </a:rPr>
              <a:t>жінки</a:t>
            </a:r>
            <a:r>
              <a:rPr lang="ru-RU" sz="2000" dirty="0" smtClean="0">
                <a:latin typeface="Gabriola" pitchFamily="82" charset="0"/>
              </a:rPr>
              <a:t>. </a:t>
            </a:r>
            <a:r>
              <a:rPr lang="ru-RU" sz="2000" dirty="0" err="1" smtClean="0">
                <a:latin typeface="Gabriola" pitchFamily="82" charset="0"/>
              </a:rPr>
              <a:t>Її</a:t>
            </a:r>
            <a:r>
              <a:rPr lang="ru-RU" sz="2000" dirty="0" smtClean="0">
                <a:latin typeface="Gabriola" pitchFamily="82" charset="0"/>
              </a:rPr>
              <a:t> </a:t>
            </a:r>
            <a:r>
              <a:rPr lang="ru-RU" sz="2000" dirty="0" err="1" smtClean="0">
                <a:latin typeface="Gabriola" pitchFamily="82" charset="0"/>
              </a:rPr>
              <a:t>громадська</a:t>
            </a:r>
            <a:r>
              <a:rPr lang="ru-RU" sz="2000" dirty="0" smtClean="0">
                <a:latin typeface="Gabriola" pitchFamily="82" charset="0"/>
              </a:rPr>
              <a:t> </a:t>
            </a:r>
            <a:r>
              <a:rPr lang="ru-RU" sz="2000" dirty="0" err="1" smtClean="0">
                <a:latin typeface="Gabriola" pitchFamily="82" charset="0"/>
              </a:rPr>
              <a:t>і</a:t>
            </a:r>
            <a:r>
              <a:rPr lang="ru-RU" sz="2000" dirty="0" smtClean="0">
                <a:latin typeface="Gabriola" pitchFamily="82" charset="0"/>
              </a:rPr>
              <a:t> </a:t>
            </a:r>
            <a:r>
              <a:rPr lang="ru-RU" sz="2000" dirty="0" err="1" smtClean="0">
                <a:latin typeface="Gabriola" pitchFamily="82" charset="0"/>
              </a:rPr>
              <a:t>суспільна</a:t>
            </a:r>
            <a:r>
              <a:rPr lang="ru-RU" sz="2000" dirty="0" smtClean="0">
                <a:latin typeface="Gabriola" pitchFamily="82" charset="0"/>
              </a:rPr>
              <a:t> роль.  </a:t>
            </a:r>
            <a:r>
              <a:rPr lang="ru-RU" sz="2000" dirty="0" err="1" smtClean="0">
                <a:latin typeface="Gabriola" pitchFamily="82" charset="0"/>
              </a:rPr>
              <a:t>Славетні</a:t>
            </a:r>
            <a:r>
              <a:rPr lang="ru-RU" sz="2000" dirty="0" smtClean="0">
                <a:latin typeface="Gabriola" pitchFamily="82" charset="0"/>
              </a:rPr>
              <a:t> </a:t>
            </a:r>
            <a:r>
              <a:rPr lang="ru-RU" sz="2000" dirty="0" err="1" smtClean="0">
                <a:latin typeface="Gabriola" pitchFamily="82" charset="0"/>
              </a:rPr>
              <a:t>українки</a:t>
            </a:r>
            <a:r>
              <a:rPr lang="ru-RU" sz="2000" dirty="0" smtClean="0">
                <a:latin typeface="Gabriola" pitchFamily="82" charset="0"/>
              </a:rPr>
              <a:t>: Маруся </a:t>
            </a:r>
            <a:r>
              <a:rPr lang="ru-RU" sz="2000" dirty="0" err="1" smtClean="0">
                <a:latin typeface="Gabriola" pitchFamily="82" charset="0"/>
              </a:rPr>
              <a:t>Богуславка</a:t>
            </a:r>
            <a:r>
              <a:rPr lang="ru-RU" sz="2000" dirty="0" smtClean="0">
                <a:latin typeface="Gabriola" pitchFamily="82" charset="0"/>
              </a:rPr>
              <a:t>, Настя </a:t>
            </a:r>
            <a:r>
              <a:rPr lang="ru-RU" sz="2000" dirty="0" err="1" smtClean="0">
                <a:latin typeface="Gabriola" pitchFamily="82" charset="0"/>
              </a:rPr>
              <a:t>Лісовська</a:t>
            </a:r>
            <a:r>
              <a:rPr lang="ru-RU" sz="2000" dirty="0" smtClean="0">
                <a:latin typeface="Gabriola" pitchFamily="82" charset="0"/>
              </a:rPr>
              <a:t>, Маруся </a:t>
            </a:r>
            <a:r>
              <a:rPr lang="ru-RU" sz="2000" dirty="0" err="1" smtClean="0">
                <a:latin typeface="Gabriola" pitchFamily="82" charset="0"/>
              </a:rPr>
              <a:t>Чурай</a:t>
            </a:r>
            <a:r>
              <a:rPr lang="uk-UA" sz="2000" dirty="0" smtClean="0">
                <a:latin typeface="Gabriola" pitchFamily="82" charset="0"/>
              </a:rPr>
              <a:t>”</a:t>
            </a:r>
            <a:br>
              <a:rPr lang="uk-UA" sz="2000" dirty="0" smtClean="0">
                <a:latin typeface="Gabriola" pitchFamily="82" charset="0"/>
              </a:rPr>
            </a:br>
            <a:r>
              <a:rPr lang="uk-UA" sz="2000" dirty="0" smtClean="0">
                <a:latin typeface="Gabriola" pitchFamily="82" charset="0"/>
              </a:rPr>
              <a:t>учениці 9-2 групи</a:t>
            </a:r>
            <a:br>
              <a:rPr lang="uk-UA" sz="2000" dirty="0" smtClean="0">
                <a:latin typeface="Gabriola" pitchFamily="82" charset="0"/>
              </a:rPr>
            </a:br>
            <a:r>
              <a:rPr lang="uk-UA" sz="2000" dirty="0" smtClean="0">
                <a:latin typeface="Gabriola" pitchFamily="82" charset="0"/>
              </a:rPr>
              <a:t>фінансово-економічного ліцею</a:t>
            </a:r>
            <a:br>
              <a:rPr lang="uk-UA" sz="2000" dirty="0" smtClean="0">
                <a:latin typeface="Gabriola" pitchFamily="82" charset="0"/>
              </a:rPr>
            </a:br>
            <a:r>
              <a:rPr lang="uk-UA" sz="2000" dirty="0" smtClean="0">
                <a:latin typeface="Gabriola" pitchFamily="82" charset="0"/>
              </a:rPr>
              <a:t>м. </a:t>
            </a:r>
            <a:r>
              <a:rPr lang="uk-UA" sz="2000" dirty="0" err="1" smtClean="0">
                <a:latin typeface="Gabriola" pitchFamily="82" charset="0"/>
              </a:rPr>
              <a:t>Дніпропетровска</a:t>
            </a:r>
            <a:r>
              <a:rPr lang="uk-UA" sz="2000" dirty="0" smtClean="0">
                <a:latin typeface="Gabriola" pitchFamily="82" charset="0"/>
              </a:rPr>
              <a:t/>
            </a:r>
            <a:br>
              <a:rPr lang="uk-UA" sz="2000" dirty="0" smtClean="0">
                <a:latin typeface="Gabriola" pitchFamily="82" charset="0"/>
              </a:rPr>
            </a:br>
            <a:r>
              <a:rPr lang="uk-UA" sz="2000" dirty="0" smtClean="0">
                <a:latin typeface="Gabriola" pitchFamily="82" charset="0"/>
              </a:rPr>
              <a:t>Зайвої Ксенії</a:t>
            </a:r>
            <a:r>
              <a:rPr lang="ru-RU" sz="1800" dirty="0" smtClean="0">
                <a:latin typeface="Gabriola" pitchFamily="82" charset="0"/>
              </a:rPr>
              <a:t/>
            </a:r>
            <a:br>
              <a:rPr lang="ru-RU" sz="1800" dirty="0" smtClean="0">
                <a:latin typeface="Gabriola" pitchFamily="82" charset="0"/>
              </a:rPr>
            </a:br>
            <a:endParaRPr lang="ru-RU" sz="1800" dirty="0">
              <a:latin typeface="Gabriola" pitchFamily="82" charset="0"/>
            </a:endParaRPr>
          </a:p>
        </p:txBody>
      </p:sp>
      <p:pic>
        <p:nvPicPr>
          <p:cNvPr id="12" name="Содержимое 11" descr="wpid-505e0552d63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3312368" cy="5051542"/>
          </a:xfrm>
        </p:spPr>
      </p:pic>
      <p:sp>
        <p:nvSpPr>
          <p:cNvPr id="7" name="Прямоугольник 6"/>
          <p:cNvSpPr/>
          <p:nvPr/>
        </p:nvSpPr>
        <p:spPr>
          <a:xfrm>
            <a:off x="6372200" y="5877272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Gabriola" pitchFamily="82" charset="0"/>
              </a:rPr>
              <a:t>2013 рік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44008" y="1484784"/>
            <a:ext cx="4042792" cy="4392488"/>
          </a:xfrm>
        </p:spPr>
        <p:txBody>
          <a:bodyPr/>
          <a:lstStyle/>
          <a:p>
            <a:r>
              <a:rPr lang="ru-RU" sz="3600" i="1" dirty="0" err="1" smtClean="0">
                <a:latin typeface="Georgia" pitchFamily="18" charset="0"/>
              </a:rPr>
              <a:t>Україну</a:t>
            </a:r>
            <a:r>
              <a:rPr lang="ru-RU" sz="3600" i="1" dirty="0" smtClean="0">
                <a:latin typeface="Georgia" pitchFamily="18" charset="0"/>
              </a:rPr>
              <a:t> </a:t>
            </a:r>
            <a:r>
              <a:rPr lang="ru-RU" sz="3600" i="1" dirty="0" err="1" smtClean="0">
                <a:latin typeface="Georgia" pitchFamily="18" charset="0"/>
              </a:rPr>
              <a:t>порятує</a:t>
            </a:r>
            <a:r>
              <a:rPr lang="ru-RU" sz="3600" i="1" dirty="0" smtClean="0">
                <a:latin typeface="Georgia" pitchFamily="18" charset="0"/>
              </a:rPr>
              <a:t> </a:t>
            </a:r>
            <a:r>
              <a:rPr lang="ru-RU" sz="3600" i="1" dirty="0" err="1" smtClean="0">
                <a:latin typeface="Georgia" pitchFamily="18" charset="0"/>
              </a:rPr>
              <a:t>жінка</a:t>
            </a:r>
            <a:r>
              <a:rPr lang="ru-RU" sz="3600" i="1" dirty="0" smtClean="0">
                <a:latin typeface="Georgia" pitchFamily="18" charset="0"/>
              </a:rPr>
              <a:t>,</a:t>
            </a:r>
            <a:br>
              <a:rPr lang="ru-RU" sz="3600" i="1" dirty="0" smtClean="0">
                <a:latin typeface="Georgia" pitchFamily="18" charset="0"/>
              </a:rPr>
            </a:br>
            <a:r>
              <a:rPr lang="ru-RU" sz="3600" i="1" dirty="0" smtClean="0">
                <a:latin typeface="Georgia" pitchFamily="18" charset="0"/>
              </a:rPr>
              <a:t>яка народить </a:t>
            </a:r>
            <a:r>
              <a:rPr lang="ru-RU" sz="3600" i="1" dirty="0" err="1" smtClean="0">
                <a:latin typeface="Georgia" pitchFamily="18" charset="0"/>
              </a:rPr>
              <a:t>нову</a:t>
            </a:r>
            <a:r>
              <a:rPr lang="ru-RU" sz="3600" i="1" dirty="0" smtClean="0">
                <a:latin typeface="Georgia" pitchFamily="18" charset="0"/>
              </a:rPr>
              <a:t> </a:t>
            </a:r>
            <a:r>
              <a:rPr lang="ru-RU" sz="3600" i="1" dirty="0" err="1" smtClean="0">
                <a:latin typeface="Georgia" pitchFamily="18" charset="0"/>
              </a:rPr>
              <a:t>націю</a:t>
            </a:r>
            <a:r>
              <a:rPr lang="ru-RU" sz="3600" i="1" dirty="0" smtClean="0">
                <a:latin typeface="Georgia" pitchFamily="18" charset="0"/>
              </a:rPr>
              <a:t>...</a:t>
            </a:r>
            <a:r>
              <a:rPr lang="ru-RU" sz="3600" dirty="0" smtClean="0">
                <a:latin typeface="Georgia" pitchFamily="18" charset="0"/>
              </a:rPr>
              <a:t/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/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b="1" dirty="0" smtClean="0">
                <a:latin typeface="Georgia" pitchFamily="18" charset="0"/>
              </a:rPr>
              <a:t>Катерина </a:t>
            </a:r>
            <a:r>
              <a:rPr lang="ru-RU" sz="3600" b="1" dirty="0" err="1" smtClean="0">
                <a:latin typeface="Georgia" pitchFamily="18" charset="0"/>
              </a:rPr>
              <a:t>Мотрич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dirty="0" smtClean="0">
              <a:latin typeface="Monotype Corsiva" pitchFamily="66" charset="0"/>
            </a:endParaRPr>
          </a:p>
        </p:txBody>
      </p:sp>
      <p:pic>
        <p:nvPicPr>
          <p:cNvPr id="5" name="Содержимое 4" descr="80915510_large_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713475"/>
            <a:ext cx="3970338" cy="54310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79513" y="404665"/>
            <a:ext cx="4536503" cy="5904656"/>
          </a:xfrm>
        </p:spPr>
        <p:txBody>
          <a:bodyPr/>
          <a:lstStyle/>
          <a:p>
            <a:pPr eaLnBrk="1" hangingPunct="1"/>
            <a:r>
              <a:rPr lang="ru-RU" sz="2300" dirty="0" smtClean="0">
                <a:latin typeface="Georgia" pitchFamily="18" charset="0"/>
              </a:rPr>
              <a:t>Є у </a:t>
            </a:r>
            <a:r>
              <a:rPr lang="ru-RU" sz="2300" dirty="0" err="1" smtClean="0">
                <a:latin typeface="Georgia" pitchFamily="18" charset="0"/>
              </a:rPr>
              <a:t>Катерини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Мотрич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такі</a:t>
            </a:r>
            <a:r>
              <a:rPr lang="ru-RU" sz="2300" dirty="0" smtClean="0">
                <a:latin typeface="Georgia" pitchFamily="18" charset="0"/>
              </a:rPr>
              <a:t> слова про </a:t>
            </a:r>
            <a:r>
              <a:rPr lang="ru-RU" sz="2300" dirty="0" err="1" smtClean="0">
                <a:latin typeface="Georgia" pitchFamily="18" charset="0"/>
              </a:rPr>
              <a:t>особливе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призначення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жінок</a:t>
            </a:r>
            <a:r>
              <a:rPr lang="ru-RU" sz="2300" dirty="0" smtClean="0">
                <a:latin typeface="Georgia" pitchFamily="18" charset="0"/>
              </a:rPr>
              <a:t> у </a:t>
            </a:r>
            <a:r>
              <a:rPr lang="ru-RU" sz="2300" dirty="0" err="1" smtClean="0">
                <a:latin typeface="Georgia" pitchFamily="18" charset="0"/>
              </a:rPr>
              <a:t>формуванні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національної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свідомості</a:t>
            </a:r>
            <a:r>
              <a:rPr lang="ru-RU" sz="2300" dirty="0" smtClean="0">
                <a:latin typeface="Georgia" pitchFamily="18" charset="0"/>
              </a:rPr>
              <a:t> народу: "</a:t>
            </a:r>
            <a:r>
              <a:rPr lang="ru-RU" sz="2300" dirty="0" err="1" smtClean="0">
                <a:latin typeface="Georgia" pitchFamily="18" charset="0"/>
              </a:rPr>
              <a:t>Жінка</a:t>
            </a:r>
            <a:r>
              <a:rPr lang="ru-RU" sz="2300" dirty="0" smtClean="0">
                <a:latin typeface="Georgia" pitchFamily="18" charset="0"/>
              </a:rPr>
              <a:t> - </a:t>
            </a:r>
            <a:r>
              <a:rPr lang="ru-RU" sz="2300" dirty="0" err="1" smtClean="0">
                <a:latin typeface="Georgia" pitchFamily="18" charset="0"/>
              </a:rPr>
              <a:t>це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вище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творіння</a:t>
            </a:r>
            <a:r>
              <a:rPr lang="ru-RU" sz="2300" dirty="0" smtClean="0">
                <a:latin typeface="Georgia" pitchFamily="18" charset="0"/>
              </a:rPr>
              <a:t> Бога". В </a:t>
            </a:r>
            <a:r>
              <a:rPr lang="ru-RU" sz="2300" dirty="0" err="1" smtClean="0">
                <a:latin typeface="Georgia" pitchFamily="18" charset="0"/>
              </a:rPr>
              <a:t>українок</a:t>
            </a:r>
            <a:r>
              <a:rPr lang="ru-RU" sz="2300" dirty="0" smtClean="0">
                <a:latin typeface="Georgia" pitchFamily="18" charset="0"/>
              </a:rPr>
              <a:t> же - </a:t>
            </a:r>
            <a:r>
              <a:rPr lang="ru-RU" sz="2300" dirty="0" err="1" smtClean="0">
                <a:latin typeface="Georgia" pitchFamily="18" charset="0"/>
              </a:rPr>
              <a:t>особлива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місія</a:t>
            </a:r>
            <a:r>
              <a:rPr lang="ru-RU" sz="2300" dirty="0" smtClean="0">
                <a:latin typeface="Georgia" pitchFamily="18" charset="0"/>
              </a:rPr>
              <a:t> (</a:t>
            </a:r>
            <a:r>
              <a:rPr lang="ru-RU" sz="2300" dirty="0" err="1" smtClean="0">
                <a:latin typeface="Georgia" pitchFamily="18" charset="0"/>
              </a:rPr>
              <a:t>завдання</a:t>
            </a:r>
            <a:r>
              <a:rPr lang="ru-RU" sz="2300" dirty="0" smtClean="0">
                <a:latin typeface="Georgia" pitchFamily="18" charset="0"/>
              </a:rPr>
              <a:t>, </a:t>
            </a:r>
            <a:r>
              <a:rPr lang="ru-RU" sz="2300" dirty="0" err="1" smtClean="0">
                <a:latin typeface="Georgia" pitchFamily="18" charset="0"/>
              </a:rPr>
              <a:t>покликання</a:t>
            </a:r>
            <a:r>
              <a:rPr lang="ru-RU" sz="2300" dirty="0" smtClean="0">
                <a:latin typeface="Georgia" pitchFamily="18" charset="0"/>
              </a:rPr>
              <a:t>): вона </a:t>
            </a:r>
            <a:r>
              <a:rPr lang="ru-RU" sz="2300" dirty="0" err="1" smtClean="0">
                <a:latin typeface="Georgia" pitchFamily="18" charset="0"/>
              </a:rPr>
              <a:t>може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єдина</a:t>
            </a:r>
            <a:r>
              <a:rPr lang="ru-RU" sz="2300" dirty="0" smtClean="0">
                <a:latin typeface="Georgia" pitchFamily="18" charset="0"/>
              </a:rPr>
              <a:t> на </a:t>
            </a:r>
            <a:r>
              <a:rPr lang="ru-RU" sz="2300" dirty="0" err="1" smtClean="0">
                <a:latin typeface="Georgia" pitchFamily="18" charset="0"/>
              </a:rPr>
              <a:t>землі</a:t>
            </a:r>
            <a:r>
              <a:rPr lang="ru-RU" sz="2300" dirty="0" smtClean="0">
                <a:latin typeface="Georgia" pitchFamily="18" charset="0"/>
              </a:rPr>
              <a:t>, </a:t>
            </a:r>
            <a:r>
              <a:rPr lang="ru-RU" sz="2300" dirty="0" err="1" smtClean="0">
                <a:latin typeface="Georgia" pitchFamily="18" charset="0"/>
              </a:rPr>
              <a:t>емансипована</a:t>
            </a:r>
            <a:r>
              <a:rPr lang="ru-RU" sz="2300" dirty="0" smtClean="0">
                <a:latin typeface="Georgia" pitchFamily="18" charset="0"/>
              </a:rPr>
              <a:t> (</a:t>
            </a:r>
            <a:r>
              <a:rPr lang="ru-RU" sz="2300" dirty="0" err="1" smtClean="0">
                <a:latin typeface="Georgia" pitchFamily="18" charset="0"/>
              </a:rPr>
              <a:t>звільнена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від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залежності</a:t>
            </a:r>
            <a:r>
              <a:rPr lang="ru-RU" sz="2300" dirty="0" smtClean="0">
                <a:latin typeface="Georgia" pitchFamily="18" charset="0"/>
              </a:rPr>
              <a:t>, </a:t>
            </a:r>
            <a:r>
              <a:rPr lang="ru-RU" sz="2300" dirty="0" err="1" smtClean="0">
                <a:latin typeface="Georgia" pitchFamily="18" charset="0"/>
              </a:rPr>
              <a:t>гніту</a:t>
            </a:r>
            <a:r>
              <a:rPr lang="ru-RU" sz="2300" dirty="0" smtClean="0">
                <a:latin typeface="Georgia" pitchFamily="18" charset="0"/>
              </a:rPr>
              <a:t>) </a:t>
            </a:r>
            <a:r>
              <a:rPr lang="ru-RU" sz="2300" dirty="0" err="1" smtClean="0">
                <a:latin typeface="Georgia" pitchFamily="18" charset="0"/>
              </a:rPr>
              <a:t>від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зачаття</a:t>
            </a:r>
            <a:r>
              <a:rPr lang="ru-RU" sz="2300" dirty="0" smtClean="0">
                <a:latin typeface="Georgia" pitchFamily="18" charset="0"/>
              </a:rPr>
              <a:t>, вона </a:t>
            </a:r>
            <a:r>
              <a:rPr lang="ru-RU" sz="2300" dirty="0" err="1" smtClean="0">
                <a:latin typeface="Georgia" pitchFamily="18" charset="0"/>
              </a:rPr>
              <a:t>єдина</a:t>
            </a:r>
            <a:r>
              <a:rPr lang="ru-RU" sz="2300" dirty="0" smtClean="0">
                <a:latin typeface="Georgia" pitchFamily="18" charset="0"/>
              </a:rPr>
              <a:t> не </a:t>
            </a:r>
            <a:r>
              <a:rPr lang="ru-RU" sz="2300" dirty="0" err="1" smtClean="0">
                <a:latin typeface="Georgia" pitchFamily="18" charset="0"/>
              </a:rPr>
              <a:t>воювала</a:t>
            </a:r>
            <a:r>
              <a:rPr lang="ru-RU" sz="2300" dirty="0" smtClean="0">
                <a:latin typeface="Georgia" pitchFamily="18" charset="0"/>
              </a:rPr>
              <a:t> за </a:t>
            </a:r>
            <a:r>
              <a:rPr lang="ru-RU" sz="2300" dirty="0" err="1" smtClean="0">
                <a:latin typeface="Georgia" pitchFamily="18" charset="0"/>
              </a:rPr>
              <a:t>рівні</a:t>
            </a:r>
            <a:r>
              <a:rPr lang="ru-RU" sz="2300" dirty="0" smtClean="0">
                <a:latin typeface="Georgia" pitchFamily="18" charset="0"/>
              </a:rPr>
              <a:t> права </a:t>
            </a:r>
            <a:r>
              <a:rPr lang="ru-RU" sz="2300" dirty="0" err="1" smtClean="0">
                <a:latin typeface="Georgia" pitchFamily="18" charset="0"/>
              </a:rPr>
              <a:t>з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чоловіком</a:t>
            </a:r>
            <a:r>
              <a:rPr lang="ru-RU" sz="2300" dirty="0" smtClean="0">
                <a:latin typeface="Georgia" pitchFamily="18" charset="0"/>
              </a:rPr>
              <a:t>, </a:t>
            </a:r>
            <a:r>
              <a:rPr lang="ru-RU" sz="2300" dirty="0" err="1" smtClean="0">
                <a:latin typeface="Georgia" pitchFamily="18" charset="0"/>
              </a:rPr>
              <a:t>бо</a:t>
            </a:r>
            <a:r>
              <a:rPr lang="ru-RU" sz="2300" dirty="0" smtClean="0">
                <a:latin typeface="Georgia" pitchFamily="18" charset="0"/>
              </a:rPr>
              <a:t> в </a:t>
            </a:r>
            <a:r>
              <a:rPr lang="ru-RU" sz="2300" dirty="0" err="1" smtClean="0">
                <a:latin typeface="Georgia" pitchFamily="18" charset="0"/>
              </a:rPr>
              <a:t>неї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була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вища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місія</a:t>
            </a:r>
            <a:r>
              <a:rPr lang="ru-RU" sz="2300" dirty="0" smtClean="0">
                <a:latin typeface="Georgia" pitchFamily="18" charset="0"/>
              </a:rPr>
              <a:t>: </a:t>
            </a:r>
            <a:r>
              <a:rPr lang="ru-RU" sz="2300" dirty="0" err="1" smtClean="0">
                <a:latin typeface="Georgia" pitchFamily="18" charset="0"/>
              </a:rPr>
              <a:t>усі</a:t>
            </a:r>
            <a:r>
              <a:rPr lang="ru-RU" sz="2300" dirty="0" smtClean="0">
                <a:latin typeface="Georgia" pitchFamily="18" charset="0"/>
              </a:rPr>
              <a:t> </a:t>
            </a:r>
            <a:r>
              <a:rPr lang="ru-RU" sz="2300" dirty="0" err="1" smtClean="0">
                <a:latin typeface="Georgia" pitchFamily="18" charset="0"/>
              </a:rPr>
              <a:t>століття</a:t>
            </a:r>
            <a:r>
              <a:rPr lang="ru-RU" sz="2300" dirty="0" smtClean="0">
                <a:latin typeface="Georgia" pitchFamily="18" charset="0"/>
              </a:rPr>
              <a:t> вона </a:t>
            </a:r>
            <a:r>
              <a:rPr lang="ru-RU" sz="2300" dirty="0" err="1" smtClean="0">
                <a:latin typeface="Georgia" pitchFamily="18" charset="0"/>
              </a:rPr>
              <a:t>виборювала</a:t>
            </a:r>
            <a:r>
              <a:rPr lang="ru-RU" sz="2300" dirty="0" smtClean="0">
                <a:latin typeface="Georgia" pitchFamily="18" charset="0"/>
              </a:rPr>
              <a:t> долю </a:t>
            </a:r>
            <a:r>
              <a:rPr lang="ru-RU" sz="2300" dirty="0" err="1" smtClean="0">
                <a:latin typeface="Georgia" pitchFamily="18" charset="0"/>
              </a:rPr>
              <a:t>України</a:t>
            </a:r>
            <a:r>
              <a:rPr lang="ru-RU" sz="2300" dirty="0" smtClean="0">
                <a:latin typeface="Georgia" pitchFamily="18" charset="0"/>
              </a:rPr>
              <a:t>...</a:t>
            </a:r>
            <a:endParaRPr lang="ru-RU" sz="2300" b="1" dirty="0" smtClean="0">
              <a:latin typeface="Georgia" pitchFamily="18" charset="0"/>
            </a:endParaRPr>
          </a:p>
        </p:txBody>
      </p:sp>
      <p:pic>
        <p:nvPicPr>
          <p:cNvPr id="4" name="Содержимое 3" descr="___temp1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908720"/>
            <a:ext cx="3992630" cy="52008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340768"/>
            <a:ext cx="4762872" cy="5040560"/>
          </a:xfrm>
        </p:spPr>
        <p:txBody>
          <a:bodyPr/>
          <a:lstStyle/>
          <a:p>
            <a:r>
              <a:rPr lang="ru-RU" sz="2400" dirty="0" smtClean="0">
                <a:latin typeface="Georgia" pitchFamily="18" charset="0"/>
              </a:rPr>
              <a:t>Були </a:t>
            </a:r>
            <a:r>
              <a:rPr lang="ru-RU" sz="2400" dirty="0" err="1" smtClean="0">
                <a:latin typeface="Georgia" pitchFamily="18" charset="0"/>
              </a:rPr>
              <a:t>часи</a:t>
            </a:r>
            <a:r>
              <a:rPr lang="ru-RU" sz="2400" dirty="0" smtClean="0">
                <a:latin typeface="Georgia" pitchFamily="18" charset="0"/>
              </a:rPr>
              <a:t>, коли </a:t>
            </a:r>
            <a:r>
              <a:rPr lang="ru-RU" sz="2400" dirty="0" err="1" smtClean="0">
                <a:latin typeface="Georgia" pitchFamily="18" charset="0"/>
              </a:rPr>
              <a:t>з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півдня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українська</a:t>
            </a:r>
            <a:r>
              <a:rPr lang="ru-RU" sz="2400" dirty="0" smtClean="0">
                <a:latin typeface="Georgia" pitchFamily="18" charset="0"/>
              </a:rPr>
              <a:t> земля </a:t>
            </a:r>
            <a:r>
              <a:rPr lang="ru-RU" sz="2400" dirty="0" err="1" smtClean="0">
                <a:latin typeface="Georgia" pitchFamily="18" charset="0"/>
              </a:rPr>
              <a:t>горіла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від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навальних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грабіжницьких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нападів</a:t>
            </a:r>
            <a:r>
              <a:rPr lang="ru-RU" sz="2400" dirty="0" smtClean="0">
                <a:latin typeface="Georgia" pitchFamily="18" charset="0"/>
              </a:rPr>
              <a:t> орд </a:t>
            </a:r>
            <a:r>
              <a:rPr lang="ru-RU" sz="2400" dirty="0" err="1" smtClean="0">
                <a:latin typeface="Georgia" pitchFamily="18" charset="0"/>
              </a:rPr>
              <a:t>Кримського</a:t>
            </a:r>
            <a:r>
              <a:rPr lang="ru-RU" sz="2400" dirty="0" smtClean="0">
                <a:latin typeface="Georgia" pitchFamily="18" charset="0"/>
              </a:rPr>
              <a:t> ханства. </a:t>
            </a:r>
            <a:r>
              <a:rPr lang="ru-RU" sz="2400" dirty="0" err="1" smtClean="0">
                <a:latin typeface="Georgia" pitchFamily="18" charset="0"/>
              </a:rPr>
              <a:t>Серед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невільників</a:t>
            </a:r>
            <a:r>
              <a:rPr lang="ru-RU" sz="2400" dirty="0" smtClean="0">
                <a:latin typeface="Georgia" pitchFamily="18" charset="0"/>
              </a:rPr>
              <a:t> сотнями </a:t>
            </a:r>
            <a:r>
              <a:rPr lang="ru-RU" sz="2400" dirty="0" err="1" smtClean="0">
                <a:latin typeface="Georgia" pitchFamily="18" charset="0"/>
              </a:rPr>
              <a:t>й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тисячами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йшли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пов'язані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сирицею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українські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жінки</a:t>
            </a:r>
            <a:r>
              <a:rPr lang="ru-RU" sz="2400" dirty="0" smtClean="0">
                <a:latin typeface="Georgia" pitchFamily="18" charset="0"/>
              </a:rPr>
              <a:t>. </a:t>
            </a:r>
            <a:r>
              <a:rPr lang="ru-RU" sz="2400" dirty="0" err="1" smtClean="0">
                <a:latin typeface="Georgia" pitchFamily="18" charset="0"/>
              </a:rPr>
              <a:t>Їх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чекала</a:t>
            </a:r>
            <a:r>
              <a:rPr lang="ru-RU" sz="2400" dirty="0" smtClean="0">
                <a:latin typeface="Georgia" pitchFamily="18" charset="0"/>
              </a:rPr>
              <a:t> тяжка </a:t>
            </a:r>
            <a:r>
              <a:rPr lang="ru-RU" sz="2400" dirty="0" err="1" smtClean="0">
                <a:latin typeface="Georgia" pitchFamily="18" charset="0"/>
              </a:rPr>
              <a:t>виснажлива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праця</a:t>
            </a:r>
            <a:r>
              <a:rPr lang="ru-RU" sz="2400" dirty="0" smtClean="0">
                <a:latin typeface="Georgia" pitchFamily="18" charset="0"/>
              </a:rPr>
              <a:t>, а </a:t>
            </a:r>
            <a:r>
              <a:rPr lang="ru-RU" sz="2400" dirty="0" err="1" smtClean="0">
                <a:latin typeface="Georgia" pitchFamily="18" charset="0"/>
              </a:rPr>
              <a:t>наймолодші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й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найпривабливіші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потрапляли</a:t>
            </a:r>
            <a:r>
              <a:rPr lang="ru-RU" sz="2400" dirty="0" smtClean="0">
                <a:latin typeface="Georgia" pitchFamily="18" charset="0"/>
              </a:rPr>
              <a:t> до </a:t>
            </a:r>
            <a:r>
              <a:rPr lang="ru-RU" sz="2400" dirty="0" err="1" smtClean="0">
                <a:latin typeface="Georgia" pitchFamily="18" charset="0"/>
              </a:rPr>
              <a:t>гаремів</a:t>
            </a:r>
            <a:r>
              <a:rPr lang="ru-RU" sz="2400" dirty="0" smtClean="0">
                <a:latin typeface="Georgia" pitchFamily="18" charset="0"/>
              </a:rPr>
              <a:t> по </a:t>
            </a:r>
            <a:r>
              <a:rPr lang="ru-RU" sz="2400" dirty="0" err="1" smtClean="0">
                <a:latin typeface="Georgia" pitchFamily="18" charset="0"/>
              </a:rPr>
              <a:t>всіх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тодішніх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володіннях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султанської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Туреччини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Кримського</a:t>
            </a:r>
            <a:r>
              <a:rPr lang="ru-RU" sz="2400" dirty="0" smtClean="0">
                <a:latin typeface="Georgia" pitchFamily="18" charset="0"/>
              </a:rPr>
              <a:t> ханства, </a:t>
            </a:r>
            <a:r>
              <a:rPr lang="ru-RU" sz="2400" dirty="0" err="1" smtClean="0">
                <a:latin typeface="Georgia" pitchFamily="18" charset="0"/>
              </a:rPr>
              <a:t>Єгипту</a:t>
            </a:r>
            <a:r>
              <a:rPr lang="ru-RU" sz="2400" dirty="0" smtClean="0">
                <a:latin typeface="Georgia" pitchFamily="18" charset="0"/>
              </a:rPr>
              <a:t>.</a:t>
            </a: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endParaRPr lang="ru-RU" sz="2000" dirty="0">
              <a:latin typeface="Georgia" pitchFamily="18" charset="0"/>
            </a:endParaRPr>
          </a:p>
        </p:txBody>
      </p:sp>
      <p:pic>
        <p:nvPicPr>
          <p:cNvPr id="5" name="Содержимое 4" descr="0_a3fa0_9e7b390_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3539798" cy="56296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620688"/>
            <a:ext cx="4248472" cy="5544616"/>
          </a:xfrm>
        </p:spPr>
        <p:txBody>
          <a:bodyPr/>
          <a:lstStyle/>
          <a:p>
            <a:r>
              <a:rPr lang="ru-RU" sz="2400" b="0" dirty="0" err="1" smtClean="0">
                <a:latin typeface="Georgia" pitchFamily="18" charset="0"/>
              </a:rPr>
              <a:t>Навіть</a:t>
            </a:r>
            <a:r>
              <a:rPr lang="ru-RU" sz="2400" b="0" dirty="0" smtClean="0">
                <a:latin typeface="Georgia" pitchFamily="18" charset="0"/>
              </a:rPr>
              <a:t> за </a:t>
            </a:r>
            <a:r>
              <a:rPr lang="ru-RU" sz="2400" b="0" dirty="0" err="1" smtClean="0">
                <a:latin typeface="Georgia" pitchFamily="18" charset="0"/>
              </a:rPr>
              <a:t>цих</a:t>
            </a:r>
            <a:r>
              <a:rPr lang="ru-RU" sz="2400" b="0" dirty="0" smtClean="0">
                <a:latin typeface="Georgia" pitchFamily="18" charset="0"/>
              </a:rPr>
              <a:t> умов </a:t>
            </a:r>
            <a:r>
              <a:rPr lang="ru-RU" sz="2400" b="0" dirty="0" err="1" smtClean="0">
                <a:latin typeface="Georgia" pitchFamily="18" charset="0"/>
              </a:rPr>
              <a:t>рабського</a:t>
            </a:r>
            <a:r>
              <a:rPr lang="ru-RU" sz="2400" b="0" dirty="0" smtClean="0">
                <a:latin typeface="Georgia" pitchFamily="18" charset="0"/>
              </a:rPr>
              <a:t> </a:t>
            </a:r>
            <a:r>
              <a:rPr lang="ru-RU" sz="2400" b="0" dirty="0" err="1" smtClean="0">
                <a:latin typeface="Georgia" pitchFamily="18" charset="0"/>
              </a:rPr>
              <a:t>існування</a:t>
            </a:r>
            <a:r>
              <a:rPr lang="ru-RU" sz="2400" b="0" dirty="0" smtClean="0">
                <a:latin typeface="Georgia" pitchFamily="18" charset="0"/>
              </a:rPr>
              <a:t> </a:t>
            </a:r>
            <a:r>
              <a:rPr lang="ru-RU" sz="2400" b="0" dirty="0" err="1" smtClean="0">
                <a:latin typeface="Georgia" pitchFamily="18" charset="0"/>
              </a:rPr>
              <a:t>українські</a:t>
            </a:r>
            <a:r>
              <a:rPr lang="ru-RU" sz="2400" b="0" dirty="0" smtClean="0">
                <a:latin typeface="Georgia" pitchFamily="18" charset="0"/>
              </a:rPr>
              <a:t> </a:t>
            </a:r>
            <a:r>
              <a:rPr lang="ru-RU" sz="2400" b="0" dirty="0" err="1" smtClean="0">
                <a:latin typeface="Georgia" pitchFamily="18" charset="0"/>
              </a:rPr>
              <a:t>жінки</a:t>
            </a:r>
            <a:r>
              <a:rPr lang="ru-RU" sz="2400" b="0" dirty="0" smtClean="0">
                <a:latin typeface="Georgia" pitchFamily="18" charset="0"/>
              </a:rPr>
              <a:t> не </a:t>
            </a:r>
            <a:r>
              <a:rPr lang="ru-RU" sz="2400" b="0" dirty="0" err="1" smtClean="0">
                <a:latin typeface="Georgia" pitchFamily="18" charset="0"/>
              </a:rPr>
              <a:t>втрачали</a:t>
            </a:r>
            <a:r>
              <a:rPr lang="ru-RU" sz="2400" b="0" dirty="0" smtClean="0">
                <a:latin typeface="Georgia" pitchFamily="18" charset="0"/>
              </a:rPr>
              <a:t> </a:t>
            </a:r>
            <a:r>
              <a:rPr lang="ru-RU" sz="2400" b="0" dirty="0" err="1" smtClean="0">
                <a:latin typeface="Georgia" pitchFamily="18" charset="0"/>
              </a:rPr>
              <a:t>любові</a:t>
            </a:r>
            <a:r>
              <a:rPr lang="ru-RU" sz="2400" b="0" dirty="0" smtClean="0">
                <a:latin typeface="Georgia" pitchFamily="18" charset="0"/>
              </a:rPr>
              <a:t> до </a:t>
            </a:r>
            <a:r>
              <a:rPr lang="ru-RU" sz="2400" b="0" dirty="0" err="1" smtClean="0">
                <a:latin typeface="Georgia" pitchFamily="18" charset="0"/>
              </a:rPr>
              <a:t>своєї</a:t>
            </a:r>
            <a:r>
              <a:rPr lang="ru-RU" sz="2400" b="0" dirty="0" smtClean="0">
                <a:latin typeface="Georgia" pitchFamily="18" charset="0"/>
              </a:rPr>
              <a:t> </a:t>
            </a:r>
            <a:r>
              <a:rPr lang="ru-RU" sz="2400" b="0" dirty="0" err="1" smtClean="0">
                <a:latin typeface="Georgia" pitchFamily="18" charset="0"/>
              </a:rPr>
              <a:t>землі</a:t>
            </a:r>
            <a:r>
              <a:rPr lang="ru-RU" sz="2400" b="0" dirty="0" smtClean="0">
                <a:latin typeface="Georgia" pitchFamily="18" charset="0"/>
              </a:rPr>
              <a:t>, </a:t>
            </a:r>
            <a:r>
              <a:rPr lang="ru-RU" sz="2400" b="0" dirty="0" err="1" smtClean="0">
                <a:latin typeface="Georgia" pitchFamily="18" charset="0"/>
              </a:rPr>
              <a:t>свого</a:t>
            </a:r>
            <a:r>
              <a:rPr lang="ru-RU" sz="2400" b="0" dirty="0" smtClean="0">
                <a:latin typeface="Georgia" pitchFamily="18" charset="0"/>
              </a:rPr>
              <a:t> народу. Як </a:t>
            </a:r>
            <a:r>
              <a:rPr lang="ru-RU" sz="2400" b="0" dirty="0" err="1" smtClean="0">
                <a:latin typeface="Georgia" pitchFamily="18" charset="0"/>
              </a:rPr>
              <a:t>повідомляють</a:t>
            </a:r>
            <a:r>
              <a:rPr lang="ru-RU" sz="2400" b="0" dirty="0" smtClean="0">
                <a:latin typeface="Georgia" pitchFamily="18" charset="0"/>
              </a:rPr>
              <a:t> </a:t>
            </a:r>
            <a:r>
              <a:rPr lang="ru-RU" sz="2400" b="0" dirty="0" err="1" smtClean="0">
                <a:latin typeface="Georgia" pitchFamily="18" charset="0"/>
              </a:rPr>
              <a:t>дослідниці</a:t>
            </a:r>
            <a:r>
              <a:rPr lang="ru-RU" sz="2400" b="0" dirty="0" smtClean="0">
                <a:latin typeface="Georgia" pitchFamily="18" charset="0"/>
              </a:rPr>
              <a:t> О. </a:t>
            </a:r>
            <a:r>
              <a:rPr lang="ru-RU" sz="2400" b="0" dirty="0" err="1" smtClean="0">
                <a:latin typeface="Georgia" pitchFamily="18" charset="0"/>
              </a:rPr>
              <a:t>Апанович</a:t>
            </a:r>
            <a:r>
              <a:rPr lang="ru-RU" sz="2400" b="0" dirty="0" smtClean="0">
                <a:latin typeface="Georgia" pitchFamily="18" charset="0"/>
              </a:rPr>
              <a:t> та О. </a:t>
            </a:r>
            <a:r>
              <a:rPr lang="ru-RU" sz="2400" b="0" dirty="0" err="1" smtClean="0">
                <a:latin typeface="Georgia" pitchFamily="18" charset="0"/>
              </a:rPr>
              <a:t>Компан</a:t>
            </a:r>
            <a:r>
              <a:rPr lang="ru-RU" sz="2400" b="0" dirty="0" smtClean="0">
                <a:latin typeface="Georgia" pitchFamily="18" charset="0"/>
              </a:rPr>
              <a:t>, </a:t>
            </a:r>
            <a:r>
              <a:rPr lang="ru-RU" sz="2400" b="0" dirty="0" err="1" smtClean="0">
                <a:latin typeface="Georgia" pitchFamily="18" charset="0"/>
              </a:rPr>
              <a:t>українська</a:t>
            </a:r>
            <a:r>
              <a:rPr lang="ru-RU" sz="2400" b="0" dirty="0" smtClean="0">
                <a:latin typeface="Georgia" pitchFamily="18" charset="0"/>
              </a:rPr>
              <a:t> </a:t>
            </a:r>
            <a:r>
              <a:rPr lang="ru-RU" sz="2400" b="0" dirty="0" err="1" smtClean="0">
                <a:latin typeface="Georgia" pitchFamily="18" charset="0"/>
              </a:rPr>
              <a:t>бранка</a:t>
            </a:r>
            <a:r>
              <a:rPr lang="ru-RU" sz="2400" b="0" dirty="0" smtClean="0">
                <a:latin typeface="Georgia" pitchFamily="18" charset="0"/>
              </a:rPr>
              <a:t> будучи </a:t>
            </a:r>
            <a:r>
              <a:rPr lang="ru-RU" sz="2400" b="0" dirty="0" err="1" smtClean="0">
                <a:latin typeface="Georgia" pitchFamily="18" charset="0"/>
              </a:rPr>
              <a:t>проданою</a:t>
            </a:r>
            <a:r>
              <a:rPr lang="ru-RU" sz="2400" b="0" dirty="0" smtClean="0">
                <a:latin typeface="Georgia" pitchFamily="18" charset="0"/>
              </a:rPr>
              <a:t> в один </a:t>
            </a:r>
            <a:r>
              <a:rPr lang="ru-RU" sz="2400" b="0" dirty="0" err="1" smtClean="0">
                <a:latin typeface="Georgia" pitchFamily="18" charset="0"/>
              </a:rPr>
              <a:t>із</a:t>
            </a:r>
            <a:r>
              <a:rPr lang="ru-RU" sz="2400" b="0" dirty="0" smtClean="0">
                <a:latin typeface="Georgia" pitchFamily="18" charset="0"/>
              </a:rPr>
              <a:t> </a:t>
            </a:r>
            <a:r>
              <a:rPr lang="ru-RU" sz="2400" b="0" dirty="0" err="1" smtClean="0">
                <a:latin typeface="Georgia" pitchFamily="18" charset="0"/>
              </a:rPr>
              <a:t>гаремів</a:t>
            </a:r>
            <a:r>
              <a:rPr lang="ru-RU" sz="2400" b="0" dirty="0" smtClean="0">
                <a:latin typeface="Georgia" pitchFamily="18" charset="0"/>
              </a:rPr>
              <a:t> </a:t>
            </a:r>
            <a:r>
              <a:rPr lang="ru-RU" sz="2400" b="0" dirty="0" err="1" smtClean="0">
                <a:latin typeface="Georgia" pitchFamily="18" charset="0"/>
              </a:rPr>
              <a:t>Єгипту</a:t>
            </a:r>
            <a:r>
              <a:rPr lang="ru-RU" sz="2400" b="0" dirty="0" smtClean="0">
                <a:latin typeface="Georgia" pitchFamily="18" charset="0"/>
              </a:rPr>
              <a:t>, не мала </a:t>
            </a:r>
            <a:r>
              <a:rPr lang="ru-RU" sz="2400" b="0" dirty="0" err="1" smtClean="0">
                <a:latin typeface="Georgia" pitchFamily="18" charset="0"/>
              </a:rPr>
              <a:t>можливості</a:t>
            </a:r>
            <a:r>
              <a:rPr lang="ru-RU" sz="2400" b="0" dirty="0" smtClean="0">
                <a:latin typeface="Georgia" pitchFamily="18" charset="0"/>
              </a:rPr>
              <a:t> </a:t>
            </a:r>
            <a:r>
              <a:rPr lang="ru-RU" sz="2400" b="0" dirty="0" err="1" smtClean="0">
                <a:latin typeface="Georgia" pitchFamily="18" charset="0"/>
              </a:rPr>
              <a:t>повернутися</a:t>
            </a:r>
            <a:r>
              <a:rPr lang="ru-RU" sz="2400" b="0" dirty="0" smtClean="0">
                <a:latin typeface="Georgia" pitchFamily="18" charset="0"/>
              </a:rPr>
              <a:t> на </a:t>
            </a:r>
            <a:r>
              <a:rPr lang="ru-RU" sz="2400" b="0" dirty="0" err="1" smtClean="0">
                <a:latin typeface="Georgia" pitchFamily="18" charset="0"/>
              </a:rPr>
              <a:t>рідну</a:t>
            </a:r>
            <a:r>
              <a:rPr lang="ru-RU" sz="2400" b="0" dirty="0" smtClean="0">
                <a:latin typeface="Georgia" pitchFamily="18" charset="0"/>
              </a:rPr>
              <a:t> землю, </a:t>
            </a:r>
            <a:r>
              <a:rPr lang="ru-RU" sz="2400" b="0" dirty="0" err="1" smtClean="0">
                <a:latin typeface="Georgia" pitchFamily="18" charset="0"/>
              </a:rPr>
              <a:t>але</a:t>
            </a:r>
            <a:r>
              <a:rPr lang="ru-RU" sz="2400" b="0" dirty="0" smtClean="0">
                <a:latin typeface="Georgia" pitchFamily="18" charset="0"/>
              </a:rPr>
              <a:t> </a:t>
            </a:r>
            <a:r>
              <a:rPr lang="ru-RU" sz="2400" b="0" dirty="0" err="1" smtClean="0">
                <a:latin typeface="Georgia" pitchFamily="18" charset="0"/>
              </a:rPr>
              <a:t>зуміла</a:t>
            </a:r>
            <a:r>
              <a:rPr lang="ru-RU" sz="2400" b="0" dirty="0" smtClean="0">
                <a:latin typeface="Georgia" pitchFamily="18" charset="0"/>
              </a:rPr>
              <a:t> </a:t>
            </a:r>
            <a:r>
              <a:rPr lang="ru-RU" sz="2400" b="0" dirty="0" err="1" smtClean="0">
                <a:latin typeface="Georgia" pitchFamily="18" charset="0"/>
              </a:rPr>
              <a:t>переконати</a:t>
            </a:r>
            <a:r>
              <a:rPr lang="ru-RU" sz="2400" b="0" dirty="0" smtClean="0">
                <a:latin typeface="Georgia" pitchFamily="18" charset="0"/>
              </a:rPr>
              <a:t> </a:t>
            </a:r>
            <a:r>
              <a:rPr lang="ru-RU" sz="2400" b="0" dirty="0" err="1" smtClean="0">
                <a:latin typeface="Georgia" pitchFamily="18" charset="0"/>
              </a:rPr>
              <a:t>свого</a:t>
            </a:r>
            <a:r>
              <a:rPr lang="ru-RU" sz="2400" b="0" dirty="0" smtClean="0">
                <a:latin typeface="Georgia" pitchFamily="18" charset="0"/>
              </a:rPr>
              <a:t> </a:t>
            </a:r>
            <a:r>
              <a:rPr lang="ru-RU" sz="2400" b="0" dirty="0" err="1" smtClean="0">
                <a:latin typeface="Georgia" pitchFamily="18" charset="0"/>
              </a:rPr>
              <a:t>сина</a:t>
            </a:r>
            <a:r>
              <a:rPr lang="ru-RU" sz="2400" b="0" dirty="0" smtClean="0">
                <a:latin typeface="Georgia" pitchFamily="18" charset="0"/>
              </a:rPr>
              <a:t> Османа </a:t>
            </a:r>
            <a:r>
              <a:rPr lang="ru-RU" sz="2400" b="0" dirty="0" err="1" smtClean="0">
                <a:latin typeface="Georgia" pitchFamily="18" charset="0"/>
              </a:rPr>
              <a:t>виїхати</a:t>
            </a:r>
            <a:r>
              <a:rPr lang="ru-RU" sz="2400" b="0" dirty="0" smtClean="0">
                <a:latin typeface="Georgia" pitchFamily="18" charset="0"/>
              </a:rPr>
              <a:t> на </a:t>
            </a:r>
            <a:r>
              <a:rPr lang="ru-RU" sz="2400" b="0" dirty="0" err="1" smtClean="0">
                <a:latin typeface="Georgia" pitchFamily="18" charset="0"/>
              </a:rPr>
              <a:t>Україну</a:t>
            </a:r>
            <a:r>
              <a:rPr lang="ru-RU" sz="2400" b="0" dirty="0" smtClean="0">
                <a:latin typeface="Georgia" pitchFamily="18" charset="0"/>
              </a:rPr>
              <a:t>.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/>
          </a:p>
        </p:txBody>
      </p:sp>
      <p:pic>
        <p:nvPicPr>
          <p:cNvPr id="8" name="Содержимое 7" descr="439505_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620688"/>
            <a:ext cx="4059274" cy="55912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/>
          <a:lstStyle/>
          <a:p>
            <a:r>
              <a:rPr lang="uk-UA" sz="5400" dirty="0" smtClean="0">
                <a:solidFill>
                  <a:srgbClr val="800000"/>
                </a:solidFill>
                <a:latin typeface="Gabriola" pitchFamily="82" charset="0"/>
              </a:rPr>
              <a:t>Маруся Богуславка</a:t>
            </a:r>
            <a:endParaRPr lang="ru-RU" sz="5400" dirty="0">
              <a:solidFill>
                <a:srgbClr val="800000"/>
              </a:solidFill>
              <a:latin typeface="Gabriola" pitchFamily="82" charset="0"/>
            </a:endParaRPr>
          </a:p>
        </p:txBody>
      </p:sp>
      <p:pic>
        <p:nvPicPr>
          <p:cNvPr id="7" name="Содержимое 6" descr="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4045545" cy="5036703"/>
          </a:xfrm>
        </p:spPr>
      </p:pic>
      <p:sp>
        <p:nvSpPr>
          <p:cNvPr id="9" name="Текст 8"/>
          <p:cNvSpPr>
            <a:spLocks noGrp="1"/>
          </p:cNvSpPr>
          <p:nvPr>
            <p:ph sz="half" idx="2"/>
          </p:nvPr>
        </p:nvSpPr>
        <p:spPr>
          <a:xfrm>
            <a:off x="4716016" y="1052736"/>
            <a:ext cx="4038600" cy="5145435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</a:t>
            </a:r>
            <a:r>
              <a:rPr lang="ru-RU" sz="2400" dirty="0" err="1" smtClean="0">
                <a:latin typeface="Georgia" pitchFamily="18" charset="0"/>
              </a:rPr>
              <a:t>Частина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бранок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маючи</a:t>
            </a:r>
            <a:r>
              <a:rPr lang="ru-RU" sz="2400" dirty="0" smtClean="0">
                <a:latin typeface="Georgia" pitchFamily="18" charset="0"/>
              </a:rPr>
              <a:t> в </a:t>
            </a:r>
            <a:r>
              <a:rPr lang="ru-RU" sz="2400" dirty="0" err="1" smtClean="0">
                <a:latin typeface="Georgia" pitchFamily="18" charset="0"/>
              </a:rPr>
              <a:t>неволі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дітей</a:t>
            </a:r>
            <a:r>
              <a:rPr lang="ru-RU" sz="2400" dirty="0" smtClean="0">
                <a:latin typeface="Georgia" pitchFamily="18" charset="0"/>
              </a:rPr>
              <a:t> та проживши </a:t>
            </a:r>
            <a:r>
              <a:rPr lang="ru-RU" sz="2400" dirty="0" err="1" smtClean="0">
                <a:latin typeface="Georgia" pitchFamily="18" charset="0"/>
              </a:rPr>
              <a:t>життя</a:t>
            </a:r>
            <a:r>
              <a:rPr lang="ru-RU" sz="2400" dirty="0" smtClean="0">
                <a:latin typeface="Georgia" pitchFamily="18" charset="0"/>
              </a:rPr>
              <a:t>, не могла </a:t>
            </a:r>
            <a:r>
              <a:rPr lang="ru-RU" sz="2400" dirty="0" err="1" smtClean="0">
                <a:latin typeface="Georgia" pitchFamily="18" charset="0"/>
              </a:rPr>
              <a:t>вже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повернутись</a:t>
            </a:r>
            <a:r>
              <a:rPr lang="ru-RU" sz="2400" dirty="0" smtClean="0">
                <a:latin typeface="Georgia" pitchFamily="18" charset="0"/>
              </a:rPr>
              <a:t> на </a:t>
            </a:r>
            <a:r>
              <a:rPr lang="ru-RU" sz="2400" dirty="0" err="1" smtClean="0">
                <a:latin typeface="Georgia" pitchFamily="18" charset="0"/>
              </a:rPr>
              <a:t>Батьківщину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але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робила</a:t>
            </a:r>
            <a:r>
              <a:rPr lang="ru-RU" sz="2400" dirty="0" smtClean="0">
                <a:latin typeface="Georgia" pitchFamily="18" charset="0"/>
              </a:rPr>
              <a:t> все, </a:t>
            </a:r>
            <a:r>
              <a:rPr lang="ru-RU" sz="2400" dirty="0" err="1" smtClean="0">
                <a:latin typeface="Georgia" pitchFamily="18" charset="0"/>
              </a:rPr>
              <a:t>щоб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допомогти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своїй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Україні</a:t>
            </a:r>
            <a:r>
              <a:rPr lang="ru-RU" sz="2400" dirty="0" smtClean="0">
                <a:latin typeface="Georgia" pitchFamily="18" charset="0"/>
              </a:rPr>
              <a:t>. </a:t>
            </a:r>
            <a:r>
              <a:rPr lang="ru-RU" sz="2400" dirty="0" err="1" smtClean="0">
                <a:latin typeface="Georgia" pitchFamily="18" charset="0"/>
              </a:rPr>
              <a:t>Такі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вчинки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знайшли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відображення</a:t>
            </a:r>
            <a:r>
              <a:rPr lang="ru-RU" sz="2400" dirty="0" smtClean="0">
                <a:latin typeface="Georgia" pitchFamily="18" charset="0"/>
              </a:rPr>
              <a:t> у </a:t>
            </a:r>
            <a:r>
              <a:rPr lang="ru-RU" sz="2400" dirty="0" err="1" smtClean="0">
                <a:latin typeface="Georgia" pitchFamily="18" charset="0"/>
              </a:rPr>
              <a:t>на­родній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творчості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зокрема</a:t>
            </a:r>
            <a:r>
              <a:rPr lang="ru-RU" sz="2400" dirty="0" smtClean="0">
                <a:latin typeface="Georgia" pitchFamily="18" charset="0"/>
              </a:rPr>
              <a:t>, в </a:t>
            </a:r>
            <a:r>
              <a:rPr lang="ru-RU" sz="2400" dirty="0" err="1" smtClean="0">
                <a:latin typeface="Georgia" pitchFamily="18" charset="0"/>
              </a:rPr>
              <a:t>думі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b="1" dirty="0" smtClean="0">
                <a:latin typeface="Georgia" pitchFamily="18" charset="0"/>
              </a:rPr>
              <a:t>"Маруся </a:t>
            </a:r>
            <a:r>
              <a:rPr lang="ru-RU" sz="2400" b="1" dirty="0" err="1" smtClean="0">
                <a:latin typeface="Georgia" pitchFamily="18" charset="0"/>
              </a:rPr>
              <a:t>Богуславка</a:t>
            </a:r>
            <a:r>
              <a:rPr lang="ru-RU" sz="2400" b="1" dirty="0" smtClean="0">
                <a:latin typeface="Georgia" pitchFamily="18" charset="0"/>
              </a:rPr>
              <a:t>".</a:t>
            </a:r>
            <a:endParaRPr lang="ru-RU" sz="2400" b="0" dirty="0">
              <a:solidFill>
                <a:srgbClr val="80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 flipH="1">
            <a:off x="395536" y="908720"/>
            <a:ext cx="4323084" cy="5256583"/>
          </a:xfrm>
        </p:spPr>
        <p:txBody>
          <a:bodyPr/>
          <a:lstStyle/>
          <a:p>
            <a:r>
              <a:rPr lang="ru-RU" sz="2200" b="0" dirty="0" err="1" smtClean="0">
                <a:latin typeface="Georgia" pitchFamily="18" charset="0"/>
              </a:rPr>
              <a:t>Історичні</a:t>
            </a:r>
            <a:r>
              <a:rPr lang="ru-RU" sz="2200" b="0" dirty="0" smtClean="0">
                <a:latin typeface="Georgia" pitchFamily="18" charset="0"/>
              </a:rPr>
              <a:t> </a:t>
            </a:r>
            <a:r>
              <a:rPr lang="ru-RU" sz="2200" b="0" dirty="0" err="1" smtClean="0">
                <a:latin typeface="Georgia" pitchFamily="18" charset="0"/>
              </a:rPr>
              <a:t>джерела</a:t>
            </a:r>
            <a:r>
              <a:rPr lang="ru-RU" sz="2200" b="0" dirty="0" smtClean="0">
                <a:latin typeface="Georgia" pitchFamily="18" charset="0"/>
              </a:rPr>
              <a:t> </a:t>
            </a:r>
            <a:r>
              <a:rPr lang="ru-RU" sz="2200" b="0" dirty="0" err="1" smtClean="0">
                <a:latin typeface="Georgia" pitchFamily="18" charset="0"/>
              </a:rPr>
              <a:t>свідчать</a:t>
            </a:r>
            <a:r>
              <a:rPr lang="ru-RU" sz="2200" b="0" dirty="0" smtClean="0">
                <a:latin typeface="Georgia" pitchFamily="18" charset="0"/>
              </a:rPr>
              <a:t>, </a:t>
            </a:r>
            <a:r>
              <a:rPr lang="ru-RU" sz="2200" b="0" dirty="0" err="1" smtClean="0">
                <a:latin typeface="Georgia" pitchFamily="18" charset="0"/>
              </a:rPr>
              <a:t>що</a:t>
            </a:r>
            <a:r>
              <a:rPr lang="ru-RU" sz="2200" b="0" dirty="0" smtClean="0">
                <a:latin typeface="Georgia" pitchFamily="18" charset="0"/>
              </a:rPr>
              <a:t> </a:t>
            </a:r>
            <a:r>
              <a:rPr lang="ru-RU" sz="2200" b="0" dirty="0" err="1" smtClean="0">
                <a:latin typeface="Georgia" pitchFamily="18" charset="0"/>
              </a:rPr>
              <a:t>наявність</a:t>
            </a:r>
            <a:r>
              <a:rPr lang="ru-RU" sz="2200" b="0" dirty="0" smtClean="0">
                <a:latin typeface="Georgia" pitchFamily="18" charset="0"/>
              </a:rPr>
              <a:t> в </a:t>
            </a:r>
            <a:r>
              <a:rPr lang="ru-RU" sz="2200" b="0" dirty="0" err="1" smtClean="0">
                <a:latin typeface="Georgia" pitchFamily="18" charset="0"/>
              </a:rPr>
              <a:t>українській</a:t>
            </a:r>
            <a:r>
              <a:rPr lang="ru-RU" sz="2200" b="0" dirty="0" smtClean="0">
                <a:latin typeface="Georgia" pitchFamily="18" charset="0"/>
              </a:rPr>
              <a:t> </a:t>
            </a:r>
            <a:r>
              <a:rPr lang="ru-RU" sz="2200" b="0" dirty="0" err="1" smtClean="0">
                <a:latin typeface="Georgia" pitchFamily="18" charset="0"/>
              </a:rPr>
              <a:t>жінці</a:t>
            </a:r>
            <a:r>
              <a:rPr lang="ru-RU" sz="2200" b="0" dirty="0" smtClean="0">
                <a:latin typeface="Georgia" pitchFamily="18" charset="0"/>
              </a:rPr>
              <a:t> </a:t>
            </a:r>
            <a:r>
              <a:rPr lang="ru-RU" sz="2200" b="0" dirty="0" err="1" smtClean="0">
                <a:latin typeface="Georgia" pitchFamily="18" charset="0"/>
              </a:rPr>
              <a:t>зовнішньої</a:t>
            </a:r>
            <a:r>
              <a:rPr lang="ru-RU" sz="2200" b="0" dirty="0" smtClean="0">
                <a:latin typeface="Georgia" pitchFamily="18" charset="0"/>
              </a:rPr>
              <a:t> та </a:t>
            </a:r>
            <a:r>
              <a:rPr lang="ru-RU" sz="2200" b="0" dirty="0" err="1" smtClean="0">
                <a:latin typeface="Georgia" pitchFamily="18" charset="0"/>
              </a:rPr>
              <a:t>душевної</a:t>
            </a:r>
            <a:r>
              <a:rPr lang="ru-RU" sz="2200" b="0" dirty="0" smtClean="0">
                <a:latin typeface="Georgia" pitchFamily="18" charset="0"/>
              </a:rPr>
              <a:t> </a:t>
            </a:r>
            <a:r>
              <a:rPr lang="ru-RU" sz="2200" b="0" dirty="0" err="1" smtClean="0">
                <a:latin typeface="Georgia" pitchFamily="18" charset="0"/>
              </a:rPr>
              <a:t>краси</a:t>
            </a:r>
            <a:r>
              <a:rPr lang="ru-RU" sz="2200" b="0" dirty="0" smtClean="0">
                <a:latin typeface="Georgia" pitchFamily="18" charset="0"/>
              </a:rPr>
              <a:t>, тонкого </a:t>
            </a:r>
            <a:r>
              <a:rPr lang="ru-RU" sz="2200" b="0" dirty="0" err="1" smtClean="0">
                <a:latin typeface="Georgia" pitchFamily="18" charset="0"/>
              </a:rPr>
              <a:t>розуму</a:t>
            </a:r>
            <a:r>
              <a:rPr lang="ru-RU" sz="2200" b="0" dirty="0" smtClean="0">
                <a:latin typeface="Georgia" pitchFamily="18" charset="0"/>
              </a:rPr>
              <a:t> та </a:t>
            </a:r>
            <a:r>
              <a:rPr lang="ru-RU" sz="2200" b="0" dirty="0" err="1" smtClean="0">
                <a:latin typeface="Georgia" pitchFamily="18" charset="0"/>
              </a:rPr>
              <a:t>почуття</a:t>
            </a:r>
            <a:r>
              <a:rPr lang="ru-RU" sz="2200" b="0" dirty="0" smtClean="0">
                <a:latin typeface="Georgia" pitchFamily="18" charset="0"/>
              </a:rPr>
              <a:t> </a:t>
            </a:r>
            <a:r>
              <a:rPr lang="ru-RU" sz="2200" b="0" dirty="0" err="1" smtClean="0">
                <a:latin typeface="Georgia" pitchFamily="18" charset="0"/>
              </a:rPr>
              <a:t>лідерства</a:t>
            </a:r>
            <a:r>
              <a:rPr lang="ru-RU" sz="2200" b="0" dirty="0" smtClean="0">
                <a:latin typeface="Georgia" pitchFamily="18" charset="0"/>
              </a:rPr>
              <a:t> </a:t>
            </a:r>
            <a:r>
              <a:rPr lang="ru-RU" sz="2200" b="0" dirty="0" err="1" smtClean="0">
                <a:latin typeface="Georgia" pitchFamily="18" charset="0"/>
              </a:rPr>
              <a:t>сприяло</a:t>
            </a:r>
            <a:r>
              <a:rPr lang="ru-RU" sz="2200" b="0" dirty="0" smtClean="0">
                <a:latin typeface="Georgia" pitchFamily="18" charset="0"/>
              </a:rPr>
              <a:t> тому, </a:t>
            </a:r>
            <a:r>
              <a:rPr lang="ru-RU" sz="2200" b="0" dirty="0" err="1" smtClean="0">
                <a:latin typeface="Georgia" pitchFamily="18" charset="0"/>
              </a:rPr>
              <a:t>що</a:t>
            </a:r>
            <a:r>
              <a:rPr lang="ru-RU" sz="2200" b="0" dirty="0" smtClean="0">
                <a:latin typeface="Georgia" pitchFamily="18" charset="0"/>
              </a:rPr>
              <a:t> вона </a:t>
            </a:r>
            <a:r>
              <a:rPr lang="ru-RU" sz="2200" b="0" dirty="0" err="1" smtClean="0">
                <a:latin typeface="Georgia" pitchFamily="18" charset="0"/>
              </a:rPr>
              <a:t>навіть</a:t>
            </a:r>
            <a:r>
              <a:rPr lang="ru-RU" sz="2200" b="0" dirty="0" smtClean="0">
                <a:latin typeface="Georgia" pitchFamily="18" charset="0"/>
              </a:rPr>
              <a:t> у </a:t>
            </a:r>
            <a:r>
              <a:rPr lang="ru-RU" sz="2200" b="0" dirty="0" err="1" smtClean="0">
                <a:latin typeface="Georgia" pitchFamily="18" charset="0"/>
              </a:rPr>
              <a:t>неволі</a:t>
            </a:r>
            <a:r>
              <a:rPr lang="ru-RU" sz="2200" b="0" dirty="0" smtClean="0">
                <a:latin typeface="Georgia" pitchFamily="18" charset="0"/>
              </a:rPr>
              <a:t> </a:t>
            </a:r>
            <a:r>
              <a:rPr lang="ru-RU" sz="2200" b="0" dirty="0" err="1" smtClean="0">
                <a:latin typeface="Georgia" pitchFamily="18" charset="0"/>
              </a:rPr>
              <a:t>займала</a:t>
            </a:r>
            <a:r>
              <a:rPr lang="ru-RU" sz="2200" b="0" dirty="0" smtClean="0">
                <a:latin typeface="Georgia" pitchFamily="18" charset="0"/>
              </a:rPr>
              <a:t> </a:t>
            </a:r>
            <a:r>
              <a:rPr lang="ru-RU" sz="2200" b="0" dirty="0" err="1" smtClean="0">
                <a:latin typeface="Georgia" pitchFamily="18" charset="0"/>
              </a:rPr>
              <a:t>високе</a:t>
            </a:r>
            <a:r>
              <a:rPr lang="ru-RU" sz="2200" b="0" dirty="0" smtClean="0">
                <a:latin typeface="Georgia" pitchFamily="18" charset="0"/>
              </a:rPr>
              <a:t> становище в </a:t>
            </a:r>
            <a:r>
              <a:rPr lang="ru-RU" sz="2200" b="0" dirty="0" err="1" smtClean="0">
                <a:latin typeface="Georgia" pitchFamily="18" charset="0"/>
              </a:rPr>
              <a:t>Османській</a:t>
            </a:r>
            <a:r>
              <a:rPr lang="ru-RU" sz="2200" b="0" dirty="0" smtClean="0">
                <a:latin typeface="Georgia" pitchFamily="18" charset="0"/>
              </a:rPr>
              <a:t> </a:t>
            </a:r>
            <a:r>
              <a:rPr lang="ru-RU" sz="2200" b="0" dirty="0" err="1" smtClean="0">
                <a:latin typeface="Georgia" pitchFamily="18" charset="0"/>
              </a:rPr>
              <a:t>імперії</a:t>
            </a:r>
            <a:r>
              <a:rPr lang="ru-RU" sz="2200" b="0" dirty="0" smtClean="0">
                <a:latin typeface="Georgia" pitchFamily="18" charset="0"/>
              </a:rPr>
              <a:t>. Так, </a:t>
            </a:r>
            <a:r>
              <a:rPr lang="ru-RU" sz="2200" b="0" dirty="0" err="1" smtClean="0">
                <a:latin typeface="Georgia" pitchFamily="18" charset="0"/>
              </a:rPr>
              <a:t>українки-невільниці</a:t>
            </a:r>
            <a:r>
              <a:rPr lang="ru-RU" sz="2200" b="0" dirty="0" smtClean="0">
                <a:latin typeface="Georgia" pitchFamily="18" charset="0"/>
              </a:rPr>
              <a:t> </a:t>
            </a:r>
            <a:r>
              <a:rPr lang="ru-RU" sz="2200" b="0" dirty="0" err="1" smtClean="0">
                <a:latin typeface="Georgia" pitchFamily="18" charset="0"/>
              </a:rPr>
              <a:t>були</a:t>
            </a:r>
            <a:r>
              <a:rPr lang="ru-RU" sz="2200" b="0" dirty="0" smtClean="0">
                <a:latin typeface="Georgia" pitchFamily="18" charset="0"/>
              </a:rPr>
              <a:t> дружинами </a:t>
            </a:r>
            <a:r>
              <a:rPr lang="ru-RU" sz="2200" b="0" dirty="0" err="1" smtClean="0">
                <a:latin typeface="Georgia" pitchFamily="18" charset="0"/>
              </a:rPr>
              <a:t>турецьких</a:t>
            </a:r>
            <a:r>
              <a:rPr lang="ru-RU" sz="2200" b="0" dirty="0" smtClean="0">
                <a:latin typeface="Georgia" pitchFamily="18" charset="0"/>
              </a:rPr>
              <a:t> </a:t>
            </a:r>
            <a:r>
              <a:rPr lang="ru-RU" sz="2200" b="0" dirty="0" err="1" smtClean="0">
                <a:latin typeface="Georgia" pitchFamily="18" charset="0"/>
              </a:rPr>
              <a:t>султанів</a:t>
            </a:r>
            <a:r>
              <a:rPr lang="ru-RU" sz="2200" b="0" dirty="0" smtClean="0">
                <a:latin typeface="Georgia" pitchFamily="18" charset="0"/>
              </a:rPr>
              <a:t>.</a:t>
            </a:r>
          </a:p>
          <a:p>
            <a:r>
              <a:rPr lang="ru-RU" sz="2200" b="0" dirty="0" err="1" smtClean="0">
                <a:latin typeface="Georgia" pitchFamily="18" charset="0"/>
              </a:rPr>
              <a:t>Серед</a:t>
            </a:r>
            <a:r>
              <a:rPr lang="ru-RU" sz="2200" b="0" dirty="0" smtClean="0">
                <a:latin typeface="Georgia" pitchFamily="18" charset="0"/>
              </a:rPr>
              <a:t> них </a:t>
            </a:r>
            <a:r>
              <a:rPr lang="ru-RU" sz="2200" b="0" dirty="0" err="1" smtClean="0">
                <a:latin typeface="Georgia" pitchFamily="18" charset="0"/>
              </a:rPr>
              <a:t>дивовижну</a:t>
            </a:r>
            <a:r>
              <a:rPr lang="ru-RU" sz="2200" b="0" dirty="0" smtClean="0">
                <a:latin typeface="Georgia" pitchFamily="18" charset="0"/>
              </a:rPr>
              <a:t> долю мала </a:t>
            </a:r>
            <a:r>
              <a:rPr lang="ru-RU" sz="2200" b="0" dirty="0" err="1" smtClean="0">
                <a:latin typeface="Georgia" pitchFamily="18" charset="0"/>
              </a:rPr>
              <a:t>бранка</a:t>
            </a:r>
            <a:r>
              <a:rPr lang="ru-RU" sz="2200" b="0" dirty="0" smtClean="0">
                <a:latin typeface="Georgia" pitchFamily="18" charset="0"/>
              </a:rPr>
              <a:t> - </a:t>
            </a:r>
            <a:r>
              <a:rPr lang="ru-RU" sz="2200" b="0" dirty="0" err="1" smtClean="0">
                <a:latin typeface="Georgia" pitchFamily="18" charset="0"/>
              </a:rPr>
              <a:t>українка</a:t>
            </a:r>
            <a:r>
              <a:rPr lang="ru-RU" sz="2200" b="0" dirty="0" smtClean="0">
                <a:latin typeface="Georgia" pitchFamily="18" charset="0"/>
              </a:rPr>
              <a:t> Настя </a:t>
            </a:r>
            <a:r>
              <a:rPr lang="ru-RU" sz="2200" b="0" dirty="0" err="1" smtClean="0">
                <a:latin typeface="Georgia" pitchFamily="18" charset="0"/>
              </a:rPr>
              <a:t>Лісовська</a:t>
            </a:r>
            <a:r>
              <a:rPr lang="ru-RU" sz="2200" b="0" dirty="0" smtClean="0">
                <a:latin typeface="Georgia" pitchFamily="18" charset="0"/>
              </a:rPr>
              <a:t> (1505-1561 </a:t>
            </a:r>
            <a:r>
              <a:rPr lang="ru-RU" sz="2200" b="0" dirty="0" err="1" smtClean="0">
                <a:latin typeface="Georgia" pitchFamily="18" charset="0"/>
              </a:rPr>
              <a:t>рр</a:t>
            </a:r>
            <a:r>
              <a:rPr lang="ru-RU" sz="2200" b="0" dirty="0" smtClean="0">
                <a:latin typeface="Georgia" pitchFamily="18" charset="0"/>
              </a:rPr>
              <a:t>.), </a:t>
            </a:r>
            <a:r>
              <a:rPr lang="ru-RU" sz="2200" b="0" dirty="0" err="1" smtClean="0">
                <a:latin typeface="Georgia" pitchFamily="18" charset="0"/>
              </a:rPr>
              <a:t>відома</a:t>
            </a:r>
            <a:r>
              <a:rPr lang="ru-RU" sz="2200" b="0" dirty="0" smtClean="0">
                <a:latin typeface="Georgia" pitchFamily="18" charset="0"/>
              </a:rPr>
              <a:t> </a:t>
            </a:r>
            <a:r>
              <a:rPr lang="ru-RU" sz="2200" b="0" dirty="0" err="1" smtClean="0">
                <a:latin typeface="Georgia" pitchFamily="18" charset="0"/>
              </a:rPr>
              <a:t>ще</a:t>
            </a:r>
            <a:r>
              <a:rPr lang="ru-RU" sz="2200" b="0" dirty="0" smtClean="0">
                <a:latin typeface="Georgia" pitchFamily="18" charset="0"/>
              </a:rPr>
              <a:t> </a:t>
            </a:r>
            <a:r>
              <a:rPr lang="ru-RU" sz="2200" b="0" dirty="0" err="1" smtClean="0">
                <a:latin typeface="Georgia" pitchFamily="18" charset="0"/>
              </a:rPr>
              <a:t>під</a:t>
            </a:r>
            <a:r>
              <a:rPr lang="ru-RU" sz="2200" b="0" dirty="0" smtClean="0">
                <a:latin typeface="Georgia" pitchFamily="18" charset="0"/>
              </a:rPr>
              <a:t> </a:t>
            </a:r>
            <a:r>
              <a:rPr lang="ru-RU" sz="2200" b="0" dirty="0" err="1" smtClean="0">
                <a:latin typeface="Georgia" pitchFamily="18" charset="0"/>
              </a:rPr>
              <a:t>іменем</a:t>
            </a:r>
            <a:r>
              <a:rPr lang="ru-RU" sz="2200" b="0" dirty="0" smtClean="0">
                <a:latin typeface="Georgia" pitchFamily="18" charset="0"/>
              </a:rPr>
              <a:t> </a:t>
            </a:r>
            <a:r>
              <a:rPr lang="ru-RU" sz="2200" b="0" dirty="0" err="1" smtClean="0">
                <a:latin typeface="Georgia" pitchFamily="18" charset="0"/>
              </a:rPr>
              <a:t>Роксолана</a:t>
            </a:r>
            <a:r>
              <a:rPr lang="ru-RU" sz="2200" b="0" dirty="0" smtClean="0">
                <a:latin typeface="Georgia" pitchFamily="18" charset="0"/>
              </a:rPr>
              <a:t>. </a:t>
            </a:r>
          </a:p>
        </p:txBody>
      </p:sp>
      <p:pic>
        <p:nvPicPr>
          <p:cNvPr id="5" name="Содержимое 4" descr="0000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908720"/>
            <a:ext cx="3753719" cy="5230181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23528" y="116632"/>
            <a:ext cx="8424936" cy="639762"/>
          </a:xfrm>
        </p:spPr>
        <p:txBody>
          <a:bodyPr/>
          <a:lstStyle/>
          <a:p>
            <a:pPr algn="ctr"/>
            <a:r>
              <a:rPr lang="uk-UA" sz="5400" b="0" dirty="0" smtClean="0">
                <a:solidFill>
                  <a:srgbClr val="800000"/>
                </a:solidFill>
                <a:latin typeface="Gabriola" pitchFamily="82" charset="0"/>
              </a:rPr>
              <a:t>Анастасія </a:t>
            </a:r>
            <a:r>
              <a:rPr lang="uk-UA" sz="5400" b="0" dirty="0" err="1" smtClean="0">
                <a:solidFill>
                  <a:srgbClr val="800000"/>
                </a:solidFill>
                <a:latin typeface="Gabriola" pitchFamily="82" charset="0"/>
              </a:rPr>
              <a:t>Лісовська</a:t>
            </a:r>
            <a:endParaRPr lang="ru-RU" sz="5400" b="0" dirty="0">
              <a:solidFill>
                <a:srgbClr val="80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3529013" cy="519512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3968" y="836712"/>
            <a:ext cx="4376465" cy="5433467"/>
          </a:xfrm>
        </p:spPr>
        <p:txBody>
          <a:bodyPr/>
          <a:lstStyle/>
          <a:p>
            <a:r>
              <a:rPr lang="ru-RU" sz="2100" dirty="0" smtClean="0">
                <a:latin typeface="Georgia" pitchFamily="18" charset="0"/>
              </a:rPr>
              <a:t>У 1520 </a:t>
            </a:r>
            <a:r>
              <a:rPr lang="ru-RU" sz="2100" dirty="0" err="1" smtClean="0">
                <a:latin typeface="Georgia" pitchFamily="18" charset="0"/>
              </a:rPr>
              <a:t>році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під</a:t>
            </a:r>
            <a:r>
              <a:rPr lang="ru-RU" sz="2100" dirty="0" smtClean="0">
                <a:latin typeface="Georgia" pitchFamily="18" charset="0"/>
              </a:rPr>
              <a:t> час нападу татар на </a:t>
            </a:r>
            <a:r>
              <a:rPr lang="ru-RU" sz="2100" dirty="0" err="1" smtClean="0">
                <a:latin typeface="Georgia" pitchFamily="18" charset="0"/>
              </a:rPr>
              <a:t>прикарпатське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місто</a:t>
            </a:r>
            <a:r>
              <a:rPr lang="ru-RU" sz="2100" dirty="0" smtClean="0">
                <a:latin typeface="Georgia" pitchFamily="18" charset="0"/>
              </a:rPr>
              <a:t> Рога­тин (</a:t>
            </a:r>
            <a:r>
              <a:rPr lang="ru-RU" sz="2100" dirty="0" err="1" smtClean="0">
                <a:latin typeface="Georgia" pitchFamily="18" charset="0"/>
              </a:rPr>
              <a:t>тепер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Івано-Франківська</a:t>
            </a:r>
            <a:r>
              <a:rPr lang="ru-RU" sz="2100" dirty="0" smtClean="0">
                <a:latin typeface="Georgia" pitchFamily="18" charset="0"/>
              </a:rPr>
              <a:t> область) </a:t>
            </a:r>
            <a:r>
              <a:rPr lang="ru-RU" sz="2100" dirty="0" err="1" smtClean="0">
                <a:latin typeface="Georgia" pitchFamily="18" charset="0"/>
              </a:rPr>
              <a:t>п'ятнадцятирічна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дівчина</a:t>
            </a:r>
            <a:r>
              <a:rPr lang="ru-RU" sz="2100" dirty="0" smtClean="0">
                <a:latin typeface="Georgia" pitchFamily="18" charset="0"/>
              </a:rPr>
              <a:t> Настя, </a:t>
            </a:r>
            <a:r>
              <a:rPr lang="ru-RU" sz="2100" dirty="0" err="1" smtClean="0">
                <a:latin typeface="Georgia" pitchFamily="18" charset="0"/>
              </a:rPr>
              <a:t>донька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місцевого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священика</a:t>
            </a:r>
            <a:r>
              <a:rPr lang="ru-RU" sz="2100" dirty="0" smtClean="0">
                <a:latin typeface="Georgia" pitchFamily="18" charset="0"/>
              </a:rPr>
              <a:t>, </a:t>
            </a:r>
            <a:r>
              <a:rPr lang="ru-RU" sz="2100" dirty="0" err="1" smtClean="0">
                <a:latin typeface="Georgia" pitchFamily="18" charset="0"/>
              </a:rPr>
              <a:t>була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захоплена</a:t>
            </a:r>
            <a:r>
              <a:rPr lang="ru-RU" sz="2100" dirty="0" smtClean="0">
                <a:latin typeface="Georgia" pitchFamily="18" charset="0"/>
              </a:rPr>
              <a:t> в полон </a:t>
            </a:r>
            <a:r>
              <a:rPr lang="ru-RU" sz="2100" dirty="0" err="1" smtClean="0">
                <a:latin typeface="Georgia" pitchFamily="18" charset="0"/>
              </a:rPr>
              <a:t>і</a:t>
            </a:r>
            <a:r>
              <a:rPr lang="ru-RU" sz="2100" dirty="0" smtClean="0">
                <a:latin typeface="Georgia" pitchFamily="18" charset="0"/>
              </a:rPr>
              <a:t> про­дана в </a:t>
            </a:r>
            <a:r>
              <a:rPr lang="ru-RU" sz="2100" dirty="0" err="1" smtClean="0">
                <a:latin typeface="Georgia" pitchFamily="18" charset="0"/>
              </a:rPr>
              <a:t>султанський</a:t>
            </a:r>
            <a:r>
              <a:rPr lang="ru-RU" sz="2100" dirty="0" smtClean="0">
                <a:latin typeface="Georgia" pitchFamily="18" charset="0"/>
              </a:rPr>
              <a:t> гарем. Вона </a:t>
            </a:r>
            <a:r>
              <a:rPr lang="ru-RU" sz="2100" dirty="0" err="1" smtClean="0">
                <a:latin typeface="Georgia" pitchFamily="18" charset="0"/>
              </a:rPr>
              <a:t>з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рабині-наложниці</a:t>
            </a:r>
            <a:r>
              <a:rPr lang="ru-RU" sz="2100" dirty="0" smtClean="0">
                <a:latin typeface="Georgia" pitchFamily="18" charset="0"/>
              </a:rPr>
              <a:t> стала </a:t>
            </a:r>
            <a:r>
              <a:rPr lang="ru-RU" sz="2100" dirty="0" err="1" smtClean="0">
                <a:latin typeface="Georgia" pitchFamily="18" charset="0"/>
              </a:rPr>
              <a:t>незаба­ром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улюбленою</a:t>
            </a:r>
            <a:r>
              <a:rPr lang="ru-RU" sz="2100" dirty="0" smtClean="0">
                <a:latin typeface="Georgia" pitchFamily="18" charset="0"/>
              </a:rPr>
              <a:t> дружиною Сулеймана І </a:t>
            </a:r>
            <a:r>
              <a:rPr lang="ru-RU" sz="2100" dirty="0" err="1" smtClean="0">
                <a:latin typeface="Georgia" pitchFamily="18" charset="0"/>
              </a:rPr>
              <a:t>Пишного</a:t>
            </a:r>
            <a:r>
              <a:rPr lang="ru-RU" sz="2100" dirty="0" smtClean="0">
                <a:latin typeface="Georgia" pitchFamily="18" charset="0"/>
              </a:rPr>
              <a:t> - одного </a:t>
            </a:r>
            <a:r>
              <a:rPr lang="ru-RU" sz="2100" dirty="0" err="1" smtClean="0">
                <a:latin typeface="Georgia" pitchFamily="18" charset="0"/>
              </a:rPr>
              <a:t>з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наймо-гутніших</a:t>
            </a:r>
            <a:r>
              <a:rPr lang="ru-RU" sz="2100" dirty="0" smtClean="0">
                <a:latin typeface="Georgia" pitchFamily="18" charset="0"/>
              </a:rPr>
              <a:t>, </a:t>
            </a:r>
            <a:r>
              <a:rPr lang="ru-RU" sz="2100" dirty="0" err="1" smtClean="0">
                <a:latin typeface="Georgia" pitchFamily="18" charset="0"/>
              </a:rPr>
              <a:t>наймудріших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султанів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Османської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імперії</a:t>
            </a:r>
            <a:r>
              <a:rPr lang="ru-RU" sz="2100" dirty="0" smtClean="0">
                <a:latin typeface="Georgia" pitchFamily="18" charset="0"/>
              </a:rPr>
              <a:t>. </a:t>
            </a:r>
            <a:r>
              <a:rPr lang="ru-RU" sz="2100" dirty="0" err="1" smtClean="0">
                <a:latin typeface="Georgia" pitchFamily="18" charset="0"/>
              </a:rPr>
              <a:t>Стамбулові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судилося</a:t>
            </a:r>
            <a:r>
              <a:rPr lang="ru-RU" sz="2100" dirty="0" smtClean="0">
                <a:latin typeface="Georgia" pitchFamily="18" charset="0"/>
              </a:rPr>
              <a:t> бути столицею аж </a:t>
            </a:r>
            <a:r>
              <a:rPr lang="ru-RU" sz="2100" dirty="0" err="1" smtClean="0">
                <a:latin typeface="Georgia" pitchFamily="18" charset="0"/>
              </a:rPr>
              <a:t>трьох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імперій</a:t>
            </a:r>
            <a:r>
              <a:rPr lang="ru-RU" sz="2100" dirty="0" smtClean="0">
                <a:latin typeface="Georgia" pitchFamily="18" charset="0"/>
              </a:rPr>
              <a:t> - </a:t>
            </a:r>
            <a:r>
              <a:rPr lang="ru-RU" sz="2100" dirty="0" err="1" smtClean="0">
                <a:latin typeface="Georgia" pitchFamily="18" charset="0"/>
              </a:rPr>
              <a:t>Римської</a:t>
            </a:r>
            <a:r>
              <a:rPr lang="ru-RU" sz="2100" dirty="0" smtClean="0">
                <a:latin typeface="Georgia" pitchFamily="18" charset="0"/>
              </a:rPr>
              <a:t>, </a:t>
            </a:r>
            <a:r>
              <a:rPr lang="ru-RU" sz="2100" dirty="0" err="1" smtClean="0">
                <a:latin typeface="Georgia" pitchFamily="18" charset="0"/>
              </a:rPr>
              <a:t>Візантійської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і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Османської</a:t>
            </a:r>
            <a:r>
              <a:rPr lang="ru-RU" sz="2100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330</TotalTime>
  <Words>1200</Words>
  <Application>Microsoft Office PowerPoint</Application>
  <PresentationFormat>Экран (4:3)</PresentationFormat>
  <Paragraphs>46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Monotype Corsiva</vt:lpstr>
      <vt:lpstr>Malgun Gothic</vt:lpstr>
      <vt:lpstr>Wingdings</vt:lpstr>
      <vt:lpstr>Тема Office</vt:lpstr>
      <vt:lpstr>Доля української жінки. Її громадська і суспільна роль.  Славетні українки: Маруся Богуславка, Настя Лісовська, Маруся Чурай</vt:lpstr>
      <vt:lpstr>Зміст</vt:lpstr>
      <vt:lpstr>Україну порятує жінка, яка народить нову націю...  Катерина Мотрич </vt:lpstr>
      <vt:lpstr>Є у Катерини Мотрич такі слова про особливе призначення жінок у формуванні національної свідомості народу: "Жінка - це вище творіння Бога". В українок же - особлива місія (завдання, покликання): вона може єдина на землі, емансипована (звільнена від залежності, гніту) від зачаття, вона єдина не воювала за рівні права з чоловіком, бо в неї була вища місія: усі століття вона виборювала долю України...</vt:lpstr>
      <vt:lpstr>Були часи, коли з півдня українська земля горіла від навальних, грабіжницьких нападів орд Кримського ханства. Серед невільників сотнями й тисячами йшли пов'язані сирицею українські жінки. Їх чекала тяжка виснажлива праця, а наймолодші й найпривабливіші потрапляли до гаремів по всіх тодішніх володіннях султанської Туреччини, Кримського ханства, Єгипту.  </vt:lpstr>
      <vt:lpstr>Навіть за цих умов рабського існування українські жінки не втрачали любові до своєї землі, свого народу. Як повідомляють дослідниці О. Апанович та О. Компан, українська бранка будучи проданою в один із гаремів Єгипту, не мала можливості повернутися на рідну землю, але зуміла переконати свого сина Османа виїхати на Україну. </vt:lpstr>
      <vt:lpstr>Маруся Богуславка</vt:lpstr>
      <vt:lpstr>Слайд 8</vt:lpstr>
      <vt:lpstr>Слайд 9</vt:lpstr>
      <vt:lpstr>Слайд 10</vt:lpstr>
      <vt:lpstr>Слайд 11</vt:lpstr>
      <vt:lpstr>Слайд 12</vt:lpstr>
      <vt:lpstr>Слайд 13</vt:lpstr>
      <vt:lpstr>Маруся Чурай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    Доля української жінки. Сімейний побут</vt:lpstr>
      <vt:lpstr>Слайд 24</vt:lpstr>
      <vt:lpstr>Слайд 25</vt:lpstr>
      <vt:lpstr>Презентація з історії України на тему:  “Доля української жінки. Її громадська і суспільна роль.  Славетні українки: Маруся Богуславка, Настя Лісовська, Маруся Чурай” учениці 9-2 групи фінансово-економічного ліцею м. Дніпропетровска Зайвої Ксенії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марина</dc:creator>
  <cp:lastModifiedBy>Ксения</cp:lastModifiedBy>
  <cp:revision>45</cp:revision>
  <dcterms:created xsi:type="dcterms:W3CDTF">2011-07-05T13:20:05Z</dcterms:created>
  <dcterms:modified xsi:type="dcterms:W3CDTF">2013-12-21T13:55:15Z</dcterms:modified>
</cp:coreProperties>
</file>