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0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2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82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0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5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0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7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4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7255-1CAE-43EE-B3DB-D8616F9A42A4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B187-D117-49C0-9E17-4083E89F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73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85611"/>
            <a:ext cx="9448800" cy="2842890"/>
          </a:xfrm>
        </p:spPr>
        <p:txBody>
          <a:bodyPr>
            <a:noAutofit/>
          </a:bodyPr>
          <a:lstStyle/>
          <a:p>
            <a:r>
              <a:rPr lang="ru-RU" sz="8800" b="1" dirty="0" err="1"/>
              <a:t>Мико́ла</a:t>
            </a:r>
            <a:r>
              <a:rPr lang="ru-RU" sz="8800" b="1" dirty="0"/>
              <a:t> </a:t>
            </a:r>
            <a:r>
              <a:rPr lang="ru-RU" sz="8800" b="1" dirty="0" err="1"/>
              <a:t>Хвильови́й</a:t>
            </a:r>
            <a:r>
              <a:rPr lang="ru-RU" sz="8800" b="1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Новела «Я (Романтика)»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8957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15156"/>
            <a:ext cx="10820400" cy="570353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3</a:t>
            </a:r>
            <a:r>
              <a:rPr lang="uk-UA" sz="5400" dirty="0" smtClean="0"/>
              <a:t>. Єдино вірний пес, страж революції, що не знає сумнівів, </a:t>
            </a:r>
            <a:r>
              <a:rPr lang="uk-UA" sz="5400" b="1" dirty="0" smtClean="0">
                <a:solidFill>
                  <a:srgbClr val="FF0000"/>
                </a:solidFill>
              </a:rPr>
              <a:t>дегенерат</a:t>
            </a:r>
            <a:r>
              <a:rPr lang="uk-UA" sz="5400" dirty="0" smtClean="0"/>
              <a:t>.</a:t>
            </a:r>
          </a:p>
          <a:p>
            <a:endParaRPr lang="uk-UA" sz="5400" dirty="0" smtClean="0"/>
          </a:p>
          <a:p>
            <a:pPr marL="0" indent="0">
              <a:buNone/>
            </a:pPr>
            <a:r>
              <a:rPr lang="uk-UA" sz="4000" dirty="0" smtClean="0"/>
              <a:t>Це ідеальний представник комуни, породженим новим суспільством, якому не потрібні особистості, таланти, незалежні й повноцінні люди.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90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21217"/>
            <a:ext cx="10820400" cy="5497469"/>
          </a:xfrm>
        </p:spPr>
        <p:txBody>
          <a:bodyPr>
            <a:normAutofit lnSpcReduction="10000"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4</a:t>
            </a:r>
            <a:r>
              <a:rPr lang="uk-UA" sz="6000" b="1" dirty="0" smtClean="0">
                <a:solidFill>
                  <a:srgbClr val="FF0000"/>
                </a:solidFill>
              </a:rPr>
              <a:t>. </a:t>
            </a:r>
            <a:r>
              <a:rPr lang="uk-UA" sz="6000" b="1" dirty="0" err="1" smtClean="0">
                <a:solidFill>
                  <a:srgbClr val="FF0000"/>
                </a:solidFill>
              </a:rPr>
              <a:t>Андрюша</a:t>
            </a:r>
            <a:r>
              <a:rPr lang="uk-UA" sz="6000" dirty="0" smtClean="0"/>
              <a:t>, що творить усе супротив своєї психіки.</a:t>
            </a:r>
          </a:p>
          <a:p>
            <a:endParaRPr lang="uk-UA" sz="6000" dirty="0" smtClean="0"/>
          </a:p>
          <a:p>
            <a:pPr marL="0" indent="0">
              <a:buNone/>
            </a:pPr>
            <a:r>
              <a:rPr lang="uk-UA" sz="4000" dirty="0" smtClean="0"/>
              <a:t>Це юний чекіст, він – з тієї когорти, що замінить </a:t>
            </a:r>
            <a:r>
              <a:rPr lang="uk-UA" sz="4000" dirty="0" err="1" smtClean="0"/>
              <a:t>тагабатів</a:t>
            </a:r>
            <a:r>
              <a:rPr lang="uk-UA" sz="4000" dirty="0" smtClean="0"/>
              <a:t>, «Я», дегенератів. Чистенький і м</a:t>
            </a:r>
            <a:r>
              <a:rPr lang="en-US" sz="4000" dirty="0" smtClean="0"/>
              <a:t>’</a:t>
            </a:r>
            <a:r>
              <a:rPr lang="uk-UA" sz="4000" dirty="0" smtClean="0"/>
              <a:t>який, «з розгубленим обличчям і тривожним поглядом».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27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Проблематика новели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Уперше у тогочасній літературі поставлено проблему гуманності й фанатизму,  суперечності між людяністю і сліпою відданістю абстрактній ідеї.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640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Особливості композиції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/>
              <a:t>Новела «Я (Романтика)» має ліричний заспів.</a:t>
            </a:r>
          </a:p>
          <a:p>
            <a:pPr marL="0" indent="0">
              <a:buNone/>
            </a:pPr>
            <a:r>
              <a:rPr lang="uk-UA" sz="3600" dirty="0" smtClean="0"/>
              <a:t> </a:t>
            </a:r>
          </a:p>
          <a:p>
            <a:r>
              <a:rPr lang="uk-UA" sz="3600" dirty="0" smtClean="0"/>
              <a:t>Особливість композиції є поєднання картин-марень.</a:t>
            </a:r>
          </a:p>
          <a:p>
            <a:pPr marL="0" indent="0">
              <a:buNone/>
            </a:pPr>
            <a:endParaRPr lang="uk-UA" sz="3600" dirty="0" smtClean="0"/>
          </a:p>
          <a:p>
            <a:r>
              <a:rPr lang="uk-UA" sz="3600" dirty="0" smtClean="0"/>
              <a:t>Розповідь ведеться від першої особи, яка роздвоєна («Я - чекіст, але я і людина»)</a:t>
            </a:r>
          </a:p>
        </p:txBody>
      </p:sp>
    </p:spTree>
    <p:extLst>
      <p:ext uri="{BB962C8B-B14F-4D97-AF65-F5344CB8AC3E}">
        <p14:creationId xmlns:p14="http://schemas.microsoft.com/office/powerpoint/2010/main" val="42678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75008"/>
            <a:ext cx="10820400" cy="4943677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Новела була надрукована </a:t>
            </a:r>
            <a:r>
              <a:rPr lang="uk-UA" sz="3600" b="1" dirty="0" smtClean="0">
                <a:solidFill>
                  <a:srgbClr val="FF0000"/>
                </a:solidFill>
              </a:rPr>
              <a:t>з присвятою: </a:t>
            </a:r>
            <a:r>
              <a:rPr lang="uk-UA" sz="3600" i="1" dirty="0" smtClean="0"/>
              <a:t>«Цвітові яблуні», </a:t>
            </a:r>
            <a:r>
              <a:rPr lang="uk-UA" sz="3600" dirty="0" smtClean="0"/>
              <a:t>тобто твору Михайла Коцюбинського, тим самим автор підкреслив, що спирається на мелодраматичний психологізм, що був притаманний </a:t>
            </a:r>
            <a:r>
              <a:rPr lang="uk-UA" sz="3600" dirty="0" err="1" smtClean="0"/>
              <a:t>товелі</a:t>
            </a:r>
            <a:r>
              <a:rPr lang="uk-UA" sz="3600" dirty="0" smtClean="0"/>
              <a:t> попередника, та проблему вибору, перед яким спиняється ліричний герой.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214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06" y="520307"/>
            <a:ext cx="10820400" cy="5983524"/>
          </a:xfrm>
        </p:spPr>
        <p:txBody>
          <a:bodyPr>
            <a:noAutofit/>
          </a:bodyPr>
          <a:lstStyle/>
          <a:p>
            <a:r>
              <a:rPr lang="ru-RU" sz="3600" dirty="0" err="1"/>
              <a:t>К</a:t>
            </a:r>
            <a:r>
              <a:rPr lang="ru-RU" sz="3600" dirty="0" err="1" smtClean="0"/>
              <a:t>ультурологічні</a:t>
            </a:r>
            <a:r>
              <a:rPr lang="ru-RU" sz="3600" dirty="0" smtClean="0"/>
              <a:t> </a:t>
            </a:r>
            <a:r>
              <a:rPr lang="ru-RU" sz="3600" dirty="0" err="1"/>
              <a:t>проблеми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не </a:t>
            </a:r>
            <a:r>
              <a:rPr lang="ru-RU" sz="3600" dirty="0" err="1"/>
              <a:t>бралися</a:t>
            </a:r>
            <a:r>
              <a:rPr lang="ru-RU" sz="3600" dirty="0"/>
              <a:t> </a:t>
            </a:r>
            <a:r>
              <a:rPr lang="ru-RU" sz="3600" dirty="0" err="1"/>
              <a:t>опонентами</a:t>
            </a:r>
            <a:r>
              <a:rPr lang="ru-RU" sz="3600" dirty="0"/>
              <a:t> до </a:t>
            </a:r>
            <a:r>
              <a:rPr lang="ru-RU" sz="3600" dirty="0" err="1"/>
              <a:t>уваги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err="1" smtClean="0"/>
              <a:t>Дискусія</a:t>
            </a:r>
            <a:r>
              <a:rPr lang="ru-RU" sz="3600" dirty="0" smtClean="0"/>
              <a:t> </a:t>
            </a:r>
            <a:r>
              <a:rPr lang="ru-RU" sz="3600" dirty="0"/>
              <a:t>набирала </a:t>
            </a:r>
            <a:r>
              <a:rPr lang="ru-RU" sz="3600" dirty="0" err="1"/>
              <a:t>політичного</a:t>
            </a:r>
            <a:r>
              <a:rPr lang="ru-RU" sz="3600" dirty="0"/>
              <a:t> характеру. </a:t>
            </a:r>
            <a:endParaRPr lang="ru-RU" sz="3600" dirty="0" smtClean="0"/>
          </a:p>
          <a:p>
            <a:r>
              <a:rPr lang="ru-RU" sz="3600" dirty="0" smtClean="0"/>
              <a:t>Наступала </a:t>
            </a:r>
            <a:r>
              <a:rPr lang="ru-RU" sz="3600" dirty="0"/>
              <a:t>пора </a:t>
            </a:r>
            <a:r>
              <a:rPr lang="ru-RU" sz="3600" dirty="0" err="1"/>
              <a:t>гірких</a:t>
            </a:r>
            <a:r>
              <a:rPr lang="ru-RU" sz="3600" dirty="0"/>
              <a:t> </a:t>
            </a:r>
            <a:r>
              <a:rPr lang="ru-RU" sz="3600" dirty="0" err="1"/>
              <a:t>поразок</a:t>
            </a:r>
            <a:r>
              <a:rPr lang="ru-RU" sz="3600" dirty="0"/>
              <a:t> та </a:t>
            </a:r>
            <a:r>
              <a:rPr lang="ru-RU" sz="3600" dirty="0" err="1" smtClean="0"/>
              <a:t>розчарувань</a:t>
            </a:r>
            <a:r>
              <a:rPr lang="ru-RU" sz="3600" dirty="0" smtClean="0"/>
              <a:t> </a:t>
            </a:r>
            <a:r>
              <a:rPr lang="ru-RU" sz="3600" dirty="0"/>
              <a:t>для </a:t>
            </a:r>
            <a:r>
              <a:rPr lang="ru-RU" sz="3600" dirty="0" smtClean="0"/>
              <a:t>М</a:t>
            </a:r>
            <a:r>
              <a:rPr lang="ru-RU" sz="3600" dirty="0"/>
              <a:t>. </a:t>
            </a:r>
            <a:r>
              <a:rPr lang="ru-RU" sz="3600" dirty="0" err="1"/>
              <a:t>Хвильового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err="1" smtClean="0"/>
              <a:t>Перестає</a:t>
            </a:r>
            <a:r>
              <a:rPr lang="ru-RU" sz="3600" dirty="0" smtClean="0"/>
              <a:t> </a:t>
            </a:r>
            <a:r>
              <a:rPr lang="ru-RU" sz="3600" dirty="0" err="1"/>
              <a:t>виходити</a:t>
            </a:r>
            <a:r>
              <a:rPr lang="ru-RU" sz="3600" dirty="0"/>
              <a:t> журнал “</a:t>
            </a:r>
            <a:r>
              <a:rPr lang="ru-RU" sz="3600" dirty="0" err="1"/>
              <a:t>Вапліте</a:t>
            </a:r>
            <a:r>
              <a:rPr lang="ru-RU" sz="3600" dirty="0"/>
              <a:t>”, а </a:t>
            </a:r>
            <a:r>
              <a:rPr lang="ru-RU" sz="3600" dirty="0" err="1"/>
              <a:t>відтак</a:t>
            </a:r>
            <a:r>
              <a:rPr lang="ru-RU" sz="3600" dirty="0"/>
              <a:t> </a:t>
            </a:r>
            <a:r>
              <a:rPr lang="ru-RU" sz="3600" dirty="0" err="1"/>
              <a:t>припиняє</a:t>
            </a:r>
            <a:r>
              <a:rPr lang="ru-RU" sz="3600" dirty="0"/>
              <a:t> </a:t>
            </a:r>
            <a:r>
              <a:rPr lang="ru-RU" sz="3600" dirty="0" err="1"/>
              <a:t>існування</a:t>
            </a:r>
            <a:r>
              <a:rPr lang="ru-RU" sz="3600" dirty="0"/>
              <a:t> й сама </a:t>
            </a:r>
            <a:r>
              <a:rPr lang="ru-RU" sz="3600" dirty="0" err="1"/>
              <a:t>організація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err="1" smtClean="0"/>
              <a:t>Письменник</a:t>
            </a:r>
            <a:r>
              <a:rPr lang="ru-RU" sz="3600" dirty="0" smtClean="0"/>
              <a:t> </a:t>
            </a:r>
            <a:r>
              <a:rPr lang="ru-RU" sz="3600" dirty="0" err="1"/>
              <a:t>змушений</a:t>
            </a:r>
            <a:r>
              <a:rPr lang="ru-RU" sz="3600" dirty="0"/>
              <a:t> </a:t>
            </a:r>
            <a:r>
              <a:rPr lang="ru-RU" sz="3600" dirty="0" err="1"/>
              <a:t>писати</a:t>
            </a:r>
            <a:r>
              <a:rPr lang="ru-RU" sz="3600" dirty="0"/>
              <a:t> </a:t>
            </a:r>
            <a:r>
              <a:rPr lang="ru-RU" sz="3600" dirty="0" err="1"/>
              <a:t>покаянні</a:t>
            </a:r>
            <a:r>
              <a:rPr lang="ru-RU" sz="3600" dirty="0"/>
              <a:t> </a:t>
            </a:r>
            <a:r>
              <a:rPr lang="ru-RU" sz="3600" dirty="0" err="1"/>
              <a:t>листи</a:t>
            </a:r>
            <a:r>
              <a:rPr lang="ru-RU" sz="3600" dirty="0"/>
              <a:t>, </a:t>
            </a:r>
            <a:r>
              <a:rPr lang="ru-RU" sz="3600" dirty="0" err="1"/>
              <a:t>клястися</a:t>
            </a:r>
            <a:r>
              <a:rPr lang="ru-RU" sz="3600" dirty="0"/>
              <a:t> у </a:t>
            </a:r>
            <a:r>
              <a:rPr lang="ru-RU" sz="3600" dirty="0" err="1"/>
              <a:t>вірності</a:t>
            </a:r>
            <a:r>
              <a:rPr lang="ru-RU" sz="3600" dirty="0"/>
              <a:t> </a:t>
            </a:r>
            <a:r>
              <a:rPr lang="ru-RU" sz="3600" dirty="0" err="1"/>
              <a:t>комуністичній</a:t>
            </a:r>
            <a:r>
              <a:rPr lang="ru-RU" sz="3600" dirty="0"/>
              <a:t> </a:t>
            </a:r>
            <a:r>
              <a:rPr lang="ru-RU" sz="3600" dirty="0" err="1" smtClean="0"/>
              <a:t>ідеології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744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78794"/>
            <a:ext cx="10820400" cy="5239891"/>
          </a:xfrm>
        </p:spPr>
        <p:txBody>
          <a:bodyPr>
            <a:normAutofit/>
          </a:bodyPr>
          <a:lstStyle/>
          <a:p>
            <a:r>
              <a:rPr lang="ru-RU" sz="4800" dirty="0"/>
              <a:t>М. </a:t>
            </a:r>
            <a:r>
              <a:rPr lang="ru-RU" sz="4800" dirty="0" err="1"/>
              <a:t>Хвильовий</a:t>
            </a:r>
            <a:r>
              <a:rPr lang="ru-RU" sz="4800" dirty="0"/>
              <a:t> </a:t>
            </a:r>
            <a:r>
              <a:rPr lang="ru-RU" sz="4800" dirty="0" err="1"/>
              <a:t>зважується</a:t>
            </a:r>
            <a:r>
              <a:rPr lang="ru-RU" sz="4800" dirty="0"/>
              <a:t> на </a:t>
            </a:r>
            <a:r>
              <a:rPr lang="ru-RU" sz="4800" dirty="0" err="1"/>
              <a:t>останній</a:t>
            </a:r>
            <a:r>
              <a:rPr lang="ru-RU" sz="4800" dirty="0"/>
              <a:t> </a:t>
            </a:r>
            <a:r>
              <a:rPr lang="ru-RU" sz="4800" dirty="0" err="1"/>
              <a:t>крок</a:t>
            </a:r>
            <a:r>
              <a:rPr lang="ru-RU" sz="4800" dirty="0"/>
              <a:t> у </a:t>
            </a:r>
            <a:r>
              <a:rPr lang="ru-RU" sz="4800" dirty="0" err="1"/>
              <a:t>своїй</a:t>
            </a:r>
            <a:r>
              <a:rPr lang="ru-RU" sz="4800" dirty="0"/>
              <a:t> </a:t>
            </a:r>
            <a:r>
              <a:rPr lang="ru-RU" sz="4800" dirty="0" err="1"/>
              <a:t>виснажливій</a:t>
            </a:r>
            <a:r>
              <a:rPr lang="ru-RU" sz="4800" dirty="0"/>
              <a:t> </a:t>
            </a:r>
            <a:r>
              <a:rPr lang="ru-RU" sz="4800" dirty="0" err="1"/>
              <a:t>боротьбі</a:t>
            </a:r>
            <a:r>
              <a:rPr lang="ru-RU" sz="4800" dirty="0"/>
              <a:t>. </a:t>
            </a:r>
            <a:r>
              <a:rPr lang="ru-RU" sz="4800" dirty="0" err="1">
                <a:solidFill>
                  <a:srgbClr val="FF0000"/>
                </a:solidFill>
              </a:rPr>
              <a:t>Постріл</a:t>
            </a:r>
            <a:r>
              <a:rPr lang="ru-RU" sz="4800" dirty="0">
                <a:solidFill>
                  <a:srgbClr val="FF0000"/>
                </a:solidFill>
              </a:rPr>
              <a:t> 13 </a:t>
            </a:r>
            <a:r>
              <a:rPr lang="ru-RU" sz="4800" dirty="0" err="1">
                <a:solidFill>
                  <a:srgbClr val="FF0000"/>
                </a:solidFill>
              </a:rPr>
              <a:t>травня</a:t>
            </a:r>
            <a:r>
              <a:rPr lang="ru-RU" sz="4800" dirty="0">
                <a:solidFill>
                  <a:srgbClr val="FF0000"/>
                </a:solidFill>
              </a:rPr>
              <a:t> 1933р. </a:t>
            </a:r>
            <a:r>
              <a:rPr lang="ru-RU" sz="4800" dirty="0" err="1">
                <a:solidFill>
                  <a:srgbClr val="FF0000"/>
                </a:solidFill>
              </a:rPr>
              <a:t>був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трагічною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крапкою</a:t>
            </a:r>
            <a:r>
              <a:rPr lang="ru-RU" sz="4800" dirty="0">
                <a:solidFill>
                  <a:srgbClr val="FF0000"/>
                </a:solidFill>
              </a:rPr>
              <a:t> в </a:t>
            </a:r>
            <a:r>
              <a:rPr lang="ru-RU" sz="4800" dirty="0" err="1">
                <a:solidFill>
                  <a:srgbClr val="FF0000"/>
                </a:solidFill>
              </a:rPr>
              <a:t>історії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українського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відродження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пореволюційних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років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r>
              <a:rPr lang="ru-RU" sz="4800" dirty="0" smtClean="0"/>
              <a:t> </a:t>
            </a:r>
            <a:r>
              <a:rPr lang="ru-RU" sz="4800" dirty="0" err="1" smtClean="0"/>
              <a:t>Поета</a:t>
            </a:r>
            <a:r>
              <a:rPr lang="ru-RU" sz="4800" dirty="0" smtClean="0"/>
              <a:t> не стало…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9639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8524" y="553792"/>
            <a:ext cx="5607675" cy="56648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 err="1" smtClean="0"/>
              <a:t>Справжн</a:t>
            </a:r>
            <a:r>
              <a:rPr lang="uk-UA" sz="4400" dirty="0" smtClean="0"/>
              <a:t>є прізвище Микола Григорович </a:t>
            </a:r>
            <a:r>
              <a:rPr lang="uk-UA" sz="4400" dirty="0" err="1" smtClean="0"/>
              <a:t>Фітільов</a:t>
            </a:r>
            <a:r>
              <a:rPr lang="uk-UA" sz="4400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4400" dirty="0" smtClean="0"/>
              <a:t>Народився 16 грудня 1893, Тростянець - </a:t>
            </a:r>
            <a:r>
              <a:rPr lang="ru-RU" sz="4400" dirty="0"/>
              <a:t>† </a:t>
            </a:r>
            <a:r>
              <a:rPr lang="ru-RU" sz="4400" dirty="0" smtClean="0"/>
              <a:t>13 </a:t>
            </a:r>
            <a:r>
              <a:rPr lang="ru-RU" sz="4400" dirty="0" err="1" smtClean="0"/>
              <a:t>травня</a:t>
            </a:r>
            <a:r>
              <a:rPr lang="ru-RU" sz="4400" dirty="0" smtClean="0"/>
              <a:t> 1933, </a:t>
            </a:r>
            <a:r>
              <a:rPr lang="ru-RU" sz="4400" dirty="0" err="1" smtClean="0"/>
              <a:t>Харків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1026" name="Picture 2" descr="http://dilovod.com.ua/Osobu/hvilov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8" y="141667"/>
            <a:ext cx="5372170" cy="66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899" y="321972"/>
            <a:ext cx="8610600" cy="2044521"/>
          </a:xfrm>
        </p:spPr>
        <p:txBody>
          <a:bodyPr>
            <a:noAutofit/>
          </a:bodyPr>
          <a:lstStyle/>
          <a:p>
            <a:r>
              <a:rPr lang="uk-UA" sz="7200" dirty="0" smtClean="0"/>
              <a:t>Микола Хвильовий -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437" y="283387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український</a:t>
            </a:r>
            <a:r>
              <a:rPr lang="ru-RU" sz="4000" b="1" dirty="0" smtClean="0"/>
              <a:t> </a:t>
            </a:r>
            <a:r>
              <a:rPr lang="ru-RU" sz="4000" b="1" dirty="0" err="1"/>
              <a:t>прозаїк</a:t>
            </a:r>
            <a:r>
              <a:rPr lang="ru-RU" sz="4000" b="1" dirty="0"/>
              <a:t>, поет, </a:t>
            </a:r>
            <a:r>
              <a:rPr lang="ru-RU" sz="4000" b="1" dirty="0" err="1"/>
              <a:t>публіцист</a:t>
            </a:r>
            <a:r>
              <a:rPr lang="ru-RU" sz="4000" b="1" dirty="0"/>
              <a:t>, один з </a:t>
            </a:r>
            <a:r>
              <a:rPr lang="ru-RU" sz="4000" b="1" dirty="0" err="1" smtClean="0"/>
              <a:t>основоположників</a:t>
            </a:r>
            <a:r>
              <a:rPr lang="ru-RU" sz="4000" b="1" dirty="0"/>
              <a:t> </a:t>
            </a:r>
            <a:r>
              <a:rPr lang="ru-RU" sz="4000" b="1" dirty="0" err="1" smtClean="0"/>
              <a:t>пореволюційної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української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прози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письменник</a:t>
            </a:r>
            <a:r>
              <a:rPr lang="ru-RU" sz="4000" b="1" dirty="0" smtClean="0"/>
              <a:t> «</a:t>
            </a:r>
            <a:r>
              <a:rPr lang="ru-RU" sz="4000" b="1" dirty="0" err="1" smtClean="0"/>
              <a:t>Розстріляного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відродження</a:t>
            </a:r>
            <a:r>
              <a:rPr lang="ru-RU" sz="4000" b="1" dirty="0" smtClean="0"/>
              <a:t>», </a:t>
            </a:r>
            <a:r>
              <a:rPr lang="ru-RU" sz="4000" b="1" dirty="0" err="1" smtClean="0"/>
              <a:t>прихильник</a:t>
            </a:r>
            <a:r>
              <a:rPr lang="ru-RU" sz="4000" b="1" dirty="0" smtClean="0"/>
              <a:t> </a:t>
            </a:r>
            <a:r>
              <a:rPr lang="ru-RU" sz="4000" b="1" dirty="0" err="1"/>
              <a:t>антропософських</a:t>
            </a:r>
            <a:r>
              <a:rPr lang="ru-RU" sz="4000" b="1" dirty="0"/>
              <a:t> </a:t>
            </a:r>
            <a:r>
              <a:rPr lang="ru-RU" sz="4000" b="1" dirty="0" err="1" smtClean="0"/>
              <a:t>поглядів</a:t>
            </a:r>
            <a:r>
              <a:rPr lang="ru-RU" sz="4000" b="1" dirty="0" smtClean="0"/>
              <a:t> Освальда Шпенглера.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38231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194" y="1249252"/>
            <a:ext cx="10820400" cy="4932608"/>
          </a:xfrm>
        </p:spPr>
        <p:txBody>
          <a:bodyPr>
            <a:noAutofit/>
          </a:bodyPr>
          <a:lstStyle/>
          <a:p>
            <a:r>
              <a:rPr lang="uk-UA" sz="3600" dirty="0" smtClean="0"/>
              <a:t>Вчився в початковій школі;</a:t>
            </a:r>
          </a:p>
          <a:p>
            <a:r>
              <a:rPr lang="uk-UA" sz="3600" dirty="0" smtClean="0"/>
              <a:t>Вчився в гімназії, з якої виключили за революційну пропаганду;</a:t>
            </a:r>
          </a:p>
          <a:p>
            <a:r>
              <a:rPr lang="uk-UA" sz="3600" dirty="0" smtClean="0"/>
              <a:t>У 1916 році мобілізували до армії;</a:t>
            </a:r>
          </a:p>
          <a:p>
            <a:r>
              <a:rPr lang="uk-UA" sz="3600" dirty="0" smtClean="0"/>
              <a:t>Брав участь у 1-ій світовій війні;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оював у складі </a:t>
            </a:r>
            <a:r>
              <a:rPr lang="uk-UA" sz="3600" dirty="0" err="1" smtClean="0"/>
              <a:t>Чевоної</a:t>
            </a:r>
            <a:r>
              <a:rPr lang="uk-UA" sz="3600" dirty="0" smtClean="0"/>
              <a:t> армії;</a:t>
            </a:r>
          </a:p>
          <a:p>
            <a:r>
              <a:rPr lang="uk-UA" sz="3600" dirty="0" smtClean="0"/>
              <a:t>Став членом партії більшовиків;</a:t>
            </a:r>
          </a:p>
          <a:p>
            <a:r>
              <a:rPr lang="uk-UA" sz="3600" dirty="0" smtClean="0"/>
              <a:t>З 1921 року працював на заводах Харкова.</a:t>
            </a:r>
          </a:p>
        </p:txBody>
      </p:sp>
    </p:spTree>
    <p:extLst>
      <p:ext uri="{BB962C8B-B14F-4D97-AF65-F5344CB8AC3E}">
        <p14:creationId xmlns:p14="http://schemas.microsoft.com/office/powerpoint/2010/main" val="29286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69702"/>
            <a:ext cx="10820400" cy="554898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У 1921 році виходить друком поема «Молодість» ;</a:t>
            </a:r>
          </a:p>
          <a:p>
            <a:r>
              <a:rPr lang="uk-UA" sz="3600" dirty="0" smtClean="0"/>
              <a:t>1922 рік – «Досвітні симфонії» ;</a:t>
            </a:r>
          </a:p>
          <a:p>
            <a:r>
              <a:rPr lang="uk-UA" sz="3600" dirty="0" smtClean="0"/>
              <a:t>1923 рік – друкує першу збірку новел «Сині етюди» ;</a:t>
            </a:r>
          </a:p>
          <a:p>
            <a:r>
              <a:rPr lang="uk-UA" sz="3600" dirty="0" smtClean="0"/>
              <a:t>1925 року разом з однодумцями створив літературну організацію ВАПЛІТЕ</a:t>
            </a:r>
          </a:p>
          <a:p>
            <a:r>
              <a:rPr lang="uk-UA" sz="3600" dirty="0" smtClean="0"/>
              <a:t>Став зачинателем літературної дискусії 1925-1928рр.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5905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74221"/>
            <a:ext cx="10820400" cy="1293028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Найвідоміші твори </a:t>
            </a:r>
            <a:r>
              <a:rPr lang="uk-UA" sz="4400" b="1" dirty="0" err="1" smtClean="0"/>
              <a:t>М.хвильового</a:t>
            </a:r>
            <a:r>
              <a:rPr lang="uk-UA" sz="4400" b="1" dirty="0" smtClean="0"/>
              <a:t>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42290"/>
            <a:ext cx="10820400" cy="4024125"/>
          </a:xfrm>
        </p:spPr>
        <p:txBody>
          <a:bodyPr>
            <a:normAutofit/>
          </a:bodyPr>
          <a:lstStyle/>
          <a:p>
            <a:r>
              <a:rPr lang="uk-UA" sz="5400" i="1" dirty="0" smtClean="0"/>
              <a:t>«Мати», «</a:t>
            </a:r>
            <a:r>
              <a:rPr lang="uk-UA" sz="5400" i="1" dirty="0" err="1" smtClean="0"/>
              <a:t>Солонський</a:t>
            </a:r>
            <a:r>
              <a:rPr lang="uk-UA" sz="5400" i="1" dirty="0" smtClean="0"/>
              <a:t> Яр», «Я (Романтика)», «Кіт у чоботях», «Редактор Карк».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4960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61" y="1056068"/>
            <a:ext cx="4968025" cy="6102775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Новела «Я (Романтика)» (1924) – гімн і анафема революції</a:t>
            </a:r>
            <a:endParaRPr lang="ru-RU" sz="5400" b="1" dirty="0"/>
          </a:p>
        </p:txBody>
      </p:sp>
      <p:pic>
        <p:nvPicPr>
          <p:cNvPr id="2050" name="Picture 2" descr="http://toloka.hurtom.com/photos/130502110056216032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444563"/>
            <a:ext cx="4701460" cy="59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8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558" y="339370"/>
            <a:ext cx="9007699" cy="1141699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/>
              <a:t>Образи новели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1070"/>
            <a:ext cx="10820400" cy="473761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uk-UA" sz="6000" b="1" dirty="0" smtClean="0">
                <a:solidFill>
                  <a:srgbClr val="FF0000"/>
                </a:solidFill>
              </a:rPr>
              <a:t>«Я»</a:t>
            </a: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5400" dirty="0" smtClean="0"/>
              <a:t>– фанатик з роздвоєною душею.</a:t>
            </a:r>
          </a:p>
          <a:p>
            <a:pPr marL="0" indent="0">
              <a:buNone/>
            </a:pPr>
            <a:r>
              <a:rPr lang="uk-UA" sz="3600" dirty="0" smtClean="0"/>
              <a:t>В образі «Я» порушено проблему цільності і роздвоєння особистості. Життєвий шлях цієї людини важкий і тернистий. Герой відчуває хибність своїх дій і вчинків, але не знаходить, не бачить виходу з цієї кризи.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685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527" y="888642"/>
            <a:ext cx="10820400" cy="571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2. </a:t>
            </a:r>
            <a:r>
              <a:rPr lang="uk-UA" sz="6000" dirty="0" smtClean="0"/>
              <a:t>Садист доктор </a:t>
            </a:r>
            <a:r>
              <a:rPr lang="uk-UA" sz="6000" b="1" dirty="0" err="1" smtClean="0">
                <a:solidFill>
                  <a:srgbClr val="FF0000"/>
                </a:solidFill>
              </a:rPr>
              <a:t>Тагабат</a:t>
            </a:r>
            <a:r>
              <a:rPr lang="uk-UA" sz="6000" dirty="0" smtClean="0"/>
              <a:t>.</a:t>
            </a:r>
          </a:p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4400" dirty="0" smtClean="0"/>
              <a:t>Це безвихідний хазяїн ситуації, утілення звірячого інстинкту, прихованого в революції за високими гаслами, злий геній і дика стихія революції.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7360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138</TotalTime>
  <Words>527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След самолета</vt:lpstr>
      <vt:lpstr>Мико́ла Хвильови́й </vt:lpstr>
      <vt:lpstr>Презентация PowerPoint</vt:lpstr>
      <vt:lpstr>Микола Хвильовий - </vt:lpstr>
      <vt:lpstr>Презентация PowerPoint</vt:lpstr>
      <vt:lpstr>Презентация PowerPoint</vt:lpstr>
      <vt:lpstr>Найвідоміші твори М.хвильового:</vt:lpstr>
      <vt:lpstr>Презентация PowerPoint</vt:lpstr>
      <vt:lpstr>Образи новели</vt:lpstr>
      <vt:lpstr>Презентация PowerPoint</vt:lpstr>
      <vt:lpstr>Презентация PowerPoint</vt:lpstr>
      <vt:lpstr>Презентация PowerPoint</vt:lpstr>
      <vt:lpstr>Проблематика новели</vt:lpstr>
      <vt:lpstr>Особливості композиції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Мико́ла Хвильови́й</dc:title>
  <dc:creator>Пользователь</dc:creator>
  <cp:lastModifiedBy>Пользователь</cp:lastModifiedBy>
  <cp:revision>14</cp:revision>
  <dcterms:created xsi:type="dcterms:W3CDTF">2013-10-03T15:50:44Z</dcterms:created>
  <dcterms:modified xsi:type="dcterms:W3CDTF">2013-10-03T18:09:10Z</dcterms:modified>
</cp:coreProperties>
</file>