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785794"/>
            <a:ext cx="7406640" cy="1472184"/>
          </a:xfrm>
        </p:spPr>
        <p:txBody>
          <a:bodyPr/>
          <a:lstStyle/>
          <a:p>
            <a:r>
              <a:rPr lang="ru-RU" dirty="0" err="1" smtClean="0"/>
              <a:t>Григор</a:t>
            </a:r>
            <a:r>
              <a:rPr lang="uk-UA" dirty="0" err="1" smtClean="0"/>
              <a:t>ій</a:t>
            </a:r>
            <a:r>
              <a:rPr lang="uk-UA" dirty="0" smtClean="0"/>
              <a:t> Квітка-Основ</a:t>
            </a:r>
            <a:r>
              <a:rPr lang="en-US" dirty="0" smtClean="0"/>
              <a:t>’</a:t>
            </a:r>
            <a:r>
              <a:rPr lang="uk-UA" dirty="0" err="1" smtClean="0"/>
              <a:t>яненко</a:t>
            </a:r>
            <a:r>
              <a:rPr lang="uk-UA" dirty="0" smtClean="0"/>
              <a:t> – батько української прози.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14810" y="2571744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i="1" dirty="0" smtClean="0"/>
              <a:t>...А </a:t>
            </a:r>
            <a:r>
              <a:rPr lang="ru-RU" sz="2000" b="1" i="1" dirty="0" err="1" smtClean="0"/>
              <a:t>ти</a:t>
            </a:r>
            <a:r>
              <a:rPr lang="ru-RU" sz="2000" b="1" i="1" dirty="0" smtClean="0"/>
              <a:t>, батьку, Як сам здоров </a:t>
            </a:r>
            <a:r>
              <a:rPr lang="ru-RU" sz="2000" b="1" i="1" dirty="0" err="1" smtClean="0"/>
              <a:t>знаєш</a:t>
            </a:r>
            <a:r>
              <a:rPr lang="ru-RU" sz="2000" b="1" i="1" dirty="0" smtClean="0"/>
              <a:t>; Тебе люде </a:t>
            </a:r>
            <a:r>
              <a:rPr lang="ru-RU" sz="2000" b="1" i="1" dirty="0" err="1" smtClean="0"/>
              <a:t>поважають</a:t>
            </a:r>
            <a:r>
              <a:rPr lang="ru-RU" sz="2000" b="1" i="1" dirty="0" smtClean="0"/>
              <a:t>, </a:t>
            </a:r>
            <a:r>
              <a:rPr lang="ru-RU" sz="2000" b="1" i="1" dirty="0" err="1" smtClean="0"/>
              <a:t>Добрий</a:t>
            </a:r>
            <a:r>
              <a:rPr lang="ru-RU" sz="2000" b="1" i="1" dirty="0" smtClean="0"/>
              <a:t> голос </a:t>
            </a:r>
            <a:r>
              <a:rPr lang="ru-RU" sz="2000" b="1" i="1" dirty="0" err="1" smtClean="0"/>
              <a:t>маєш</a:t>
            </a:r>
            <a:r>
              <a:rPr lang="ru-RU" sz="2000" b="1" i="1" dirty="0" smtClean="0"/>
              <a:t>... </a:t>
            </a:r>
            <a:r>
              <a:rPr lang="ru-RU" sz="2000" b="1" i="1" dirty="0" err="1" smtClean="0"/>
              <a:t>Утни</a:t>
            </a:r>
            <a:r>
              <a:rPr lang="ru-RU" sz="2000" b="1" i="1" dirty="0" smtClean="0"/>
              <a:t>, батьку, </a:t>
            </a:r>
            <a:r>
              <a:rPr lang="ru-RU" sz="2000" b="1" i="1" dirty="0" err="1" smtClean="0"/>
              <a:t>щоб</a:t>
            </a:r>
            <a:r>
              <a:rPr lang="ru-RU" sz="2000" b="1" i="1" dirty="0" smtClean="0"/>
              <a:t> нехотя На весь </a:t>
            </a:r>
            <a:r>
              <a:rPr lang="ru-RU" sz="2000" b="1" i="1" dirty="0" err="1" smtClean="0"/>
              <a:t>світ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почули</a:t>
            </a:r>
            <a:r>
              <a:rPr lang="ru-RU" sz="2000" b="1" i="1" dirty="0" smtClean="0"/>
              <a:t>, </a:t>
            </a:r>
            <a:r>
              <a:rPr lang="ru-RU" sz="2000" b="1" i="1" dirty="0" err="1" smtClean="0"/>
              <a:t>Що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діялось</a:t>
            </a:r>
            <a:r>
              <a:rPr lang="ru-RU" sz="2000" b="1" i="1" dirty="0" smtClean="0"/>
              <a:t> в </a:t>
            </a:r>
            <a:r>
              <a:rPr lang="ru-RU" sz="2000" b="1" i="1" dirty="0" err="1" smtClean="0"/>
              <a:t>Україні</a:t>
            </a:r>
            <a:r>
              <a:rPr lang="ru-RU" sz="2000" b="1" i="1" dirty="0" smtClean="0"/>
              <a:t>...</a:t>
            </a:r>
          </a:p>
          <a:p>
            <a:r>
              <a:rPr lang="uk-UA" sz="2000" b="1" i="1" dirty="0" smtClean="0"/>
              <a:t>  Т.Шевченко про Г.Квітка-Основ</a:t>
            </a:r>
            <a:r>
              <a:rPr lang="en-US" sz="2000" b="1" i="1" dirty="0" smtClean="0"/>
              <a:t>’</a:t>
            </a:r>
            <a:r>
              <a:rPr lang="uk-UA" sz="2000" b="1" i="1" dirty="0" err="1" smtClean="0"/>
              <a:t>янко</a:t>
            </a:r>
            <a:endParaRPr lang="ru-RU" sz="2000" b="1" i="1" dirty="0"/>
          </a:p>
        </p:txBody>
      </p:sp>
      <p:pic>
        <p:nvPicPr>
          <p:cNvPr id="7" name="Рисунок 6" descr="PH14317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57290" y="2571744"/>
            <a:ext cx="2692400" cy="3759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 smtClean="0"/>
              <a:t>Висловлювання</a:t>
            </a:r>
            <a:r>
              <a:rPr lang="ru-RU" i="1" dirty="0" smtClean="0"/>
              <a:t> про </a:t>
            </a:r>
            <a:r>
              <a:rPr lang="ru-RU" i="1" dirty="0" err="1" smtClean="0"/>
              <a:t>твір</a:t>
            </a:r>
            <a:endParaRPr lang="ru-RU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43042" y="2214554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i="1" dirty="0" smtClean="0"/>
              <a:t>Я написав «Марусю» </a:t>
            </a:r>
            <a:r>
              <a:rPr lang="ru-RU" sz="2400" b="1" i="1" dirty="0" err="1" smtClean="0"/>
              <a:t>і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довів</a:t>
            </a:r>
            <a:r>
              <a:rPr lang="ru-RU" sz="2400" b="1" i="1" dirty="0" smtClean="0"/>
              <a:t>, </a:t>
            </a:r>
            <a:r>
              <a:rPr lang="ru-RU" sz="2400" b="1" i="1" dirty="0" err="1" smtClean="0"/>
              <a:t>що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від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малоросійської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мови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можна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розчулитися</a:t>
            </a:r>
            <a:r>
              <a:rPr lang="ru-RU" sz="2400" b="1" i="1" dirty="0" smtClean="0"/>
              <a:t>.</a:t>
            </a:r>
          </a:p>
          <a:p>
            <a:r>
              <a:rPr lang="ru-RU" sz="2400" i="1" dirty="0" err="1" smtClean="0"/>
              <a:t>Г.Квітка-Основ</a:t>
            </a:r>
            <a:r>
              <a:rPr lang="en-US" sz="2400" i="1" dirty="0" smtClean="0"/>
              <a:t>’</a:t>
            </a:r>
            <a:r>
              <a:rPr lang="uk-UA" sz="2400" i="1" dirty="0" err="1" smtClean="0"/>
              <a:t>яненко</a:t>
            </a:r>
            <a:endParaRPr lang="ru-RU" sz="2400" i="1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6248" y="4429132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i="1" dirty="0" smtClean="0"/>
              <a:t>Вас не </a:t>
            </a:r>
            <a:r>
              <a:rPr lang="ru-RU" sz="2000" b="1" i="1" dirty="0" err="1" smtClean="0"/>
              <a:t>бачив</a:t>
            </a:r>
            <a:r>
              <a:rPr lang="ru-RU" sz="2000" b="1" i="1" dirty="0" smtClean="0"/>
              <a:t>, а вашу душу, ваше </a:t>
            </a:r>
            <a:r>
              <a:rPr lang="ru-RU" sz="2000" b="1" i="1" dirty="0" err="1" smtClean="0"/>
              <a:t>серце</a:t>
            </a:r>
            <a:r>
              <a:rPr lang="ru-RU" sz="2000" b="1" i="1" dirty="0" smtClean="0"/>
              <a:t> так </a:t>
            </a:r>
            <a:r>
              <a:rPr lang="ru-RU" sz="2000" b="1" i="1" dirty="0" err="1" smtClean="0"/>
              <a:t>бачу</a:t>
            </a:r>
            <a:r>
              <a:rPr lang="ru-RU" sz="2000" b="1" i="1" dirty="0" smtClean="0"/>
              <a:t>, як </a:t>
            </a:r>
            <a:r>
              <a:rPr lang="ru-RU" sz="2000" b="1" i="1" dirty="0" err="1" smtClean="0"/>
              <a:t>може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ніхто</a:t>
            </a:r>
            <a:r>
              <a:rPr lang="ru-RU" sz="2000" b="1" i="1" dirty="0" smtClean="0"/>
              <a:t> на </a:t>
            </a:r>
            <a:r>
              <a:rPr lang="ru-RU" sz="2000" b="1" i="1" dirty="0" err="1" smtClean="0"/>
              <a:t>всім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світі</a:t>
            </a:r>
            <a:r>
              <a:rPr lang="ru-RU" sz="2000" b="1" i="1" dirty="0" smtClean="0"/>
              <a:t>. Ваша «Маруся» </a:t>
            </a:r>
            <a:r>
              <a:rPr lang="ru-RU" sz="2000" b="1" i="1" dirty="0" err="1" smtClean="0"/>
              <a:t>мені</a:t>
            </a:r>
            <a:r>
              <a:rPr lang="ru-RU" sz="2000" b="1" i="1" dirty="0" smtClean="0"/>
              <a:t> так </a:t>
            </a:r>
            <a:r>
              <a:rPr lang="ru-RU" sz="2000" b="1" i="1" dirty="0" err="1" smtClean="0"/>
              <a:t>розказала</a:t>
            </a:r>
            <a:r>
              <a:rPr lang="ru-RU" sz="2000" b="1" i="1" dirty="0" smtClean="0"/>
              <a:t>.</a:t>
            </a:r>
          </a:p>
          <a:p>
            <a:r>
              <a:rPr lang="uk-UA" sz="2000" i="1" dirty="0" smtClean="0"/>
              <a:t>Т.Шевченко , з листа до Г.Квітки-Основ</a:t>
            </a:r>
            <a:r>
              <a:rPr lang="en-US" sz="2000" i="1" dirty="0" smtClean="0"/>
              <a:t>’</a:t>
            </a:r>
            <a:r>
              <a:rPr lang="uk-UA" sz="2000" i="1" dirty="0" err="1" smtClean="0"/>
              <a:t>яненка</a:t>
            </a:r>
            <a:endParaRPr lang="ru-RU" sz="2000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357166"/>
            <a:ext cx="7498080" cy="1797040"/>
          </a:xfrm>
        </p:spPr>
        <p:txBody>
          <a:bodyPr>
            <a:normAutofit fontScale="90000"/>
          </a:bodyPr>
          <a:lstStyle/>
          <a:p>
            <a:r>
              <a:rPr lang="ru-RU" b="1" i="1" dirty="0" err="1" smtClean="0"/>
              <a:t>Український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сентименталізм</a:t>
            </a:r>
            <a:r>
              <a:rPr lang="ru-RU" b="1" i="1" dirty="0" smtClean="0"/>
              <a:t> у творчості Г. </a:t>
            </a:r>
            <a:r>
              <a:rPr lang="ru-RU" b="1" i="1" dirty="0" err="1" smtClean="0"/>
              <a:t>Квітки-Основ'яненка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143116"/>
            <a:ext cx="7498080" cy="4105284"/>
          </a:xfrm>
        </p:spPr>
        <p:txBody>
          <a:bodyPr>
            <a:normAutofit/>
          </a:bodyPr>
          <a:lstStyle/>
          <a:p>
            <a:r>
              <a:rPr lang="vi-VN" sz="2400" b="1" i="1" dirty="0" smtClean="0"/>
              <a:t>Сентименталізм </a:t>
            </a:r>
            <a:r>
              <a:rPr lang="uk-UA" sz="2400" b="1" i="1" dirty="0" smtClean="0"/>
              <a:t>- </a:t>
            </a:r>
            <a:r>
              <a:rPr lang="ru-RU" sz="2400" i="1" dirty="0" err="1" smtClean="0"/>
              <a:t>мистецький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напрям</a:t>
            </a:r>
            <a:r>
              <a:rPr lang="ru-RU" sz="2400" i="1" dirty="0" smtClean="0"/>
              <a:t> в </a:t>
            </a:r>
            <a:r>
              <a:rPr lang="ru-RU" sz="2400" i="1" dirty="0" err="1" smtClean="0"/>
              <a:t>європейській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літературі</a:t>
            </a:r>
            <a:r>
              <a:rPr lang="ru-RU" sz="2400" i="1" dirty="0" smtClean="0"/>
              <a:t> </a:t>
            </a:r>
            <a:r>
              <a:rPr lang="ru-RU" sz="2400" i="1" dirty="0" err="1" smtClean="0"/>
              <a:t>другої</a:t>
            </a:r>
            <a:r>
              <a:rPr lang="ru-RU" sz="2400" i="1" dirty="0" smtClean="0"/>
              <a:t> пол. 18 ст. </a:t>
            </a:r>
            <a:r>
              <a:rPr lang="ru-RU" sz="2400" i="1" dirty="0" err="1" smtClean="0"/>
              <a:t>Назва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виникла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від</a:t>
            </a:r>
            <a:r>
              <a:rPr lang="ru-RU" sz="2400" i="1" dirty="0" smtClean="0"/>
              <a:t> «</a:t>
            </a:r>
            <a:r>
              <a:rPr lang="ru-RU" sz="2400" i="1" dirty="0" err="1" smtClean="0"/>
              <a:t>Сентиментальної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подорожі</a:t>
            </a:r>
            <a:r>
              <a:rPr lang="ru-RU" sz="2400" i="1" dirty="0" smtClean="0"/>
              <a:t>» Лоренса </a:t>
            </a:r>
            <a:r>
              <a:rPr lang="ru-RU" sz="2400" i="1" dirty="0" smtClean="0"/>
              <a:t>Стерна.</a:t>
            </a:r>
          </a:p>
          <a:p>
            <a:endParaRPr lang="uk-UA" sz="2400" b="1" i="1" dirty="0" smtClean="0"/>
          </a:p>
          <a:p>
            <a:r>
              <a:rPr lang="ru-RU" sz="2400" i="1" dirty="0" smtClean="0"/>
              <a:t>Г. </a:t>
            </a:r>
            <a:r>
              <a:rPr lang="ru-RU" sz="2400" i="1" dirty="0" err="1" smtClean="0"/>
              <a:t>Квітка-Основ'яненко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є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найяскравішим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представником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українського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сентименталізму</a:t>
            </a:r>
            <a:r>
              <a:rPr lang="ru-RU" sz="2400" i="1" dirty="0" smtClean="0"/>
              <a:t>. </a:t>
            </a:r>
            <a:r>
              <a:rPr lang="ru-RU" sz="2400" i="1" dirty="0" err="1" smtClean="0"/>
              <a:t>Його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повість</a:t>
            </a:r>
            <a:r>
              <a:rPr lang="ru-RU" sz="2400" i="1" dirty="0" smtClean="0"/>
              <a:t> «Маруся» </a:t>
            </a:r>
            <a:r>
              <a:rPr lang="ru-RU" sz="2400" i="1" dirty="0" err="1" smtClean="0"/>
              <a:t>відома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багатьом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читачам</a:t>
            </a:r>
            <a:r>
              <a:rPr lang="ru-RU" sz="2400" i="1" dirty="0" smtClean="0"/>
              <a:t> в </a:t>
            </a:r>
            <a:r>
              <a:rPr lang="ru-RU" sz="2400" i="1" dirty="0" err="1" smtClean="0"/>
              <a:t>Україні</a:t>
            </a:r>
            <a:r>
              <a:rPr lang="ru-RU" sz="2400" i="1" dirty="0" smtClean="0"/>
              <a:t> та за </a:t>
            </a:r>
            <a:r>
              <a:rPr lang="ru-RU" sz="2400" i="1" dirty="0" err="1" smtClean="0"/>
              <a:t>її</a:t>
            </a:r>
            <a:r>
              <a:rPr lang="ru-RU" sz="2400" i="1" dirty="0" smtClean="0"/>
              <a:t> межами.</a:t>
            </a:r>
            <a:endParaRPr lang="ru-RU" sz="2400" b="1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435100" y="500063"/>
            <a:ext cx="7499350" cy="5748337"/>
          </a:xfrm>
        </p:spPr>
        <p:txBody>
          <a:bodyPr>
            <a:normAutofit fontScale="92500" lnSpcReduction="20000"/>
          </a:bodyPr>
          <a:lstStyle/>
          <a:p>
            <a:r>
              <a:rPr lang="ru-RU" sz="3000" dirty="0" err="1" smtClean="0"/>
              <a:t>Сучасник</a:t>
            </a:r>
            <a:r>
              <a:rPr lang="ru-RU" sz="3000" dirty="0" smtClean="0"/>
              <a:t> Г. </a:t>
            </a:r>
            <a:r>
              <a:rPr lang="ru-RU" sz="3000" dirty="0" err="1" smtClean="0"/>
              <a:t>Квітки-Основ'яненка</a:t>
            </a:r>
            <a:r>
              <a:rPr lang="ru-RU" sz="3000" dirty="0" smtClean="0"/>
              <a:t>, Й. </a:t>
            </a:r>
            <a:r>
              <a:rPr lang="ru-RU" sz="3000" dirty="0" err="1" smtClean="0"/>
              <a:t>Бодянський</a:t>
            </a:r>
            <a:r>
              <a:rPr lang="ru-RU" sz="3000" dirty="0" smtClean="0"/>
              <a:t>, у </a:t>
            </a:r>
            <a:r>
              <a:rPr lang="ru-RU" sz="3000" dirty="0" err="1" smtClean="0"/>
              <a:t>рецензії</a:t>
            </a:r>
            <a:r>
              <a:rPr lang="ru-RU" sz="3000" dirty="0" smtClean="0"/>
              <a:t> на перше </a:t>
            </a:r>
            <a:r>
              <a:rPr lang="ru-RU" sz="3000" dirty="0" err="1" smtClean="0"/>
              <a:t>видання</a:t>
            </a:r>
            <a:r>
              <a:rPr lang="ru-RU" sz="3000" dirty="0" smtClean="0"/>
              <a:t> «Малороссийских повестей» </a:t>
            </a:r>
            <a:r>
              <a:rPr lang="ru-RU" sz="3000" dirty="0" err="1" smtClean="0"/>
              <a:t>підкреслював</a:t>
            </a:r>
            <a:r>
              <a:rPr lang="ru-RU" sz="3000" dirty="0" smtClean="0"/>
              <a:t> </a:t>
            </a:r>
            <a:r>
              <a:rPr lang="ru-RU" sz="3000" dirty="0" err="1" smtClean="0"/>
              <a:t>визначальну</a:t>
            </a:r>
            <a:r>
              <a:rPr lang="ru-RU" sz="3000" dirty="0" smtClean="0"/>
              <a:t> роль </a:t>
            </a:r>
            <a:r>
              <a:rPr lang="ru-RU" sz="3000" dirty="0" err="1" smtClean="0"/>
              <a:t>письменника</a:t>
            </a:r>
            <a:r>
              <a:rPr lang="ru-RU" sz="3000" dirty="0" smtClean="0"/>
              <a:t> в </a:t>
            </a:r>
            <a:r>
              <a:rPr lang="ru-RU" sz="3000" dirty="0" err="1" smtClean="0"/>
              <a:t>створенні</a:t>
            </a:r>
            <a:r>
              <a:rPr lang="ru-RU" sz="3000" dirty="0" smtClean="0"/>
              <a:t> </a:t>
            </a:r>
            <a:r>
              <a:rPr lang="ru-RU" sz="3000" dirty="0" err="1" smtClean="0"/>
              <a:t>прози</a:t>
            </a:r>
            <a:r>
              <a:rPr lang="ru-RU" sz="3000" dirty="0" smtClean="0"/>
              <a:t> </a:t>
            </a:r>
            <a:r>
              <a:rPr lang="ru-RU" sz="3000" dirty="0" err="1" smtClean="0"/>
              <a:t>українською</a:t>
            </a:r>
            <a:r>
              <a:rPr lang="ru-RU" sz="3000" dirty="0" smtClean="0"/>
              <a:t> </a:t>
            </a:r>
            <a:r>
              <a:rPr lang="ru-RU" sz="3000" dirty="0" err="1" smtClean="0"/>
              <a:t>мовою</a:t>
            </a:r>
            <a:r>
              <a:rPr lang="ru-RU" sz="3000" b="1" dirty="0" smtClean="0"/>
              <a:t>:</a:t>
            </a:r>
            <a:r>
              <a:rPr lang="ru-RU" i="1" dirty="0" smtClean="0"/>
              <a:t> </a:t>
            </a:r>
            <a:endParaRPr lang="ru-RU" i="1" dirty="0" smtClean="0"/>
          </a:p>
          <a:p>
            <a:pPr>
              <a:buNone/>
            </a:pPr>
            <a:r>
              <a:rPr lang="ru-RU" i="1" dirty="0" smtClean="0"/>
              <a:t>    «</a:t>
            </a:r>
            <a:r>
              <a:rPr lang="ru-RU" i="1" dirty="0" smtClean="0"/>
              <a:t>До </a:t>
            </a:r>
            <a:r>
              <a:rPr lang="ru-RU" i="1" dirty="0" err="1" smtClean="0"/>
              <a:t>цього</a:t>
            </a:r>
            <a:r>
              <a:rPr lang="ru-RU" i="1" dirty="0" smtClean="0"/>
              <a:t> </a:t>
            </a:r>
            <a:r>
              <a:rPr lang="ru-RU" i="1" dirty="0" err="1" smtClean="0"/>
              <a:t>малоросіяни</a:t>
            </a:r>
            <a:r>
              <a:rPr lang="ru-RU" i="1" dirty="0" smtClean="0"/>
              <a:t> не </a:t>
            </a:r>
            <a:r>
              <a:rPr lang="ru-RU" i="1" dirty="0" err="1" smtClean="0"/>
              <a:t>мали</a:t>
            </a:r>
            <a:r>
              <a:rPr lang="ru-RU" i="1" dirty="0" smtClean="0"/>
              <a:t> </a:t>
            </a:r>
            <a:r>
              <a:rPr lang="ru-RU" i="1" dirty="0" err="1" smtClean="0"/>
              <a:t>жодного</a:t>
            </a:r>
            <a:r>
              <a:rPr lang="ru-RU" i="1" dirty="0" smtClean="0"/>
              <a:t> </a:t>
            </a:r>
            <a:r>
              <a:rPr lang="ru-RU" i="1" dirty="0" err="1" smtClean="0"/>
              <a:t>твору</a:t>
            </a:r>
            <a:r>
              <a:rPr lang="ru-RU" i="1" dirty="0" smtClean="0"/>
              <a:t> </a:t>
            </a:r>
            <a:r>
              <a:rPr lang="ru-RU" i="1" dirty="0" err="1" smtClean="0"/>
              <a:t>суто</a:t>
            </a:r>
            <a:r>
              <a:rPr lang="ru-RU" i="1" dirty="0" smtClean="0"/>
              <a:t> </a:t>
            </a:r>
            <a:r>
              <a:rPr lang="ru-RU" i="1" dirty="0" err="1" smtClean="0"/>
              <a:t>літературного</a:t>
            </a:r>
            <a:r>
              <a:rPr lang="ru-RU" i="1" dirty="0" smtClean="0"/>
              <a:t>, писаного прозою, </a:t>
            </a:r>
            <a:r>
              <a:rPr lang="ru-RU" i="1" dirty="0" err="1" smtClean="0"/>
              <a:t>своєю</a:t>
            </a:r>
            <a:r>
              <a:rPr lang="ru-RU" i="1" dirty="0" smtClean="0"/>
              <a:t> </a:t>
            </a:r>
            <a:r>
              <a:rPr lang="ru-RU" i="1" dirty="0" err="1" smtClean="0"/>
              <a:t>рідною</a:t>
            </a:r>
            <a:r>
              <a:rPr lang="ru-RU" i="1" dirty="0" smtClean="0"/>
              <a:t> </a:t>
            </a:r>
            <a:r>
              <a:rPr lang="ru-RU" i="1" dirty="0" err="1" smtClean="0"/>
              <a:t>мовою</a:t>
            </a:r>
            <a:r>
              <a:rPr lang="ru-RU" i="1" dirty="0" smtClean="0"/>
              <a:t>... Хвала </a:t>
            </a:r>
            <a:r>
              <a:rPr lang="ru-RU" i="1" dirty="0" err="1" smtClean="0"/>
              <a:t>панові</a:t>
            </a:r>
            <a:r>
              <a:rPr lang="ru-RU" i="1" dirty="0" smtClean="0"/>
              <a:t> </a:t>
            </a:r>
            <a:r>
              <a:rPr lang="ru-RU" i="1" dirty="0" err="1" smtClean="0"/>
              <a:t>Грицькові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перший так </a:t>
            </a:r>
            <a:r>
              <a:rPr lang="ru-RU" i="1" dirty="0" err="1" smtClean="0"/>
              <a:t>сміливо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так</a:t>
            </a:r>
            <a:r>
              <a:rPr lang="ru-RU" i="1" dirty="0" smtClean="0"/>
              <a:t> живописно </a:t>
            </a:r>
            <a:r>
              <a:rPr lang="ru-RU" i="1" dirty="0" err="1" smtClean="0"/>
              <a:t>увірвався</a:t>
            </a:r>
            <a:r>
              <a:rPr lang="ru-RU" i="1" dirty="0" smtClean="0"/>
              <a:t> на </a:t>
            </a:r>
            <a:r>
              <a:rPr lang="ru-RU" i="1" dirty="0" err="1" smtClean="0"/>
              <a:t>баскому</a:t>
            </a:r>
            <a:r>
              <a:rPr lang="ru-RU" i="1" dirty="0" smtClean="0"/>
              <a:t> </a:t>
            </a:r>
            <a:r>
              <a:rPr lang="ru-RU" i="1" dirty="0" err="1" smtClean="0"/>
              <a:t>коні</a:t>
            </a:r>
            <a:r>
              <a:rPr lang="ru-RU" i="1" dirty="0" smtClean="0"/>
              <a:t> в </a:t>
            </a:r>
            <a:r>
              <a:rPr lang="ru-RU" i="1" dirty="0" err="1" smtClean="0"/>
              <a:t>царину</a:t>
            </a:r>
            <a:r>
              <a:rPr lang="ru-RU" i="1" dirty="0" smtClean="0"/>
              <a:t> </a:t>
            </a:r>
            <a:r>
              <a:rPr lang="ru-RU" i="1" dirty="0" err="1" smtClean="0"/>
              <a:t>нині</a:t>
            </a:r>
            <a:r>
              <a:rPr lang="ru-RU" i="1" dirty="0" smtClean="0"/>
              <a:t> </a:t>
            </a:r>
            <a:r>
              <a:rPr lang="ru-RU" i="1" dirty="0" err="1" smtClean="0"/>
              <a:t>всіма</a:t>
            </a:r>
            <a:r>
              <a:rPr lang="ru-RU" i="1" dirty="0" smtClean="0"/>
              <a:t> любимого </a:t>
            </a:r>
            <a:r>
              <a:rPr lang="ru-RU" i="1" dirty="0" err="1" smtClean="0"/>
              <a:t>розповідного</a:t>
            </a:r>
            <a:r>
              <a:rPr lang="ru-RU" i="1" dirty="0" smtClean="0"/>
              <a:t> роду</a:t>
            </a:r>
            <a:r>
              <a:rPr lang="ru-RU" i="1" dirty="0" smtClean="0"/>
              <a:t>».</a:t>
            </a:r>
          </a:p>
          <a:p>
            <a:pPr>
              <a:buNone/>
            </a:pPr>
            <a:r>
              <a:rPr lang="ru-RU" i="1" dirty="0" smtClean="0"/>
              <a:t> </a:t>
            </a:r>
            <a:r>
              <a:rPr lang="ru-RU" i="1" dirty="0" smtClean="0"/>
              <a:t>   </a:t>
            </a:r>
            <a:r>
              <a:rPr lang="ru-RU" sz="3000" dirty="0" smtClean="0"/>
              <a:t>З </a:t>
            </a:r>
            <a:r>
              <a:rPr lang="ru-RU" sz="3000" dirty="0" err="1" smtClean="0"/>
              <a:t>появою</a:t>
            </a:r>
            <a:r>
              <a:rPr lang="ru-RU" sz="3000" dirty="0" smtClean="0"/>
              <a:t> </a:t>
            </a:r>
            <a:r>
              <a:rPr lang="ru-RU" sz="3000" dirty="0" err="1" smtClean="0"/>
              <a:t>повістей</a:t>
            </a:r>
            <a:r>
              <a:rPr lang="ru-RU" sz="3000" dirty="0" smtClean="0"/>
              <a:t> Г. </a:t>
            </a:r>
            <a:r>
              <a:rPr lang="ru-RU" sz="3000" dirty="0" err="1" smtClean="0"/>
              <a:t>Квітки-Основ'яненка</a:t>
            </a:r>
            <a:r>
              <a:rPr lang="ru-RU" sz="3000" dirty="0" smtClean="0"/>
              <a:t> </a:t>
            </a:r>
            <a:r>
              <a:rPr lang="ru-RU" sz="3000" dirty="0" err="1" smtClean="0"/>
              <a:t>починається</a:t>
            </a:r>
            <a:r>
              <a:rPr lang="ru-RU" sz="3000" dirty="0" smtClean="0"/>
              <a:t> </a:t>
            </a:r>
            <a:r>
              <a:rPr lang="ru-RU" sz="3000" dirty="0" err="1" smtClean="0"/>
              <a:t>розвиток</a:t>
            </a:r>
            <a:r>
              <a:rPr lang="ru-RU" sz="3000" dirty="0" smtClean="0"/>
              <a:t> </a:t>
            </a:r>
            <a:r>
              <a:rPr lang="ru-RU" sz="3000" dirty="0" err="1" smtClean="0"/>
              <a:t>української</a:t>
            </a:r>
            <a:r>
              <a:rPr lang="ru-RU" sz="3000" dirty="0" smtClean="0"/>
              <a:t> </a:t>
            </a:r>
            <a:r>
              <a:rPr lang="ru-RU" sz="3000" dirty="0" err="1" smtClean="0"/>
              <a:t>художньої</a:t>
            </a:r>
            <a:r>
              <a:rPr lang="ru-RU" sz="3000" dirty="0" smtClean="0"/>
              <a:t> </a:t>
            </a:r>
            <a:r>
              <a:rPr lang="ru-RU" sz="3000" dirty="0" err="1" smtClean="0"/>
              <a:t>прози</a:t>
            </a:r>
            <a:r>
              <a:rPr lang="ru-RU" sz="3000" dirty="0" smtClean="0"/>
              <a:t>.</a:t>
            </a:r>
            <a:endParaRPr lang="ru-RU" sz="3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357290" y="571480"/>
            <a:ext cx="7499350" cy="3214710"/>
          </a:xfrm>
        </p:spPr>
        <p:txBody>
          <a:bodyPr>
            <a:normAutofit/>
          </a:bodyPr>
          <a:lstStyle/>
          <a:p>
            <a:r>
              <a:rPr lang="vi-VN" sz="2000" b="1" i="1" dirty="0" smtClean="0"/>
              <a:t>Григорій Федорович Квітка-Основ'яненко</a:t>
            </a:r>
            <a:r>
              <a:rPr lang="uk-UA" sz="2000" b="1" i="1" dirty="0" smtClean="0"/>
              <a:t> -</a:t>
            </a:r>
            <a:r>
              <a:rPr lang="ru-RU" sz="2000" dirty="0" err="1" smtClean="0"/>
              <a:t>український</a:t>
            </a:r>
            <a:r>
              <a:rPr lang="ru-RU" sz="2000" dirty="0" smtClean="0"/>
              <a:t> </a:t>
            </a:r>
            <a:r>
              <a:rPr lang="ru-RU" sz="2000" dirty="0" err="1" smtClean="0"/>
              <a:t>прозаїк</a:t>
            </a:r>
            <a:r>
              <a:rPr lang="ru-RU" sz="2000" dirty="0" smtClean="0"/>
              <a:t>, драматург, </a:t>
            </a:r>
            <a:r>
              <a:rPr lang="ru-RU" sz="2000" dirty="0" err="1" smtClean="0"/>
              <a:t>журналіст</a:t>
            </a:r>
            <a:r>
              <a:rPr lang="ru-RU" sz="2000" dirty="0" smtClean="0"/>
              <a:t>, </a:t>
            </a:r>
            <a:r>
              <a:rPr lang="ru-RU" sz="2000" dirty="0" err="1" smtClean="0"/>
              <a:t>літературний</a:t>
            </a:r>
            <a:r>
              <a:rPr lang="ru-RU" sz="2000" dirty="0" smtClean="0"/>
              <a:t> критик 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культурно-громадський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діяч</a:t>
            </a:r>
            <a:r>
              <a:rPr lang="ru-RU" sz="2000" dirty="0" smtClean="0"/>
              <a:t>. </a:t>
            </a:r>
            <a:r>
              <a:rPr lang="ru-RU" sz="2000" dirty="0" err="1" smtClean="0"/>
              <a:t>Засновник</a:t>
            </a:r>
            <a:r>
              <a:rPr lang="ru-RU" sz="2000" dirty="0" smtClean="0"/>
              <a:t> </a:t>
            </a:r>
            <a:r>
              <a:rPr lang="ru-RU" sz="2000" dirty="0" err="1" smtClean="0"/>
              <a:t>художньої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прози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жанру </a:t>
            </a:r>
            <a:r>
              <a:rPr lang="ru-RU" sz="2000" dirty="0" err="1" smtClean="0"/>
              <a:t>соціально-побутової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комедії</a:t>
            </a:r>
            <a:r>
              <a:rPr lang="ru-RU" sz="2000" dirty="0" smtClean="0"/>
              <a:t> в </a:t>
            </a:r>
            <a:r>
              <a:rPr lang="ru-RU" sz="2000" dirty="0" err="1" smtClean="0"/>
              <a:t>класичній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українській</a:t>
            </a:r>
            <a:r>
              <a:rPr lang="ru-RU" sz="2000" dirty="0" smtClean="0"/>
              <a:t> </a:t>
            </a:r>
            <a:r>
              <a:rPr lang="ru-RU" sz="2000" dirty="0" err="1" smtClean="0"/>
              <a:t>літературі</a:t>
            </a:r>
            <a:r>
              <a:rPr lang="ru-RU" sz="2000" dirty="0" smtClean="0"/>
              <a:t>. Твори </a:t>
            </a:r>
            <a:r>
              <a:rPr lang="ru-RU" sz="2000" dirty="0" err="1" smtClean="0"/>
              <a:t>письменника</a:t>
            </a:r>
            <a:r>
              <a:rPr lang="ru-RU" sz="2000" dirty="0" smtClean="0"/>
              <a:t> </a:t>
            </a:r>
            <a:r>
              <a:rPr lang="ru-RU" sz="2000" dirty="0" err="1" smtClean="0"/>
              <a:t>утверджували</a:t>
            </a:r>
            <a:r>
              <a:rPr lang="ru-RU" sz="2000" dirty="0" smtClean="0"/>
              <a:t> </a:t>
            </a:r>
            <a:r>
              <a:rPr lang="ru-RU" sz="2000" dirty="0" err="1" smtClean="0"/>
              <a:t>високі</a:t>
            </a:r>
            <a:r>
              <a:rPr lang="ru-RU" sz="2000" dirty="0" smtClean="0"/>
              <a:t> </a:t>
            </a:r>
            <a:r>
              <a:rPr lang="ru-RU" sz="2000" dirty="0" err="1" smtClean="0"/>
              <a:t>морально-етичні</a:t>
            </a:r>
            <a:r>
              <a:rPr lang="ru-RU" sz="2000" dirty="0" smtClean="0"/>
              <a:t> </a:t>
            </a:r>
            <a:r>
              <a:rPr lang="ru-RU" sz="2000" dirty="0" err="1" smtClean="0"/>
              <a:t>якості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народу, </a:t>
            </a:r>
            <a:r>
              <a:rPr lang="ru-RU" sz="2000" dirty="0" err="1" smtClean="0"/>
              <a:t>відіграли</a:t>
            </a:r>
            <a:r>
              <a:rPr lang="ru-RU" sz="2000" dirty="0" smtClean="0"/>
              <a:t> </a:t>
            </a:r>
            <a:r>
              <a:rPr lang="ru-RU" sz="2000" dirty="0" err="1" smtClean="0"/>
              <a:t>помітну</a:t>
            </a:r>
            <a:r>
              <a:rPr lang="ru-RU" sz="2000" dirty="0" smtClean="0"/>
              <a:t> роль у </a:t>
            </a:r>
            <a:r>
              <a:rPr lang="ru-RU" sz="2000" dirty="0" err="1" smtClean="0"/>
              <a:t>розвитку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мови</a:t>
            </a:r>
            <a:r>
              <a:rPr lang="ru-RU" sz="2000" dirty="0" smtClean="0"/>
              <a:t>. Як </a:t>
            </a:r>
            <a:r>
              <a:rPr lang="ru-RU" sz="2000" dirty="0" err="1" smtClean="0"/>
              <a:t>письменник</a:t>
            </a:r>
            <a:r>
              <a:rPr lang="ru-RU" sz="2000" dirty="0" smtClean="0"/>
              <a:t>, </a:t>
            </a:r>
            <a:r>
              <a:rPr lang="ru-RU" sz="2000" dirty="0" err="1" smtClean="0"/>
              <a:t>видавець</a:t>
            </a:r>
            <a:r>
              <a:rPr lang="ru-RU" sz="2000" dirty="0" smtClean="0"/>
              <a:t>, </a:t>
            </a:r>
            <a:r>
              <a:rPr lang="ru-RU" sz="2000" dirty="0" err="1" smtClean="0"/>
              <a:t>літературний</a:t>
            </a:r>
            <a:r>
              <a:rPr lang="ru-RU" sz="2000" dirty="0" smtClean="0"/>
              <a:t> критик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публіцист</a:t>
            </a:r>
            <a:r>
              <a:rPr lang="ru-RU" sz="2000" dirty="0" smtClean="0"/>
              <a:t> </a:t>
            </a:r>
            <a:r>
              <a:rPr lang="ru-RU" sz="2000" dirty="0" err="1" smtClean="0"/>
              <a:t>виступав</a:t>
            </a:r>
            <a:r>
              <a:rPr lang="ru-RU" sz="2000" dirty="0" smtClean="0"/>
              <a:t> в оборону </a:t>
            </a:r>
            <a:r>
              <a:rPr lang="ru-RU" sz="2000" dirty="0" err="1" smtClean="0"/>
              <a:t>художніх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можливостей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літературної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мови</a:t>
            </a:r>
            <a:r>
              <a:rPr lang="ru-RU" sz="2000" dirty="0" smtClean="0"/>
              <a:t>.</a:t>
            </a:r>
            <a:endParaRPr lang="ru-RU" sz="2000" i="1" dirty="0"/>
          </a:p>
        </p:txBody>
      </p:sp>
      <p:pic>
        <p:nvPicPr>
          <p:cNvPr id="5" name="Рисунок 4" descr="752a4fe4-22d5-43df-b347-3426a4b0c6e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7554" y="3429000"/>
            <a:ext cx="3000396" cy="3429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Літературознавчий словник: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uk-UA" b="1" i="1" dirty="0" smtClean="0"/>
              <a:t>Іронія</a:t>
            </a:r>
            <a:r>
              <a:rPr lang="uk-UA" dirty="0" smtClean="0"/>
              <a:t> </a:t>
            </a:r>
            <a:r>
              <a:rPr lang="uk-UA" b="1" i="1" dirty="0" smtClean="0"/>
              <a:t>-</a:t>
            </a:r>
            <a:r>
              <a:rPr lang="uk-UA" dirty="0" smtClean="0"/>
              <a:t> </a:t>
            </a:r>
            <a:r>
              <a:rPr lang="ru-RU" sz="2800" i="1" dirty="0" err="1" smtClean="0"/>
              <a:t>художній</a:t>
            </a:r>
            <a:r>
              <a:rPr lang="ru-RU" sz="2800" i="1" dirty="0" smtClean="0"/>
              <a:t> троп, </a:t>
            </a:r>
            <a:r>
              <a:rPr lang="ru-RU" sz="2800" i="1" dirty="0" err="1" smtClean="0"/>
              <a:t>який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виражає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глузливо-критичне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ставлення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митця</a:t>
            </a:r>
            <a:r>
              <a:rPr lang="ru-RU" sz="2800" i="1" dirty="0" smtClean="0"/>
              <a:t> до предмета </a:t>
            </a:r>
            <a:r>
              <a:rPr lang="ru-RU" sz="2800" i="1" dirty="0" err="1" smtClean="0"/>
              <a:t>зображення</a:t>
            </a:r>
            <a:r>
              <a:rPr lang="ru-RU" sz="2800" i="1" dirty="0" smtClean="0"/>
              <a:t>.</a:t>
            </a:r>
          </a:p>
          <a:p>
            <a:pPr>
              <a:buFont typeface="Wingdings" pitchFamily="2" charset="2"/>
              <a:buChar char="v"/>
            </a:pPr>
            <a:endParaRPr lang="uk-UA" sz="2800" dirty="0" smtClean="0"/>
          </a:p>
          <a:p>
            <a:pPr>
              <a:buFont typeface="Wingdings" pitchFamily="2" charset="2"/>
              <a:buChar char="v"/>
            </a:pPr>
            <a:r>
              <a:rPr lang="uk-UA" b="1" i="1" dirty="0" smtClean="0"/>
              <a:t>Сатира - </a:t>
            </a:r>
            <a:r>
              <a:rPr lang="ru-RU" sz="2600" i="1" dirty="0" err="1" smtClean="0"/>
              <a:t>гостра</a:t>
            </a:r>
            <a:r>
              <a:rPr lang="ru-RU" sz="2600" i="1" dirty="0" smtClean="0"/>
              <a:t> критика </a:t>
            </a:r>
            <a:r>
              <a:rPr lang="ru-RU" sz="2600" i="1" dirty="0" err="1" smtClean="0"/>
              <a:t>чогось</a:t>
            </a:r>
            <a:r>
              <a:rPr lang="ru-RU" sz="2600" i="1" dirty="0" smtClean="0"/>
              <a:t>, </a:t>
            </a:r>
            <a:r>
              <a:rPr lang="ru-RU" sz="2600" i="1" dirty="0" err="1" smtClean="0"/>
              <a:t>окремих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осіб</a:t>
            </a:r>
            <a:r>
              <a:rPr lang="ru-RU" sz="2600" i="1" dirty="0" smtClean="0"/>
              <a:t>, </a:t>
            </a:r>
            <a:r>
              <a:rPr lang="ru-RU" sz="2600" i="1" dirty="0" err="1" smtClean="0"/>
              <a:t>людських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груп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чи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суспільства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з</a:t>
            </a:r>
            <a:r>
              <a:rPr lang="ru-RU" sz="2600" i="1" dirty="0" smtClean="0"/>
              <a:t> </a:t>
            </a:r>
            <a:r>
              <a:rPr lang="ru-RU" sz="2600" i="1" dirty="0" err="1" smtClean="0"/>
              <a:t>висміюванням</a:t>
            </a:r>
            <a:r>
              <a:rPr lang="ru-RU" sz="2600" i="1" dirty="0" smtClean="0"/>
              <a:t>, а то </a:t>
            </a:r>
            <a:r>
              <a:rPr lang="ru-RU" sz="2600" i="1" dirty="0" err="1" smtClean="0"/>
              <a:t>й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гнівним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засудженням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вад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і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негативних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явищ</a:t>
            </a:r>
            <a:r>
              <a:rPr lang="ru-RU" sz="2600" i="1" dirty="0" smtClean="0"/>
              <a:t> у </a:t>
            </a:r>
            <a:r>
              <a:rPr lang="ru-RU" sz="2600" i="1" dirty="0" err="1" smtClean="0"/>
              <a:t>різних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ділянках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індивідуального</a:t>
            </a:r>
            <a:r>
              <a:rPr lang="ru-RU" sz="2600" i="1" dirty="0" smtClean="0"/>
              <a:t>, </a:t>
            </a:r>
            <a:r>
              <a:rPr lang="ru-RU" sz="2600" i="1" dirty="0" err="1" smtClean="0"/>
              <a:t>суспільного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й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політичного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життя</a:t>
            </a:r>
            <a:r>
              <a:rPr lang="ru-RU" sz="2600" i="1" dirty="0" smtClean="0"/>
              <a:t>, </a:t>
            </a:r>
            <a:r>
              <a:rPr lang="ru-RU" sz="2600" i="1" dirty="0" err="1" smtClean="0"/>
              <a:t>суперечних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із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загальнообов'язковими</a:t>
            </a:r>
            <a:r>
              <a:rPr lang="ru-RU" sz="2600" i="1" dirty="0" smtClean="0"/>
              <a:t> принципами </a:t>
            </a:r>
            <a:r>
              <a:rPr lang="ru-RU" sz="2600" i="1" dirty="0" err="1" smtClean="0"/>
              <a:t>чи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встановленими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ідеалами</a:t>
            </a:r>
            <a:r>
              <a:rPr lang="ru-RU" sz="2600" i="1" dirty="0" smtClean="0"/>
              <a:t>.</a:t>
            </a:r>
            <a:endParaRPr lang="ru-RU" sz="2600" b="1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1643050"/>
            <a:ext cx="7498080" cy="4929222"/>
          </a:xfrm>
        </p:spPr>
        <p:txBody>
          <a:bodyPr>
            <a:normAutofit fontScale="90000"/>
          </a:bodyPr>
          <a:lstStyle/>
          <a:p>
            <a:r>
              <a:rPr lang="ru-RU" sz="2700" b="1" dirty="0" err="1" smtClean="0"/>
              <a:t>Конотопська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відьма</a:t>
            </a:r>
            <a:r>
              <a:rPr lang="ru-RU" sz="2700" dirty="0" smtClean="0"/>
              <a:t> — </a:t>
            </a:r>
            <a:r>
              <a:rPr lang="ru-RU" sz="2700" dirty="0" err="1" smtClean="0"/>
              <a:t>сатирично-реалістична</a:t>
            </a:r>
            <a:r>
              <a:rPr lang="ru-RU" sz="2700" dirty="0" smtClean="0"/>
              <a:t> </a:t>
            </a:r>
            <a:r>
              <a:rPr lang="ru-RU" sz="2700" dirty="0" err="1" smtClean="0"/>
              <a:t>повість</a:t>
            </a:r>
            <a:r>
              <a:rPr lang="ru-RU" sz="2700" dirty="0" smtClean="0"/>
              <a:t> </a:t>
            </a:r>
            <a:r>
              <a:rPr lang="ru-RU" sz="2700" dirty="0" err="1" smtClean="0"/>
              <a:t>Григорія</a:t>
            </a:r>
            <a:r>
              <a:rPr lang="ru-RU" sz="2700" dirty="0" smtClean="0"/>
              <a:t> </a:t>
            </a:r>
            <a:r>
              <a:rPr lang="ru-RU" sz="2700" dirty="0" err="1" smtClean="0"/>
              <a:t>Квітки-Основ'яненка</a:t>
            </a:r>
            <a:r>
              <a:rPr lang="ru-RU" sz="2700" dirty="0" smtClean="0"/>
              <a:t>, написана в 1833, а </a:t>
            </a:r>
            <a:r>
              <a:rPr lang="ru-RU" sz="2700" dirty="0" err="1" smtClean="0"/>
              <a:t>опублікована</a:t>
            </a:r>
            <a:r>
              <a:rPr lang="ru-RU" sz="2700" dirty="0" smtClean="0"/>
              <a:t> в 1837 </a:t>
            </a:r>
            <a:r>
              <a:rPr lang="ru-RU" sz="2700" dirty="0" err="1" smtClean="0"/>
              <a:t>році</a:t>
            </a:r>
            <a:r>
              <a:rPr lang="ru-RU" sz="2700" dirty="0" smtClean="0"/>
              <a:t> у </a:t>
            </a:r>
            <a:r>
              <a:rPr lang="ru-RU" sz="2700" dirty="0" err="1" smtClean="0"/>
              <a:t>другій</a:t>
            </a:r>
            <a:r>
              <a:rPr lang="ru-RU" sz="2700" dirty="0" smtClean="0"/>
              <a:t> </a:t>
            </a:r>
            <a:r>
              <a:rPr lang="ru-RU" sz="2700" dirty="0" err="1" smtClean="0"/>
              <a:t>книзі</a:t>
            </a:r>
            <a:r>
              <a:rPr lang="ru-RU" sz="2700" dirty="0" smtClean="0"/>
              <a:t> «</a:t>
            </a:r>
            <a:r>
              <a:rPr lang="ru-RU" sz="2700" dirty="0" err="1" smtClean="0"/>
              <a:t>Малоросійських</a:t>
            </a:r>
            <a:r>
              <a:rPr lang="ru-RU" sz="2700" dirty="0" smtClean="0"/>
              <a:t> </a:t>
            </a:r>
            <a:r>
              <a:rPr lang="ru-RU" sz="2700" dirty="0" err="1" smtClean="0"/>
              <a:t>оповідань</a:t>
            </a:r>
            <a:r>
              <a:rPr lang="ru-RU" sz="2700" dirty="0" smtClean="0"/>
              <a:t>» </a:t>
            </a:r>
            <a:r>
              <a:rPr lang="ru-RU" sz="2700" dirty="0" err="1" smtClean="0"/>
              <a:t>письменника</a:t>
            </a:r>
            <a:r>
              <a:rPr lang="ru-RU" sz="2700" dirty="0" smtClean="0"/>
              <a:t>.</a:t>
            </a:r>
            <a:br>
              <a:rPr lang="ru-RU" sz="27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err="1" smtClean="0"/>
              <a:t>Повість</a:t>
            </a:r>
            <a:r>
              <a:rPr lang="ru-RU" sz="2700" dirty="0" smtClean="0"/>
              <a:t> </a:t>
            </a:r>
            <a:r>
              <a:rPr lang="ru-RU" sz="2700" dirty="0" err="1" smtClean="0"/>
              <a:t>розповідає</a:t>
            </a:r>
            <a:r>
              <a:rPr lang="ru-RU" sz="2700" dirty="0" smtClean="0"/>
              <a:t> про </a:t>
            </a:r>
            <a:r>
              <a:rPr lang="ru-RU" sz="2700" dirty="0" err="1" smtClean="0"/>
              <a:t>козацьку</a:t>
            </a:r>
            <a:r>
              <a:rPr lang="ru-RU" sz="2700" dirty="0" smtClean="0"/>
              <a:t> старшину, сотника </a:t>
            </a:r>
            <a:r>
              <a:rPr lang="ru-RU" sz="2700" dirty="0" err="1" smtClean="0"/>
              <a:t>славної</a:t>
            </a:r>
            <a:r>
              <a:rPr lang="ru-RU" sz="2700" dirty="0" smtClean="0"/>
              <a:t> </a:t>
            </a:r>
            <a:r>
              <a:rPr lang="ru-RU" sz="2700" dirty="0" err="1" smtClean="0"/>
              <a:t>конотопської</a:t>
            </a:r>
            <a:r>
              <a:rPr lang="ru-RU" sz="2700" dirty="0" smtClean="0"/>
              <a:t> </a:t>
            </a:r>
            <a:r>
              <a:rPr lang="ru-RU" sz="2700" dirty="0" err="1" smtClean="0"/>
              <a:t>сотні</a:t>
            </a:r>
            <a:r>
              <a:rPr lang="ru-RU" sz="2700" dirty="0" smtClean="0"/>
              <a:t> </a:t>
            </a:r>
            <a:r>
              <a:rPr lang="ru-RU" sz="2700" dirty="0" err="1" smtClean="0"/>
              <a:t>Микиту</a:t>
            </a:r>
            <a:r>
              <a:rPr lang="ru-RU" sz="2700" dirty="0" smtClean="0"/>
              <a:t> </a:t>
            </a:r>
            <a:r>
              <a:rPr lang="ru-RU" sz="2700" dirty="0" err="1" smtClean="0"/>
              <a:t>Уласовича</a:t>
            </a:r>
            <a:r>
              <a:rPr lang="ru-RU" sz="2700" dirty="0" smtClean="0"/>
              <a:t> </a:t>
            </a:r>
            <a:r>
              <a:rPr lang="ru-RU" sz="2700" dirty="0" err="1" smtClean="0"/>
              <a:t>Забрьоху</a:t>
            </a:r>
            <a:r>
              <a:rPr lang="ru-RU" sz="2700" dirty="0" smtClean="0"/>
              <a:t>, </a:t>
            </a:r>
            <a:r>
              <a:rPr lang="ru-RU" sz="2700" dirty="0" err="1" smtClean="0"/>
              <a:t>його</a:t>
            </a:r>
            <a:r>
              <a:rPr lang="ru-RU" sz="2700" dirty="0" smtClean="0"/>
              <a:t> писаря Прокопа </a:t>
            </a:r>
            <a:r>
              <a:rPr lang="ru-RU" sz="2700" dirty="0" err="1" smtClean="0"/>
              <a:t>Ригоровича</a:t>
            </a:r>
            <a:r>
              <a:rPr lang="ru-RU" sz="2700" dirty="0" smtClean="0"/>
              <a:t> </a:t>
            </a:r>
            <a:r>
              <a:rPr lang="ru-RU" sz="2700" dirty="0" err="1" smtClean="0"/>
              <a:t>Пістряка</a:t>
            </a:r>
            <a:r>
              <a:rPr lang="ru-RU" sz="2700" dirty="0" smtClean="0"/>
              <a:t> та </a:t>
            </a:r>
            <a:r>
              <a:rPr lang="ru-RU" sz="2700" dirty="0" err="1" smtClean="0"/>
              <a:t>відьму</a:t>
            </a:r>
            <a:r>
              <a:rPr lang="ru-RU" sz="2700" dirty="0" smtClean="0"/>
              <a:t> </a:t>
            </a:r>
            <a:r>
              <a:rPr lang="ru-RU" sz="2700" dirty="0" err="1" smtClean="0"/>
              <a:t>Явдоху</a:t>
            </a:r>
            <a:r>
              <a:rPr lang="ru-RU" sz="2700" dirty="0" smtClean="0"/>
              <a:t> </a:t>
            </a:r>
            <a:r>
              <a:rPr lang="ru-RU" sz="2700" dirty="0" err="1" smtClean="0"/>
              <a:t>Зубиху</a:t>
            </a:r>
            <a:r>
              <a:rPr lang="ru-RU" sz="2700" dirty="0" smtClean="0"/>
              <a:t>.</a:t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err="1" smtClean="0"/>
              <a:t>Твір</a:t>
            </a:r>
            <a:r>
              <a:rPr lang="ru-RU" sz="2700" dirty="0" smtClean="0"/>
              <a:t> </a:t>
            </a:r>
            <a:r>
              <a:rPr lang="ru-RU" sz="2700" dirty="0" err="1" smtClean="0"/>
              <a:t>складається</a:t>
            </a:r>
            <a:r>
              <a:rPr lang="ru-RU" sz="2700" dirty="0" smtClean="0"/>
              <a:t> </a:t>
            </a:r>
            <a:r>
              <a:rPr lang="ru-RU" sz="2700" dirty="0" err="1" smtClean="0"/>
              <a:t>з</a:t>
            </a:r>
            <a:r>
              <a:rPr lang="ru-RU" sz="2700" dirty="0" smtClean="0"/>
              <a:t> 14 </a:t>
            </a:r>
            <a:r>
              <a:rPr lang="ru-RU" sz="2700" dirty="0" err="1" smtClean="0"/>
              <a:t>розділів</a:t>
            </a:r>
            <a:r>
              <a:rPr lang="ru-RU" sz="2700" dirty="0" smtClean="0"/>
              <a:t> </a:t>
            </a:r>
            <a:r>
              <a:rPr lang="ru-RU" sz="2700" dirty="0" err="1" smtClean="0"/>
              <a:t>і</a:t>
            </a:r>
            <a:r>
              <a:rPr lang="ru-RU" sz="2700" dirty="0" smtClean="0"/>
              <a:t> </a:t>
            </a:r>
            <a:r>
              <a:rPr lang="ru-RU" sz="2700" dirty="0" err="1" smtClean="0"/>
              <a:t>має</a:t>
            </a:r>
            <a:r>
              <a:rPr lang="ru-RU" sz="2700" dirty="0" smtClean="0"/>
              <a:t> </a:t>
            </a:r>
            <a:r>
              <a:rPr lang="ru-RU" sz="2700" dirty="0" err="1" smtClean="0"/>
              <a:t>закінчення</a:t>
            </a:r>
            <a:r>
              <a:rPr lang="ru-RU" sz="2700" dirty="0" smtClean="0"/>
              <a:t> («</a:t>
            </a:r>
            <a:r>
              <a:rPr lang="ru-RU" sz="2700" dirty="0" err="1" smtClean="0"/>
              <a:t>закінченіє</a:t>
            </a:r>
            <a:r>
              <a:rPr lang="ru-RU" sz="2700" dirty="0" smtClean="0"/>
              <a:t>»). </a:t>
            </a:r>
            <a:r>
              <a:rPr lang="ru-RU" sz="2700" dirty="0" err="1" smtClean="0"/>
              <a:t>Кожен</a:t>
            </a:r>
            <a:r>
              <a:rPr lang="ru-RU" sz="2700" dirty="0" smtClean="0"/>
              <a:t> </a:t>
            </a:r>
            <a:r>
              <a:rPr lang="ru-RU" sz="2700" dirty="0" err="1" smtClean="0"/>
              <a:t>розділ</a:t>
            </a:r>
            <a:r>
              <a:rPr lang="ru-RU" sz="2700" dirty="0" smtClean="0"/>
              <a:t> </a:t>
            </a:r>
            <a:r>
              <a:rPr lang="ru-RU" sz="2700" dirty="0" err="1" smtClean="0"/>
              <a:t>повісті</a:t>
            </a:r>
            <a:r>
              <a:rPr lang="ru-RU" sz="2700" dirty="0" smtClean="0"/>
              <a:t> </a:t>
            </a:r>
            <a:r>
              <a:rPr lang="ru-RU" sz="2700" dirty="0" err="1" smtClean="0"/>
              <a:t>починається</a:t>
            </a:r>
            <a:r>
              <a:rPr lang="ru-RU" sz="2700" dirty="0" smtClean="0"/>
              <a:t> словами </a:t>
            </a:r>
            <a:r>
              <a:rPr lang="ru-RU" sz="2700" i="1" dirty="0" err="1" smtClean="0"/>
              <a:t>смутний</a:t>
            </a:r>
            <a:r>
              <a:rPr lang="ru-RU" sz="2700" i="1" dirty="0" smtClean="0"/>
              <a:t> </a:t>
            </a:r>
            <a:r>
              <a:rPr lang="ru-RU" sz="2700" i="1" dirty="0" err="1" smtClean="0"/>
              <a:t>і</a:t>
            </a:r>
            <a:r>
              <a:rPr lang="ru-RU" sz="2700" i="1" dirty="0" smtClean="0"/>
              <a:t> </a:t>
            </a:r>
            <a:r>
              <a:rPr lang="ru-RU" sz="2700" i="1" dirty="0" err="1" smtClean="0"/>
              <a:t>невеселий</a:t>
            </a:r>
            <a:r>
              <a:rPr lang="ru-RU" sz="2700" dirty="0" smtClean="0"/>
              <a:t>, </a:t>
            </a:r>
            <a:r>
              <a:rPr lang="ru-RU" sz="2700" dirty="0" err="1" smtClean="0"/>
              <a:t>які</a:t>
            </a:r>
            <a:r>
              <a:rPr lang="ru-RU" sz="2700" dirty="0" smtClean="0"/>
              <a:t> </a:t>
            </a:r>
            <a:r>
              <a:rPr lang="ru-RU" sz="2700" dirty="0" err="1" smtClean="0"/>
              <a:t>набули</a:t>
            </a:r>
            <a:r>
              <a:rPr lang="ru-RU" sz="2700" dirty="0" smtClean="0"/>
              <a:t> в </a:t>
            </a:r>
            <a:r>
              <a:rPr lang="ru-RU" sz="2700" dirty="0" err="1" smtClean="0"/>
              <a:t>українській</a:t>
            </a:r>
            <a:r>
              <a:rPr lang="ru-RU" sz="2700" dirty="0" smtClean="0"/>
              <a:t> </a:t>
            </a:r>
            <a:r>
              <a:rPr lang="ru-RU" sz="2700" dirty="0" err="1" smtClean="0"/>
              <a:t>мові</a:t>
            </a:r>
            <a:r>
              <a:rPr lang="ru-RU" sz="2700" dirty="0" smtClean="0"/>
              <a:t> статусу </a:t>
            </a:r>
            <a:r>
              <a:rPr lang="ru-RU" sz="2700" dirty="0" err="1" smtClean="0"/>
              <a:t>крилатих</a:t>
            </a:r>
            <a:r>
              <a:rPr lang="ru-RU" sz="27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14290"/>
            <a:ext cx="7498080" cy="1725602"/>
          </a:xfrm>
        </p:spPr>
        <p:txBody>
          <a:bodyPr>
            <a:normAutofit/>
          </a:bodyPr>
          <a:lstStyle/>
          <a:p>
            <a:r>
              <a:rPr lang="uk-UA" sz="3600" i="1" dirty="0" smtClean="0"/>
              <a:t>Один з найвідоміших творів Квітки-Основ</a:t>
            </a:r>
            <a:r>
              <a:rPr lang="en-US" sz="3600" i="1" dirty="0" smtClean="0"/>
              <a:t>’</a:t>
            </a:r>
            <a:r>
              <a:rPr lang="uk-UA" sz="3600" i="1" dirty="0" err="1" smtClean="0"/>
              <a:t>яненка</a:t>
            </a:r>
            <a:r>
              <a:rPr lang="uk-UA" sz="3600" i="1" dirty="0" smtClean="0"/>
              <a:t> </a:t>
            </a:r>
            <a:r>
              <a:rPr lang="uk-UA" sz="3600" i="1" dirty="0" err="1" smtClean="0"/>
              <a:t>“Конотопська</a:t>
            </a:r>
            <a:r>
              <a:rPr lang="uk-UA" sz="3600" i="1" dirty="0" smtClean="0"/>
              <a:t> </a:t>
            </a:r>
            <a:r>
              <a:rPr lang="uk-UA" sz="3600" i="1" dirty="0" err="1" smtClean="0"/>
              <a:t>відьма”</a:t>
            </a:r>
            <a:endParaRPr lang="ru-RU" sz="3600" i="1" dirty="0"/>
          </a:p>
        </p:txBody>
      </p:sp>
      <p:pic>
        <p:nvPicPr>
          <p:cNvPr id="4" name="Содержимое 3" descr="155390-150-100--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100" y="2500306"/>
            <a:ext cx="2571768" cy="4357694"/>
          </a:xfrm>
        </p:spPr>
      </p:pic>
      <p:pic>
        <p:nvPicPr>
          <p:cNvPr id="5" name="Рисунок 4" descr="a2997c1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868" y="2571744"/>
            <a:ext cx="3000396" cy="4286256"/>
          </a:xfrm>
          <a:prstGeom prst="rect">
            <a:avLst/>
          </a:prstGeom>
        </p:spPr>
      </p:pic>
      <p:pic>
        <p:nvPicPr>
          <p:cNvPr id="6" name="Рисунок 5" descr="kvitka-os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72264" y="2571744"/>
            <a:ext cx="2428860" cy="428625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/>
              <a:t>Головні герої: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b="1" i="1" dirty="0" err="1" smtClean="0"/>
              <a:t>Микита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Уласович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Забрьоха</a:t>
            </a:r>
            <a:r>
              <a:rPr lang="ru-RU" sz="2400" i="1" dirty="0" smtClean="0"/>
              <a:t> — сотник </a:t>
            </a:r>
            <a:r>
              <a:rPr lang="ru-RU" sz="2400" i="1" dirty="0" err="1" smtClean="0"/>
              <a:t>конотопський</a:t>
            </a:r>
            <a:r>
              <a:rPr lang="ru-RU" sz="2400" i="1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2400" b="1" i="1" dirty="0" err="1" smtClean="0"/>
              <a:t>Олена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Йосиповна</a:t>
            </a:r>
            <a:r>
              <a:rPr lang="ru-RU" sz="2400" b="1" i="1" dirty="0" smtClean="0"/>
              <a:t> </a:t>
            </a:r>
            <a:r>
              <a:rPr lang="ru-RU" sz="2400" i="1" dirty="0" smtClean="0"/>
              <a:t>— </a:t>
            </a:r>
            <a:r>
              <a:rPr lang="ru-RU" sz="2400" i="1" dirty="0" err="1" smtClean="0"/>
              <a:t>хорунжівна</a:t>
            </a:r>
            <a:r>
              <a:rPr lang="ru-RU" sz="2400" i="1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2400" b="1" i="1" dirty="0" err="1" smtClean="0"/>
              <a:t>Прокіп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Ригорович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Пістряк</a:t>
            </a:r>
            <a:r>
              <a:rPr lang="ru-RU" sz="2400" i="1" dirty="0" smtClean="0"/>
              <a:t> — </a:t>
            </a:r>
            <a:r>
              <a:rPr lang="ru-RU" sz="2400" i="1" dirty="0" err="1" smtClean="0"/>
              <a:t>сотенний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конотопський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писар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розумний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хитрий</a:t>
            </a:r>
            <a:r>
              <a:rPr lang="ru-RU" sz="2400" i="1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2400" b="1" i="1" dirty="0" err="1" smtClean="0"/>
              <a:t>Явдоха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Зубиха</a:t>
            </a:r>
            <a:r>
              <a:rPr lang="ru-RU" sz="2400" i="1" dirty="0" smtClean="0"/>
              <a:t> — «</a:t>
            </a:r>
            <a:r>
              <a:rPr lang="ru-RU" sz="2400" i="1" dirty="0" err="1" smtClean="0"/>
              <a:t>конотопська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відьма</a:t>
            </a:r>
            <a:r>
              <a:rPr lang="ru-RU" sz="2400" i="1" dirty="0" smtClean="0"/>
              <a:t>»;</a:t>
            </a:r>
          </a:p>
          <a:p>
            <a:pPr>
              <a:buFont typeface="Wingdings" pitchFamily="2" charset="2"/>
              <a:buChar char="v"/>
            </a:pPr>
            <a:r>
              <a:rPr lang="ru-RU" sz="2400" b="1" i="1" dirty="0" err="1" smtClean="0"/>
              <a:t>Халявський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Дем'ян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Омелянович</a:t>
            </a:r>
            <a:r>
              <a:rPr lang="ru-RU" sz="2400" b="1" i="1" dirty="0" smtClean="0"/>
              <a:t> </a:t>
            </a:r>
            <a:r>
              <a:rPr lang="ru-RU" sz="2400" i="1" dirty="0" smtClean="0"/>
              <a:t>— </a:t>
            </a:r>
            <a:r>
              <a:rPr lang="ru-RU" sz="2400" i="1" dirty="0" err="1" smtClean="0"/>
              <a:t>судденко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коханий</a:t>
            </a:r>
            <a:r>
              <a:rPr lang="ru-RU" sz="2400" i="1" dirty="0" smtClean="0"/>
              <a:t> Олени;</a:t>
            </a:r>
          </a:p>
          <a:p>
            <a:pPr>
              <a:buFont typeface="Wingdings" pitchFamily="2" charset="2"/>
              <a:buChar char="v"/>
            </a:pPr>
            <a:r>
              <a:rPr lang="ru-RU" sz="2400" b="1" i="1" dirty="0" err="1" smtClean="0"/>
              <a:t>Солоха</a:t>
            </a:r>
            <a:r>
              <a:rPr lang="ru-RU" sz="2400" i="1" dirty="0" smtClean="0"/>
              <a:t> — дружина </a:t>
            </a:r>
            <a:r>
              <a:rPr lang="ru-RU" sz="2400" i="1" dirty="0" err="1" smtClean="0"/>
              <a:t>Забрьохи</a:t>
            </a:r>
            <a:r>
              <a:rPr lang="ru-RU" sz="2400" i="1" dirty="0" smtClean="0"/>
              <a:t>.</a:t>
            </a:r>
            <a:endParaRPr lang="ru-RU" sz="2400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85728"/>
            <a:ext cx="7498080" cy="5072098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   </a:t>
            </a:r>
            <a:r>
              <a:rPr lang="ru-RU" b="1" i="1" dirty="0" err="1" smtClean="0"/>
              <a:t>Григорій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Квітка</a:t>
            </a:r>
            <a:r>
              <a:rPr lang="ru-RU" b="1" i="1" dirty="0" smtClean="0"/>
              <a:t> -</a:t>
            </a:r>
            <a:r>
              <a:rPr lang="ru-RU" b="1" i="1" dirty="0" err="1" smtClean="0"/>
              <a:t>Основ'яненко</a:t>
            </a:r>
            <a:r>
              <a:rPr lang="ru-RU" b="1" i="1" dirty="0" smtClean="0"/>
              <a:t> </a:t>
            </a:r>
            <a:r>
              <a:rPr lang="ru-RU" i="1" dirty="0" err="1" smtClean="0"/>
              <a:t>майстерно</a:t>
            </a:r>
            <a:r>
              <a:rPr lang="ru-RU" i="1" dirty="0" smtClean="0"/>
              <a:t> </a:t>
            </a:r>
            <a:r>
              <a:rPr lang="ru-RU" i="1" dirty="0" err="1" smtClean="0"/>
              <a:t>володіє</a:t>
            </a:r>
            <a:r>
              <a:rPr lang="ru-RU" i="1" dirty="0" smtClean="0"/>
              <a:t> </a:t>
            </a:r>
            <a:r>
              <a:rPr lang="ru-RU" i="1" dirty="0" err="1" smtClean="0"/>
              <a:t>засобами</a:t>
            </a:r>
            <a:r>
              <a:rPr lang="ru-RU" i="1" dirty="0" smtClean="0"/>
              <a:t> </a:t>
            </a:r>
            <a:r>
              <a:rPr lang="ru-RU" i="1" dirty="0" err="1" smtClean="0"/>
              <a:t>зображення</a:t>
            </a:r>
            <a:r>
              <a:rPr lang="ru-RU" i="1" dirty="0" smtClean="0"/>
              <a:t> </a:t>
            </a:r>
            <a:r>
              <a:rPr lang="ru-RU" i="1" dirty="0" err="1" smtClean="0"/>
              <a:t>комічного</a:t>
            </a:r>
            <a:r>
              <a:rPr lang="ru-RU" i="1" dirty="0" smtClean="0"/>
              <a:t>, </a:t>
            </a:r>
            <a:r>
              <a:rPr lang="ru-RU" i="1" dirty="0" err="1" smtClean="0"/>
              <a:t>прийомами</a:t>
            </a:r>
            <a:r>
              <a:rPr lang="ru-RU" i="1" dirty="0" smtClean="0"/>
              <a:t> </a:t>
            </a:r>
            <a:r>
              <a:rPr lang="ru-RU" i="1" dirty="0" err="1" smtClean="0"/>
              <a:t>гумору</a:t>
            </a:r>
            <a:r>
              <a:rPr lang="ru-RU" i="1" dirty="0" smtClean="0"/>
              <a:t> </a:t>
            </a:r>
            <a:r>
              <a:rPr lang="ru-RU" i="1" dirty="0" err="1" smtClean="0"/>
              <a:t>й</a:t>
            </a:r>
            <a:r>
              <a:rPr lang="ru-RU" i="1" dirty="0" smtClean="0"/>
              <a:t> </a:t>
            </a:r>
            <a:r>
              <a:rPr lang="ru-RU" i="1" dirty="0" err="1" smtClean="0"/>
              <a:t>сатири</a:t>
            </a:r>
            <a:r>
              <a:rPr lang="ru-RU" i="1" dirty="0" smtClean="0"/>
              <a:t> в </a:t>
            </a:r>
            <a:r>
              <a:rPr lang="ru-RU" i="1" dirty="0" err="1" smtClean="0"/>
              <a:t>художньому</a:t>
            </a:r>
            <a:r>
              <a:rPr lang="ru-RU" i="1" dirty="0" smtClean="0"/>
              <a:t> </a:t>
            </a:r>
            <a:r>
              <a:rPr lang="ru-RU" i="1" dirty="0" err="1" smtClean="0"/>
              <a:t>творі</a:t>
            </a:r>
            <a:r>
              <a:rPr lang="ru-RU" i="1" dirty="0" smtClean="0"/>
              <a:t>. </a:t>
            </a:r>
            <a:r>
              <a:rPr lang="ru-RU" i="1" dirty="0" err="1" smtClean="0"/>
              <a:t>Повість</a:t>
            </a:r>
            <a:r>
              <a:rPr lang="ru-RU" i="1" dirty="0" smtClean="0"/>
              <a:t> «</a:t>
            </a:r>
            <a:r>
              <a:rPr lang="ru-RU" i="1" dirty="0" err="1" smtClean="0"/>
              <a:t>Конотопська</a:t>
            </a:r>
            <a:r>
              <a:rPr lang="ru-RU" i="1" dirty="0" smtClean="0"/>
              <a:t> </a:t>
            </a:r>
            <a:r>
              <a:rPr lang="ru-RU" i="1" dirty="0" err="1" smtClean="0"/>
              <a:t>відьма</a:t>
            </a:r>
            <a:r>
              <a:rPr lang="ru-RU" i="1" dirty="0" smtClean="0"/>
              <a:t>» </a:t>
            </a:r>
            <a:r>
              <a:rPr lang="ru-RU" i="1" dirty="0" err="1" smtClean="0"/>
              <a:t>можна</a:t>
            </a:r>
            <a:r>
              <a:rPr lang="ru-RU" i="1" dirty="0" smtClean="0"/>
              <a:t> </a:t>
            </a:r>
            <a:r>
              <a:rPr lang="ru-RU" i="1" dirty="0" err="1" smtClean="0"/>
              <a:t>вважати</a:t>
            </a:r>
            <a:r>
              <a:rPr lang="ru-RU" i="1" dirty="0" smtClean="0"/>
              <a:t> </a:t>
            </a:r>
            <a:r>
              <a:rPr lang="ru-RU" i="1" dirty="0" err="1" smtClean="0"/>
              <a:t>зразком</a:t>
            </a:r>
            <a:r>
              <a:rPr lang="ru-RU" i="1" dirty="0" smtClean="0"/>
              <a:t> для практичного </a:t>
            </a:r>
            <a:r>
              <a:rPr lang="ru-RU" i="1" dirty="0" err="1" smtClean="0"/>
              <a:t>засвоєння</a:t>
            </a:r>
            <a:r>
              <a:rPr lang="ru-RU" i="1" dirty="0" smtClean="0"/>
              <a:t> </a:t>
            </a:r>
            <a:r>
              <a:rPr lang="ru-RU" i="1" dirty="0" err="1" smtClean="0"/>
              <a:t>цих</a:t>
            </a:r>
            <a:r>
              <a:rPr lang="ru-RU" i="1" dirty="0" smtClean="0"/>
              <a:t> понять.</a:t>
            </a:r>
            <a:endParaRPr lang="ru-RU" i="1" dirty="0"/>
          </a:p>
        </p:txBody>
      </p:sp>
      <p:pic>
        <p:nvPicPr>
          <p:cNvPr id="4" name="Рисунок 3" descr="Stamp_of_Ukraine_s54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14480" y="4286256"/>
            <a:ext cx="2143140" cy="2571744"/>
          </a:xfrm>
          <a:prstGeom prst="rect">
            <a:avLst/>
          </a:prstGeom>
        </p:spPr>
      </p:pic>
      <p:pic>
        <p:nvPicPr>
          <p:cNvPr id="6" name="Рисунок 5" descr="88788_html_35f51f0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4381500"/>
            <a:ext cx="2857500" cy="24765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0"/>
            <a:ext cx="7498080" cy="321471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Маруся</a:t>
            </a:r>
            <a:r>
              <a:rPr lang="ru-RU" sz="2400" dirty="0" smtClean="0"/>
              <a:t> </a:t>
            </a:r>
            <a:r>
              <a:rPr lang="ru-RU" sz="2400" i="1" dirty="0" smtClean="0"/>
              <a:t>— </a:t>
            </a:r>
            <a:r>
              <a:rPr lang="ru-RU" sz="2400" i="1" dirty="0" err="1" smtClean="0"/>
              <a:t>сентиментально-реалістична</a:t>
            </a:r>
            <a:r>
              <a:rPr lang="ru-RU" sz="2400" i="1" dirty="0" smtClean="0"/>
              <a:t> </a:t>
            </a:r>
            <a:r>
              <a:rPr lang="ru-RU" sz="2400" i="1" dirty="0" err="1" smtClean="0"/>
              <a:t>повість</a:t>
            </a:r>
            <a:r>
              <a:rPr lang="ru-RU" sz="2400" i="1" dirty="0" smtClean="0"/>
              <a:t> </a:t>
            </a:r>
            <a:r>
              <a:rPr lang="ru-RU" sz="2400" i="1" dirty="0" err="1" smtClean="0"/>
              <a:t>Григорія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Квітки-Основ'яненка</a:t>
            </a:r>
            <a:r>
              <a:rPr lang="ru-RU" sz="2400" i="1" dirty="0" smtClean="0"/>
              <a:t>, написана у 1832 та </a:t>
            </a:r>
            <a:r>
              <a:rPr lang="ru-RU" sz="2400" i="1" dirty="0" err="1" smtClean="0"/>
              <a:t>опублікована</a:t>
            </a:r>
            <a:r>
              <a:rPr lang="ru-RU" sz="2400" i="1" dirty="0" smtClean="0"/>
              <a:t> в 1834 </a:t>
            </a:r>
            <a:r>
              <a:rPr lang="ru-RU" sz="2400" i="1" dirty="0" err="1" smtClean="0"/>
              <a:t>році</a:t>
            </a:r>
            <a:r>
              <a:rPr lang="ru-RU" sz="2400" i="1" dirty="0" smtClean="0"/>
              <a:t>. Перший </a:t>
            </a:r>
            <a:r>
              <a:rPr lang="ru-RU" sz="2400" i="1" dirty="0" err="1" smtClean="0"/>
              <a:t>прозовий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твір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нової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української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літератури</a:t>
            </a:r>
            <a:r>
              <a:rPr lang="ru-RU" sz="2400" i="1" dirty="0" smtClean="0"/>
              <a:t>.</a:t>
            </a:r>
            <a:endParaRPr lang="ru-RU" sz="2400" i="1" dirty="0"/>
          </a:p>
        </p:txBody>
      </p:sp>
      <p:pic>
        <p:nvPicPr>
          <p:cNvPr id="4" name="Рисунок 3" descr="39179----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728" y="3000372"/>
            <a:ext cx="2857520" cy="3571876"/>
          </a:xfrm>
          <a:prstGeom prst="rect">
            <a:avLst/>
          </a:prstGeom>
        </p:spPr>
      </p:pic>
      <p:pic>
        <p:nvPicPr>
          <p:cNvPr id="5" name="Рисунок 4" descr="9c8ddfe95fea90059bbacd7172e5734c21beaaed4deaa1d5982fc83a0e53c07e-7150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43570" y="2857496"/>
            <a:ext cx="2643206" cy="371472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/>
              <a:t>Головні герої: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b="1" i="1" dirty="0" smtClean="0"/>
              <a:t>Маруся</a:t>
            </a:r>
            <a:r>
              <a:rPr lang="ru-RU" sz="2400" dirty="0" smtClean="0"/>
              <a:t> — </a:t>
            </a:r>
            <a:r>
              <a:rPr lang="ru-RU" sz="2400" dirty="0" err="1" smtClean="0"/>
              <a:t>головна</a:t>
            </a:r>
            <a:r>
              <a:rPr lang="ru-RU" sz="2400" dirty="0" smtClean="0"/>
              <a:t> </a:t>
            </a:r>
            <a:r>
              <a:rPr lang="ru-RU" sz="2400" dirty="0" err="1" smtClean="0"/>
              <a:t>героїня</a:t>
            </a:r>
            <a:r>
              <a:rPr lang="ru-RU" sz="2400" dirty="0" smtClean="0"/>
              <a:t>, </a:t>
            </a:r>
            <a:r>
              <a:rPr lang="ru-RU" sz="2400" dirty="0" err="1" smtClean="0"/>
              <a:t>донька</a:t>
            </a:r>
            <a:r>
              <a:rPr lang="ru-RU" sz="2400" dirty="0" smtClean="0"/>
              <a:t> Наума Дрота</a:t>
            </a:r>
            <a:r>
              <a:rPr lang="ru-RU" sz="2400" dirty="0" smtClean="0"/>
              <a:t>;</a:t>
            </a:r>
          </a:p>
          <a:p>
            <a:pPr>
              <a:buFont typeface="Wingdings" pitchFamily="2" charset="2"/>
              <a:buChar char="v"/>
            </a:pPr>
            <a:endParaRPr lang="ru-RU" sz="2400" dirty="0" smtClean="0"/>
          </a:p>
          <a:p>
            <a:pPr>
              <a:buFont typeface="Wingdings" pitchFamily="2" charset="2"/>
              <a:buChar char="v"/>
            </a:pPr>
            <a:r>
              <a:rPr lang="ru-RU" sz="2400" b="1" i="1" dirty="0" smtClean="0"/>
              <a:t>Наум Дрот</a:t>
            </a:r>
            <a:r>
              <a:rPr lang="ru-RU" sz="2400" dirty="0" smtClean="0"/>
              <a:t> — </a:t>
            </a:r>
            <a:r>
              <a:rPr lang="ru-RU" sz="2400" dirty="0" err="1" smtClean="0"/>
              <a:t>багатий</a:t>
            </a:r>
            <a:r>
              <a:rPr lang="ru-RU" sz="2400" dirty="0" smtClean="0"/>
              <a:t> селянин, </a:t>
            </a:r>
            <a:r>
              <a:rPr lang="ru-RU" sz="2400" dirty="0" err="1" smtClean="0"/>
              <a:t>батько</a:t>
            </a:r>
            <a:r>
              <a:rPr lang="ru-RU" sz="2400" dirty="0" smtClean="0"/>
              <a:t> </a:t>
            </a:r>
            <a:r>
              <a:rPr lang="ru-RU" sz="2400" dirty="0" err="1" smtClean="0"/>
              <a:t>Марусі</a:t>
            </a:r>
            <a:r>
              <a:rPr lang="ru-RU" sz="2400" dirty="0" smtClean="0"/>
              <a:t>;</a:t>
            </a:r>
          </a:p>
          <a:p>
            <a:pPr>
              <a:buFont typeface="Wingdings" pitchFamily="2" charset="2"/>
              <a:buChar char="v"/>
            </a:pPr>
            <a:endParaRPr lang="ru-RU" sz="2400" dirty="0" smtClean="0"/>
          </a:p>
          <a:p>
            <a:pPr>
              <a:buFont typeface="Wingdings" pitchFamily="2" charset="2"/>
              <a:buChar char="v"/>
            </a:pPr>
            <a:r>
              <a:rPr lang="ru-RU" sz="2400" b="1" i="1" dirty="0" smtClean="0"/>
              <a:t>Настя Дрот</a:t>
            </a:r>
            <a:r>
              <a:rPr lang="ru-RU" sz="2400" dirty="0" smtClean="0"/>
              <a:t> — </a:t>
            </a:r>
            <a:r>
              <a:rPr lang="ru-RU" sz="2400" dirty="0" err="1" smtClean="0"/>
              <a:t>мати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Марусі</a:t>
            </a:r>
            <a:r>
              <a:rPr lang="ru-RU" sz="2400" dirty="0" smtClean="0"/>
              <a:t>, дружина Наума Дрота</a:t>
            </a:r>
            <a:r>
              <a:rPr lang="ru-RU" sz="2400" dirty="0" smtClean="0"/>
              <a:t>;</a:t>
            </a:r>
          </a:p>
          <a:p>
            <a:pPr>
              <a:buFont typeface="Wingdings" pitchFamily="2" charset="2"/>
              <a:buChar char="v"/>
            </a:pPr>
            <a:endParaRPr lang="ru-RU" sz="2400" dirty="0" smtClean="0"/>
          </a:p>
          <a:p>
            <a:pPr>
              <a:buFont typeface="Wingdings" pitchFamily="2" charset="2"/>
              <a:buChar char="v"/>
            </a:pPr>
            <a:r>
              <a:rPr lang="ru-RU" sz="2400" b="1" i="1" dirty="0" smtClean="0"/>
              <a:t>Василь</a:t>
            </a:r>
            <a:r>
              <a:rPr lang="ru-RU" sz="2400" dirty="0" smtClean="0"/>
              <a:t> — наречений </a:t>
            </a:r>
            <a:r>
              <a:rPr lang="ru-RU" sz="2400" dirty="0" err="1" smtClean="0"/>
              <a:t>Марусі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Другая 1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C3B5D9"/>
      </a:accent5>
      <a:accent6>
        <a:srgbClr val="809EC2"/>
      </a:accent6>
      <a:hlink>
        <a:srgbClr val="8E58B6"/>
      </a:hlink>
      <a:folHlink>
        <a:srgbClr val="7F6F6F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</TotalTime>
  <Words>181</Words>
  <Application>Microsoft Office PowerPoint</Application>
  <PresentationFormat>Экран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Григорій Квітка-Основ’яненко – батько української прози.</vt:lpstr>
      <vt:lpstr>Слайд 2</vt:lpstr>
      <vt:lpstr>Літературознавчий словник:</vt:lpstr>
      <vt:lpstr>Конотопська відьма — сатирично-реалістична повість Григорія Квітки-Основ'яненка, написана в 1833, а опублікована в 1837 році у другій книзі «Малоросійських оповідань» письменника.  Повість розповідає про козацьку старшину, сотника славної конотопської сотні Микиту Уласовича Забрьоху, його писаря Прокопа Ригоровича Пістряка та відьму Явдоху Зубиху.  Твір складається з 14 розділів і має закінчення («закінченіє»). Кожен розділ повісті починається словами смутний і невеселий, які набули в українській мові статусу крилатих.   </vt:lpstr>
      <vt:lpstr>Один з найвідоміших творів Квітки-Основ’яненка “Конотопська відьма”</vt:lpstr>
      <vt:lpstr>Головні герої:</vt:lpstr>
      <vt:lpstr>Слайд 7</vt:lpstr>
      <vt:lpstr>Маруся — сентиментально-реалістична повість Григорія Квітки-Основ'яненка, написана у 1832 та опублікована в 1834 році. Перший прозовий твір нової української літератури.</vt:lpstr>
      <vt:lpstr>Головні герої:</vt:lpstr>
      <vt:lpstr>Висловлювання про твір</vt:lpstr>
      <vt:lpstr>Український сентименталізм у творчості Г. Квітки-Основ'яненка 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Григорій Квітка-Основ’яненко – батько української прози.</dc:title>
  <cp:lastModifiedBy>Admin</cp:lastModifiedBy>
  <cp:revision>11</cp:revision>
  <dcterms:modified xsi:type="dcterms:W3CDTF">2013-12-05T20:05:22Z</dcterms:modified>
</cp:coreProperties>
</file>