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39F2C7-B001-4E06-AC78-87CDF78FD74F}" type="datetimeFigureOut">
              <a:rPr lang="ru-RU" smtClean="0"/>
              <a:pPr/>
              <a:t>02.04.2014</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0A9475-D08B-4489-B54B-66B35063FEEA}"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90A9475-D08B-4489-B54B-66B35063FEEA}" type="slidenum">
              <a:rPr lang="ru-RU" smtClean="0"/>
              <a:pPr/>
              <a:t>3</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02.04.2014</a:t>
            </a:fld>
            <a:endParaRPr lang="ru-RU" dirty="0"/>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dirty="0"/>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02.04.2014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02.04.2014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02.04.2014</a:t>
            </a:fld>
            <a:endParaRPr lang="ru-RU" dirty="0"/>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02.04.2014</a:t>
            </a:fld>
            <a:endParaRPr lang="ru-RU" dirty="0"/>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dirty="0"/>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dirty="0"/>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02.04.2014</a:t>
            </a:fld>
            <a:endParaRPr lang="ru-RU" dirty="0"/>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dirty="0"/>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02.04.2014</a:t>
            </a:fld>
            <a:endParaRPr lang="ru-RU" dirty="0"/>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dirty="0"/>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02.04.2014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02.04.2014</a:t>
            </a:fld>
            <a:endParaRPr lang="ru-RU" dirty="0"/>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dirty="0"/>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02.04.2014</a:t>
            </a:fld>
            <a:endParaRPr lang="ru-RU" dirty="0"/>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02.04.2014</a:t>
            </a:fld>
            <a:endParaRPr lang="ru-RU" dirty="0"/>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02.04.2014</a:t>
            </a:fld>
            <a:endParaRPr lang="ru-RU" dirty="0"/>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dirty="0"/>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428604"/>
            <a:ext cx="7772400" cy="714380"/>
          </a:xfrm>
          <a:blipFill>
            <a:blip r:embed="rId2"/>
            <a:tile tx="0" ty="0" sx="100000" sy="100000" flip="none" algn="tl"/>
          </a:blipFill>
        </p:spPr>
        <p:txBody>
          <a:bodyPr>
            <a:normAutofit fontScale="90000"/>
          </a:bodyPr>
          <a:lstStyle/>
          <a:p>
            <a:r>
              <a:rPr lang="uk-UA" b="1" i="1" dirty="0" smtClean="0"/>
              <a:t>Світове значення Кобзаря</a:t>
            </a:r>
            <a:endParaRPr lang="uk-UA" b="1" i="1" dirty="0"/>
          </a:p>
        </p:txBody>
      </p:sp>
      <p:pic>
        <p:nvPicPr>
          <p:cNvPr id="4" name="Содержимое 3" descr="Kramskoj.jpg"/>
          <p:cNvPicPr>
            <a:picLocks noGrp="1" noChangeAspect="1"/>
          </p:cNvPicPr>
          <p:nvPr>
            <p:ph idx="1"/>
          </p:nvPr>
        </p:nvPicPr>
        <p:blipFill>
          <a:blip r:embed="rId3"/>
          <a:stretch>
            <a:fillRect/>
          </a:stretch>
        </p:blipFill>
        <p:spPr>
          <a:xfrm>
            <a:off x="2786050" y="1714488"/>
            <a:ext cx="3643338" cy="471490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Навіть при житті авторитет Шевченкового слова був високий не тільки завдяки його політичній вагомості, а ще й тому, що позбавлений права на власну історію і національну самосвідомість, український народ сприймав твори свого поета не лише як красне письменство, а й як фактор розвитку всього культурного життя в Україні. </a:t>
            </a:r>
          </a:p>
          <a:p>
            <a:r>
              <a:rPr lang="ru-RU" dirty="0" smtClean="0"/>
              <a:t>Білоруський письменник М. Богданович у статті, написаній до сторіччя з дня народження поета, писав: «...Це письменник, якому судилася величезна роль стати символом культурної цінності цілого народу, уособленням усієї його духовної сутності».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Тарас Шевченка</a:t>
            </a:r>
            <a:endParaRPr lang="ru-RU" dirty="0"/>
          </a:p>
        </p:txBody>
      </p:sp>
      <p:sp>
        <p:nvSpPr>
          <p:cNvPr id="2" name="Текст 1"/>
          <p:cNvSpPr>
            <a:spLocks noGrp="1"/>
          </p:cNvSpPr>
          <p:nvPr>
            <p:ph type="body" idx="1"/>
          </p:nvPr>
        </p:nvSpPr>
        <p:spPr>
          <a:xfrm>
            <a:off x="706902" y="1351672"/>
            <a:ext cx="8151378" cy="4934848"/>
          </a:xfrm>
        </p:spPr>
        <p:txBody>
          <a:bodyPr>
            <a:normAutofit/>
          </a:bodyPr>
          <a:lstStyle/>
          <a:p>
            <a:r>
              <a:rPr lang="ru-RU" dirty="0" smtClean="0"/>
              <a:t> </a:t>
            </a:r>
            <a:r>
              <a:rPr lang="uk-UA" dirty="0" smtClean="0"/>
              <a:t>Борис Грінченко: «Шевченко своєю національною свідомістю є геній, а своєю незмірною вагою, значенням у справі національного відроджен­ня свого рідного краю є явищем феноменальним, єди­ним, може, на світі».</a:t>
            </a:r>
            <a:endParaRPr lang="ru-RU" dirty="0" smtClean="0"/>
          </a:p>
          <a:p>
            <a:r>
              <a:rPr lang="uk-UA" u="sng" dirty="0" smtClean="0"/>
              <a:t>. Великому Кобзарю присвячено масу творів. Вірші писали В. Симоненко, Б.Олійник, </a:t>
            </a:r>
            <a:endParaRPr lang="ru-RU" dirty="0" smtClean="0"/>
          </a:p>
          <a:p>
            <a:r>
              <a:rPr lang="uk-UA" u="sng" dirty="0" smtClean="0"/>
              <a:t>Є. Маланюк, Л. Костенко та ін..</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Тарас Шевченка</a:t>
            </a:r>
            <a:endParaRPr lang="ru-RU" dirty="0"/>
          </a:p>
        </p:txBody>
      </p:sp>
      <p:sp>
        <p:nvSpPr>
          <p:cNvPr id="2" name="Текст 1"/>
          <p:cNvSpPr>
            <a:spLocks noGrp="1"/>
          </p:cNvSpPr>
          <p:nvPr>
            <p:ph type="body" idx="1"/>
          </p:nvPr>
        </p:nvSpPr>
        <p:spPr>
          <a:xfrm>
            <a:off x="714348" y="1351672"/>
            <a:ext cx="8151378" cy="5506328"/>
          </a:xfrm>
        </p:spPr>
        <p:txBody>
          <a:bodyPr>
            <a:normAutofit fontScale="92500" lnSpcReduction="20000"/>
          </a:bodyPr>
          <a:lstStyle/>
          <a:p>
            <a:r>
              <a:rPr lang="ru-RU" dirty="0" smtClean="0"/>
              <a:t>Євген </a:t>
            </a:r>
            <a:r>
              <a:rPr lang="ru-RU" dirty="0" smtClean="0"/>
              <a:t>Маланюк </a:t>
            </a:r>
          </a:p>
          <a:p>
            <a:r>
              <a:rPr lang="ru-RU" dirty="0" smtClean="0"/>
              <a:t>Шевченко</a:t>
            </a:r>
          </a:p>
          <a:p>
            <a:r>
              <a:rPr lang="ru-RU" dirty="0" smtClean="0"/>
              <a:t>Не поет — бо це ж до болю мало, </a:t>
            </a:r>
          </a:p>
          <a:p>
            <a:r>
              <a:rPr lang="ru-RU" dirty="0" smtClean="0"/>
              <a:t>Не трибун — бо це лиш рупор мас, </a:t>
            </a:r>
          </a:p>
          <a:p>
            <a:r>
              <a:rPr lang="ru-RU" dirty="0" smtClean="0"/>
              <a:t>І вже менш за все — «Кобзар </a:t>
            </a:r>
          </a:p>
          <a:p>
            <a:r>
              <a:rPr lang="ru-RU" dirty="0" smtClean="0"/>
              <a:t>Тарас» </a:t>
            </a:r>
          </a:p>
          <a:p>
            <a:r>
              <a:rPr lang="ru-RU" dirty="0" smtClean="0"/>
              <a:t>Він, ким зайнялось і запалало. </a:t>
            </a:r>
          </a:p>
          <a:p>
            <a:r>
              <a:rPr lang="ru-RU" dirty="0" smtClean="0"/>
              <a:t>Скорше — бунт буйних майбутніх </a:t>
            </a:r>
          </a:p>
          <a:p>
            <a:r>
              <a:rPr lang="ru-RU" dirty="0" smtClean="0"/>
              <a:t>рас, </a:t>
            </a:r>
          </a:p>
          <a:p>
            <a:r>
              <a:rPr lang="ru-RU" dirty="0" smtClean="0"/>
              <a:t>Полум'я, на котрім тьма розтала, </a:t>
            </a:r>
          </a:p>
          <a:p>
            <a:r>
              <a:rPr lang="ru-RU" dirty="0" smtClean="0"/>
              <a:t>Вибух крові, що зарокотала </a:t>
            </a:r>
          </a:p>
          <a:p>
            <a:r>
              <a:rPr lang="ru-RU" dirty="0" smtClean="0"/>
              <a:t>Карою за довгу ніч образ. </a:t>
            </a:r>
          </a:p>
          <a:p>
            <a:r>
              <a:rPr lang="ru-RU" dirty="0" smtClean="0"/>
              <a:t>Лютий зір прозрілого раба, </a:t>
            </a:r>
          </a:p>
          <a:p>
            <a:r>
              <a:rPr lang="ru-RU" dirty="0" smtClean="0"/>
              <a:t>Гонта, що синів свяченим ріже, </a:t>
            </a:r>
          </a:p>
          <a:p>
            <a:r>
              <a:rPr lang="ru-RU" dirty="0" smtClean="0"/>
              <a:t>У досвітніх загравах — степа </a:t>
            </a:r>
          </a:p>
          <a:p>
            <a:r>
              <a:rPr lang="ru-RU" dirty="0" smtClean="0"/>
              <a:t>З дужим хрустом випростали крижі. </a:t>
            </a:r>
          </a:p>
          <a:p>
            <a:r>
              <a:rPr lang="ru-RU" dirty="0" smtClean="0"/>
              <a:t>А ось поруч — усміх, ласка, мати </a:t>
            </a:r>
          </a:p>
          <a:p>
            <a:r>
              <a:rPr lang="ru-RU" dirty="0" smtClean="0"/>
              <a:t>І садок вишневий коло хати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Кобзар</a:t>
            </a:r>
            <a:endParaRPr lang="ru-RU" dirty="0"/>
          </a:p>
        </p:txBody>
      </p:sp>
      <p:sp>
        <p:nvSpPr>
          <p:cNvPr id="2" name="Текст 1"/>
          <p:cNvSpPr>
            <a:spLocks noGrp="1"/>
          </p:cNvSpPr>
          <p:nvPr>
            <p:ph type="body" idx="1"/>
          </p:nvPr>
        </p:nvSpPr>
        <p:spPr>
          <a:xfrm>
            <a:off x="706902" y="1351672"/>
            <a:ext cx="8151378" cy="5506328"/>
          </a:xfrm>
        </p:spPr>
        <p:txBody>
          <a:bodyPr>
            <a:normAutofit/>
          </a:bodyPr>
          <a:lstStyle/>
          <a:p>
            <a:r>
              <a:rPr lang="ru-RU" dirty="0" smtClean="0"/>
              <a:t>В Україні та за її межами існує багато пам'ятників Шевченку. Одним з найкращих уважається пам'ятник у Харкові, великі пам'ятники кобзареві встановлені також у Києві, Дніпропетровську, Донецьку, Львові та інших містах. За кордоном пам'ятники Шевченку встановлено у Росії (Москва, Санкт-Петербург), США (Вашингтон), Канаді (Вінніпеґ, Торонто), Польщі (Білий Бір, Варшава), Чехії (Прага). Білорусі (Могилів), Грузії (Тбілісі), Угорщині, Парагваї, Узбекистані, Франції (Париж, Монтаржі) Австралії (Канбера).</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Тарас Шевченко</a:t>
            </a:r>
            <a:endParaRPr lang="ru-RU" dirty="0"/>
          </a:p>
        </p:txBody>
      </p:sp>
      <p:sp>
        <p:nvSpPr>
          <p:cNvPr id="2" name="Текст 1"/>
          <p:cNvSpPr>
            <a:spLocks noGrp="1"/>
          </p:cNvSpPr>
          <p:nvPr>
            <p:ph type="body" idx="1"/>
          </p:nvPr>
        </p:nvSpPr>
        <p:spPr>
          <a:xfrm>
            <a:off x="706902" y="1351672"/>
            <a:ext cx="8151378" cy="5363476"/>
          </a:xfrm>
        </p:spPr>
        <p:txBody>
          <a:bodyPr>
            <a:normAutofit/>
          </a:bodyPr>
          <a:lstStyle/>
          <a:p>
            <a:r>
              <a:rPr lang="uk-UA" u="sng" dirty="0" smtClean="0"/>
              <a:t>. На творчість Шевченка великий вплив мав укр. фольклор. Цей вплив позначився на тематиці, мотивах, образах та поетиці більшості його віршів. Більше як 80 пісень на слова Шевченка належить М.В. Лисенкові. Його традицію продовжили К. Стеценко ("Вечір", "Ой літа орел"), Я. Степовий ("Думи мої, думи мої, лихо мені з вами!", "Зоре моя вечірняя", "Вітер з гаєм розмовляє"), С. Людкевич ("Сонце заходить, гори чорніють"), В. Заремба ("Нащо мені чорні брови", "І багата я"), А. Штогаренко ("Якби мені черевики") та ін. Є пісні, які по праву вважаються народними, адже музику до них склав сам народ.</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06902" y="512064"/>
            <a:ext cx="8156448" cy="845234"/>
          </a:xfrm>
        </p:spPr>
        <p:txBody>
          <a:bodyPr>
            <a:normAutofit fontScale="90000"/>
          </a:bodyPr>
          <a:lstStyle/>
          <a:p>
            <a:r>
              <a:rPr lang="uk-UA" dirty="0" smtClean="0"/>
              <a:t>Світове значення Тараса Шевченка</a:t>
            </a:r>
            <a:endParaRPr lang="ru-RU" dirty="0"/>
          </a:p>
        </p:txBody>
      </p:sp>
      <p:sp>
        <p:nvSpPr>
          <p:cNvPr id="2" name="Текст 1"/>
          <p:cNvSpPr>
            <a:spLocks noGrp="1"/>
          </p:cNvSpPr>
          <p:nvPr>
            <p:ph type="body" idx="1"/>
          </p:nvPr>
        </p:nvSpPr>
        <p:spPr>
          <a:xfrm>
            <a:off x="706902" y="1351672"/>
            <a:ext cx="8151378" cy="5292038"/>
          </a:xfrm>
        </p:spPr>
        <p:txBody>
          <a:bodyPr>
            <a:normAutofit/>
          </a:bodyPr>
          <a:lstStyle/>
          <a:p>
            <a:r>
              <a:rPr lang="uk-UA" u="sng" dirty="0" smtClean="0"/>
              <a:t>У розкрилі земних і заобрійних трас височіє над світом Великий Тарас.</a:t>
            </a:r>
            <a:endParaRPr lang="ru-RU" dirty="0" smtClean="0"/>
          </a:p>
          <a:p>
            <a:r>
              <a:rPr lang="uk-UA" u="sng" dirty="0" smtClean="0"/>
              <a:t> Він залишається серед нас, українців, і далі невмирущим як поет, як геній, як поводир, що показує нам шляхи у боротьбі за наші ідеали.</a:t>
            </a:r>
            <a:endParaRPr lang="ru-RU" dirty="0" smtClean="0"/>
          </a:p>
          <a:p>
            <a:r>
              <a:rPr lang="ru-RU" u="sng" dirty="0" smtClean="0"/>
              <a:t>Перегорнули ми останню сторінку "Кобзаря", доторкнулися душею до палкого й нескореного серця поета. А пісні, які співали сьогодні, вже півтора століття співає український народ, а скільки ще співатиме — залежить від нас з вами. Адже нам творити долю української пісні, української мови, українського народу. Тож нехай "Заповіт" великого Кобзаря стане заповітом для нас — зберегти мову народу, його звичаї, його пісні і пронести через віки у майбуття.</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142984"/>
            <a:ext cx="8286808" cy="4524315"/>
          </a:xfrm>
          <a:prstGeom prst="rect">
            <a:avLst/>
          </a:prstGeom>
          <a:noFill/>
        </p:spPr>
        <p:txBody>
          <a:bodyPr wrap="square" rtlCol="0">
            <a:spAutoFit/>
          </a:bodyPr>
          <a:lstStyle/>
          <a:p>
            <a:r>
              <a:rPr lang="ru-RU" dirty="0" smtClean="0"/>
              <a:t>Світове значення творчості. Кожний, хто глибоко вивчає творчість великого сина України, неминуче переконується, що має вона світове значення. Ось кілька висловлювань з цього приводу: «Завдяки Шевченкові скарби української душі повною річкою влилися в загальний потік людської культури »(Луначарського),« Тарас Шевченко не має собі рівних у світовій літературі »(Курелла, Німеччина),« Його геній розрісся, як дерево, простягнувші крону над віками »(Камілар, Румунія),« Поки б'ються серця людей, звучатиме і голос Шевченка »(Хікмет, Туреччина);« Він був найбільш народним поетом з усіх великих поетів світу. Поезія Шевченка була явищем єдиним і неповторним. Немає для неї відповідника в світовій літературі » (Якубець, Польща). </a:t>
            </a:r>
          </a:p>
          <a:p>
            <a:endParaRPr lang="ru-RU" dirty="0" smtClean="0"/>
          </a:p>
          <a:p>
            <a:r>
              <a:rPr lang="ru-RU" dirty="0" smtClean="0"/>
              <a:t> Інколи справедливо зауважують, що революційно-демократичних письменників у </a:t>
            </a:r>
            <a:r>
              <a:rPr lang="en-US" dirty="0" smtClean="0"/>
              <a:t>XIX </a:t>
            </a:r>
            <a:r>
              <a:rPr lang="ru-RU" dirty="0" smtClean="0"/>
              <a:t>ст. було не так вже й мало, проте жоден з них не піднявся до таких вершин шани і любові народу, як Шевченко. У своїх творах він випромінював на скривджених всю силу великої любові, цілий океан ніжності, а трагедію сироти чи вдови підносив до рівня світової трагедії.</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Світове значення.</a:t>
            </a:r>
            <a:endParaRPr lang="ru-RU" dirty="0"/>
          </a:p>
        </p:txBody>
      </p:sp>
      <p:sp>
        <p:nvSpPr>
          <p:cNvPr id="3" name="Текст 2"/>
          <p:cNvSpPr>
            <a:spLocks noGrp="1"/>
          </p:cNvSpPr>
          <p:nvPr>
            <p:ph type="body" idx="2"/>
          </p:nvPr>
        </p:nvSpPr>
        <p:spPr>
          <a:ln>
            <a:solidFill>
              <a:schemeClr val="bg1"/>
            </a:solidFill>
          </a:ln>
        </p:spPr>
        <p:txBody>
          <a:bodyPr>
            <a:normAutofit fontScale="77500" lnSpcReduction="20000"/>
          </a:bodyPr>
          <a:lstStyle/>
          <a:p>
            <a:pPr algn="ctr"/>
            <a:r>
              <a:rPr lang="ru-RU" sz="2000" i="1" dirty="0" smtClean="0"/>
              <a:t>Стислий опис: Показати неповторність творчої спадщини Т.Г.Шевченка, його значення для розвитку української літератури, домогтися усвідомлення учнями того, що кожна людина неповторна особистість; розвивати уміння ставити навчальні завдання, здатність до моделювання, аналізу; застосовувати набуті знання практично; виховувати інтерес до спадщини Т.Г.Шевченка, прагнення поглибити знання шляхом самостійного читання творів письменника, літератури про нього.</a:t>
            </a:r>
            <a:endParaRPr lang="ru-RU" sz="2000" i="1" dirty="0"/>
          </a:p>
        </p:txBody>
      </p:sp>
      <p:sp>
        <p:nvSpPr>
          <p:cNvPr id="4" name="Содержимое 3"/>
          <p:cNvSpPr>
            <a:spLocks noGrp="1"/>
          </p:cNvSpPr>
          <p:nvPr>
            <p:ph sz="half" idx="1"/>
          </p:nvPr>
        </p:nvSpPr>
        <p:spPr/>
        <p:txBody>
          <a:bodyPr>
            <a:normAutofit fontScale="40000" lnSpcReduction="20000"/>
          </a:bodyPr>
          <a:lstStyle/>
          <a:p>
            <a:r>
              <a:rPr lang="ru-RU" dirty="0" smtClean="0"/>
              <a:t>«Кобзар» знаменував собою демократизацію світової літератури, бо з його сторінок чи не вперше заговорили цілі соціальні материки, які залишалися невідомими для елітарної культури - і це було одкровенням. </a:t>
            </a:r>
          </a:p>
          <a:p>
            <a:endParaRPr lang="ru-RU" dirty="0" smtClean="0"/>
          </a:p>
          <a:p>
            <a:r>
              <a:rPr lang="ru-RU" dirty="0" smtClean="0"/>
              <a:t> Не дивно, що твори Кобзаря перекладені всіма слов'янськими мовами, а також грузинською, вірменською, казахською, узбецькою, німецькою, англійською французькою, датською, новогрецька, іспанською, хінді, японською, в'єтнамською, корейською, румунською, італійською, угорською, малайською, бенгальський та багатьма іншими мовами. </a:t>
            </a:r>
          </a:p>
          <a:p>
            <a:endParaRPr lang="ru-RU" dirty="0" smtClean="0"/>
          </a:p>
          <a:p>
            <a:r>
              <a:rPr lang="ru-RU" dirty="0" smtClean="0"/>
              <a:t> Про все більшу світову славу великого Кобзаря свідчать пам'ятники, встановлені в різних країнах світу: у Палермо (Канада), Бухаресті, Вашингтоні, Нью-Йорку, Парижі тощо. </a:t>
            </a:r>
          </a:p>
          <a:p>
            <a:endParaRPr lang="ru-RU" dirty="0" smtClean="0"/>
          </a:p>
          <a:p>
            <a:r>
              <a:rPr lang="ru-RU" dirty="0" smtClean="0"/>
              <a:t> Творчість Шевченка постає чи не найвидатнішим всеєвропейськім і світовим явищем, бо досі, як слушно зауважив Вадим Скуратівський, «вікове горе мас, по суті, не мало своїх літературних уст, не розверзалося ними, не прорізалося своїм художнім голосом ». Були окремі літературні спроби, але настільки несміліві й наслідувальні стосовно панівної культури, що ставали панською іграшкою, а не грандіозним мистецьким явищем і національно-соціальним викликом, яким була творчість великого Кобзаря. Саме Шевченко вперше в історії порушив тисячолітню німоту соціальних низів. Тому "Кобзар" і має планетарне значення, саме українським словом вперше заговорили невідомі досі для елітарної культури світи, речником яких став українець, він своєю творчістю демократізував європейську та світову літературу. </a:t>
            </a:r>
          </a:p>
          <a:p>
            <a:endParaRPr lang="ru-RU" dirty="0" smtClean="0"/>
          </a:p>
          <a:p>
            <a:r>
              <a:rPr lang="ru-RU" dirty="0" smtClean="0"/>
              <a:t> Шевченко -- явище унікальне. Його немає з ким порівняти у письменстві інших народів. Чи не тому, що він кращий за інших. Йдеться про особливий генотип культури нашої країни.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Народні прислів'я.</a:t>
            </a:r>
            <a:endParaRPr lang="ru-RU" dirty="0"/>
          </a:p>
        </p:txBody>
      </p:sp>
      <p:sp>
        <p:nvSpPr>
          <p:cNvPr id="2" name="Текст 1"/>
          <p:cNvSpPr>
            <a:spLocks noGrp="1"/>
          </p:cNvSpPr>
          <p:nvPr>
            <p:ph type="body" idx="1"/>
          </p:nvPr>
        </p:nvSpPr>
        <p:spPr>
          <a:xfrm>
            <a:off x="706902" y="1351672"/>
            <a:ext cx="8151378" cy="5292038"/>
          </a:xfrm>
        </p:spPr>
        <p:txBody>
          <a:bodyPr>
            <a:normAutofit/>
          </a:bodyPr>
          <a:lstStyle/>
          <a:p>
            <a:r>
              <a:rPr lang="ru-RU" dirty="0" smtClean="0"/>
              <a:t>1.Шевченко в </a:t>
            </a:r>
            <a:r>
              <a:rPr lang="ru-RU" dirty="0" smtClean="0"/>
              <a:t>В</a:t>
            </a:r>
            <a:r>
              <a:rPr lang="ru-RU" dirty="0" smtClean="0"/>
              <a:t>країні - як  Пушкін в Росії.</a:t>
            </a:r>
          </a:p>
          <a:p>
            <a:r>
              <a:rPr lang="uk-UA" dirty="0" smtClean="0"/>
              <a:t>2.</a:t>
            </a:r>
            <a:r>
              <a:rPr lang="ru-RU" dirty="0" smtClean="0"/>
              <a:t> Шевченко народ захищав, а про себе </a:t>
            </a:r>
            <a:r>
              <a:rPr lang="ru-RU" dirty="0" smtClean="0"/>
              <a:t>забував.</a:t>
            </a:r>
          </a:p>
          <a:p>
            <a:r>
              <a:rPr lang="uk-UA" dirty="0" smtClean="0"/>
              <a:t>3.</a:t>
            </a:r>
            <a:r>
              <a:rPr lang="ru-RU" dirty="0" smtClean="0"/>
              <a:t> Шевченко дужий був не силою, а словом </a:t>
            </a:r>
            <a:r>
              <a:rPr lang="ru-RU" dirty="0" smtClean="0"/>
              <a:t>мудрим.</a:t>
            </a:r>
          </a:p>
          <a:p>
            <a:r>
              <a:rPr lang="uk-UA" dirty="0" smtClean="0"/>
              <a:t>4.</a:t>
            </a:r>
            <a:r>
              <a:rPr lang="ru-RU" dirty="0" smtClean="0"/>
              <a:t> Тарасів “Кобзар” – народу великий </a:t>
            </a:r>
            <a:r>
              <a:rPr lang="ru-RU" dirty="0" smtClean="0"/>
              <a:t>дар.</a:t>
            </a:r>
          </a:p>
          <a:p>
            <a:r>
              <a:rPr lang="uk-UA" dirty="0" smtClean="0"/>
              <a:t>5.</a:t>
            </a:r>
            <a:r>
              <a:rPr lang="ru-RU" dirty="0" smtClean="0"/>
              <a:t> Тарасів “Заповіт” облетів увесь </a:t>
            </a:r>
            <a:r>
              <a:rPr lang="ru-RU" dirty="0" smtClean="0"/>
              <a:t>світ.</a:t>
            </a:r>
          </a:p>
          <a:p>
            <a:r>
              <a:rPr lang="uk-UA" dirty="0" smtClean="0"/>
              <a:t>6.</a:t>
            </a:r>
            <a:r>
              <a:rPr lang="ru-RU" dirty="0" smtClean="0"/>
              <a:t> Тараса думки будуть жити </a:t>
            </a:r>
            <a:r>
              <a:rPr lang="ru-RU" dirty="0" smtClean="0"/>
              <a:t>віки.</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Кобзар</a:t>
            </a:r>
            <a:endParaRPr lang="ru-RU" dirty="0"/>
          </a:p>
        </p:txBody>
      </p:sp>
      <p:sp>
        <p:nvSpPr>
          <p:cNvPr id="2" name="Текст 1"/>
          <p:cNvSpPr>
            <a:spLocks noGrp="1"/>
          </p:cNvSpPr>
          <p:nvPr>
            <p:ph type="body" idx="1"/>
          </p:nvPr>
        </p:nvSpPr>
        <p:spPr>
          <a:xfrm>
            <a:off x="571472" y="1428736"/>
            <a:ext cx="8286808" cy="5006286"/>
          </a:xfrm>
        </p:spPr>
        <p:txBody>
          <a:bodyPr>
            <a:normAutofit fontScale="77500" lnSpcReduction="20000"/>
          </a:bodyPr>
          <a:lstStyle/>
          <a:p>
            <a:r>
              <a:rPr lang="ru-RU" dirty="0" smtClean="0"/>
              <a:t>Тарас ... Простору в цьому імені. В ньому вся історія наша, все буття, ява і найпотаємніші сни. Нас просто не існує без нього: Україна - це Шевченко, Шевченко - це Україна. Чи не знайти такого анатомічного скальпеля, який міг би відділити одне від одного. Сінонімічна пара на всі часи, доки й світу. </a:t>
            </a:r>
          </a:p>
          <a:p>
            <a:endParaRPr lang="ru-RU" dirty="0" smtClean="0"/>
          </a:p>
          <a:p>
            <a:r>
              <a:rPr lang="ru-RU" dirty="0" smtClean="0"/>
              <a:t> Уявити себе без Шевченка - все одно, що без неба над головою. Він - вершина парость родового дерева нашої нації, виразник і хранитель народного духу. Навіть плоть його вознесена на вершину. Іншої такої могили на Україні нема, нема такої могили на всій планеті. Вона - немов козацька вежа, де при наближенні небезпеки запалювали сторожовий вогонь. Вогонь на сторожовій вежі Шевченка не згасає ніколи. Той вогонь - його іменний Глагол. Коли ми необачно віддалялися від нього - більмамі бралися наші очі, Полуда заступала шлях. Отоді мали те, що мали. Шевченко універсальний. Кажемо: Тарас-і чи є такий українець, який би не знав, про кого йдеться. Росіянин не назве Пушкіна Олександром, англієць Шекспіра - Вільямом, німець не говірки імені Гете чи Шіллера, француз - Гюго. Там інший вимір, там - відчуття дистанції. </a:t>
            </a:r>
          </a:p>
          <a:p>
            <a:endParaRPr lang="ru-RU" dirty="0" smtClean="0"/>
          </a:p>
          <a:p>
            <a:r>
              <a:rPr lang="ru-RU" dirty="0" smtClean="0"/>
              <a:t> Шевченка для свідомості українців - не просто література. Він - наш всесвіт. Явище Шевченка - Виправдання України перед людством, підтвердження нашої національної повноцінності. Слово, яке не співвідноситься з його Словом, - нічого не варте. До Шевченка треба доростаті всім життям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Кобзар</a:t>
            </a:r>
            <a:endParaRPr lang="ru-RU" dirty="0"/>
          </a:p>
        </p:txBody>
      </p:sp>
      <p:sp>
        <p:nvSpPr>
          <p:cNvPr id="2" name="Текст 1"/>
          <p:cNvSpPr>
            <a:spLocks noGrp="1"/>
          </p:cNvSpPr>
          <p:nvPr>
            <p:ph type="body" idx="1"/>
          </p:nvPr>
        </p:nvSpPr>
        <p:spPr>
          <a:xfrm>
            <a:off x="706902" y="1351672"/>
            <a:ext cx="8151378" cy="5292038"/>
          </a:xfrm>
        </p:spPr>
        <p:txBody>
          <a:bodyPr>
            <a:normAutofit fontScale="77500" lnSpcReduction="20000"/>
          </a:bodyPr>
          <a:lstStyle/>
          <a:p>
            <a:r>
              <a:rPr lang="ru-RU" dirty="0" smtClean="0"/>
              <a:t>Тарас Шевченко! ... Це ім'я дорогоцінною перлиною виблискує у золотій скарбниці світової культури. У славній плеяді безсмертних класиків літератури геніальний співець українського народу по праву стоїть в одному ряду з такими титанами думки і слова, як Гомер і Шекспір, Пушкін і Толстой, Гете і Байрон, Шіллер і Гейне, Бальзак і Гюго, Міцкевич і Бернс, Руставелі і Нізамі, чия мистецька спадщина стала надбанням усього передового людства. </a:t>
            </a:r>
          </a:p>
          <a:p>
            <a:endParaRPr lang="ru-RU" dirty="0" smtClean="0"/>
          </a:p>
          <a:p>
            <a:r>
              <a:rPr lang="ru-RU" dirty="0" smtClean="0"/>
              <a:t> Тарас Шевченко - символ чесності, правди і безстрашності, великої любові до людини. Вся творчість великого Кобзаря зігріта гарячою любов'ю до Батьківщини, пройнята священною ненавистю до ворогів і гнобителів народу. Його думи, його пісні, його полум'яний гнів, його боротьба за світлу долю трудового люду були думами, піснями, гнівом і боротьбою мільйонів. </a:t>
            </a:r>
          </a:p>
          <a:p>
            <a:endParaRPr lang="ru-RU" dirty="0" smtClean="0"/>
          </a:p>
          <a:p>
            <a:r>
              <a:rPr lang="ru-RU" dirty="0" smtClean="0"/>
              <a:t> </a:t>
            </a:r>
            <a:r>
              <a:rPr lang="ru-RU" dirty="0" smtClean="0"/>
              <a:t>Поезію </a:t>
            </a:r>
            <a:r>
              <a:rPr lang="ru-RU" dirty="0" smtClean="0"/>
              <a:t>Шевченка люблять усі народи. Поет, який віддав усі свої сили боротьбі за визволення рідної України від соціального і національного гніту, виражав прагнення і сподівання всіх народів, всіх прогресивних людей світу. </a:t>
            </a:r>
          </a:p>
          <a:p>
            <a:endParaRPr lang="ru-RU" dirty="0" smtClean="0"/>
          </a:p>
          <a:p>
            <a:r>
              <a:rPr lang="ru-RU" dirty="0" smtClean="0"/>
              <a:t> Тарас Григорович Шевченко прожив дуже мало - лише 47 років. З них 34 роки провів у неволі: 24 роки - під ярмом кріпацтва і понад 10 років - у найжорсткіших умовах заслання. А решту - 13 "вільних" років перебував під невсипущим наглядом жандармів.</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Тарас Шевченка</a:t>
            </a:r>
            <a:endParaRPr lang="ru-RU" dirty="0"/>
          </a:p>
        </p:txBody>
      </p:sp>
      <p:sp>
        <p:nvSpPr>
          <p:cNvPr id="2" name="Текст 1"/>
          <p:cNvSpPr>
            <a:spLocks noGrp="1"/>
          </p:cNvSpPr>
          <p:nvPr>
            <p:ph type="body" idx="1"/>
          </p:nvPr>
        </p:nvSpPr>
        <p:spPr>
          <a:xfrm>
            <a:off x="706902" y="1351672"/>
            <a:ext cx="8079940" cy="5220600"/>
          </a:xfrm>
        </p:spPr>
        <p:txBody>
          <a:bodyPr>
            <a:normAutofit fontScale="77500" lnSpcReduction="20000"/>
          </a:bodyPr>
          <a:lstStyle/>
          <a:p>
            <a:r>
              <a:rPr lang="ru-RU" dirty="0" smtClean="0"/>
              <a:t>Оглядаючи прожите життя, сповнене страшної негоди і злиднів, він з болем говорив: "Сколько лет потерянных., сколько цветов увядших!"</a:t>
            </a:r>
          </a:p>
          <a:p>
            <a:endParaRPr lang="ru-RU" dirty="0" smtClean="0"/>
          </a:p>
          <a:p>
            <a:r>
              <a:rPr lang="ru-RU" dirty="0" smtClean="0"/>
              <a:t>Засуджуючи царський режим, який занапастив життя великого поета, М. О. Некрасов у своєму вірші "На смерть Шевченко" писав:</a:t>
            </a:r>
          </a:p>
          <a:p>
            <a:endParaRPr lang="ru-RU" dirty="0" smtClean="0"/>
          </a:p>
          <a:p>
            <a:r>
              <a:rPr lang="ru-RU" dirty="0" smtClean="0"/>
              <a:t>Всё он изведал: тюрьму петербургскую,</a:t>
            </a:r>
          </a:p>
          <a:p>
            <a:endParaRPr lang="ru-RU" dirty="0" smtClean="0"/>
          </a:p>
          <a:p>
            <a:r>
              <a:rPr lang="ru-RU" dirty="0" smtClean="0"/>
              <a:t>Справки, доносы, жандармов любезности,</a:t>
            </a:r>
          </a:p>
          <a:p>
            <a:endParaRPr lang="ru-RU" dirty="0" smtClean="0"/>
          </a:p>
          <a:p>
            <a:r>
              <a:rPr lang="ru-RU" dirty="0" smtClean="0"/>
              <a:t>Всё - и раздольную степь Оренбургскую,</a:t>
            </a:r>
          </a:p>
          <a:p>
            <a:endParaRPr lang="ru-RU" dirty="0" smtClean="0"/>
          </a:p>
          <a:p>
            <a:r>
              <a:rPr lang="ru-RU" dirty="0" smtClean="0"/>
              <a:t>И её крепость... В нужде, в неизвестности</a:t>
            </a:r>
          </a:p>
          <a:p>
            <a:endParaRPr lang="ru-RU" dirty="0" smtClean="0"/>
          </a:p>
          <a:p>
            <a:r>
              <a:rPr lang="ru-RU" dirty="0" smtClean="0"/>
              <a:t>Там, оскорбляемый каждым невеждою,</a:t>
            </a:r>
          </a:p>
          <a:p>
            <a:endParaRPr lang="ru-RU" dirty="0" smtClean="0"/>
          </a:p>
          <a:p>
            <a:r>
              <a:rPr lang="ru-RU" dirty="0" smtClean="0"/>
              <a:t>Жил он солдатом с солдатами жалкими,</a:t>
            </a:r>
          </a:p>
          <a:p>
            <a:endParaRPr lang="ru-RU" dirty="0" smtClean="0"/>
          </a:p>
          <a:p>
            <a:r>
              <a:rPr lang="ru-RU" dirty="0" smtClean="0"/>
              <a:t>Мог умереть он, конечно, под палками,</a:t>
            </a:r>
          </a:p>
          <a:p>
            <a:endParaRPr lang="ru-RU" dirty="0" smtClean="0"/>
          </a:p>
          <a:p>
            <a:r>
              <a:rPr lang="ru-RU" dirty="0" smtClean="0"/>
              <a:t>Может и жил-то он этой надеждою.</a:t>
            </a:r>
          </a:p>
          <a:p>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Тарас Шевченка</a:t>
            </a:r>
            <a:endParaRPr lang="ru-RU" dirty="0"/>
          </a:p>
        </p:txBody>
      </p:sp>
      <p:sp>
        <p:nvSpPr>
          <p:cNvPr id="2" name="Текст 1"/>
          <p:cNvSpPr>
            <a:spLocks noGrp="1"/>
          </p:cNvSpPr>
          <p:nvPr>
            <p:ph type="body" idx="1"/>
          </p:nvPr>
        </p:nvSpPr>
        <p:spPr>
          <a:xfrm>
            <a:off x="706902" y="1351672"/>
            <a:ext cx="8151378" cy="5220600"/>
          </a:xfrm>
        </p:spPr>
        <p:txBody>
          <a:bodyPr>
            <a:normAutofit fontScale="70000" lnSpcReduction="20000"/>
          </a:bodyPr>
          <a:lstStyle/>
          <a:p>
            <a:r>
              <a:rPr lang="ru-RU" dirty="0" smtClean="0"/>
              <a:t>Царський уряд не вперше розправлявся так з небажаними йому передовими людьми. Полум'яний співець свободи, Тарас Григорович Шевченко поділив сумну долю кращих людей, які жили в роки царської реакції. Пушкін і Лєрмонтов, убиті з намови царя, замучений Полежаєв, декабристи, загиблі у Сибіру на каторзі, були його попередниками. Не кращою була доля і його сучасників. Чаадаєва оголосили божевільним.</a:t>
            </a:r>
          </a:p>
          <a:p>
            <a:endParaRPr lang="ru-RU" dirty="0" smtClean="0"/>
          </a:p>
          <a:p>
            <a:r>
              <a:rPr lang="ru-RU" dirty="0" smtClean="0"/>
              <a:t>Герцену довелося тікати за кордон. Великого російського критика Віссаріона Бєлінського врятувала від каземату лише смерть. У заслання потрапив Салтиков-Щедрін, на каторгу було відправлено Достоєвського.</a:t>
            </a:r>
          </a:p>
          <a:p>
            <a:endParaRPr lang="ru-RU" dirty="0" smtClean="0"/>
          </a:p>
          <a:p>
            <a:r>
              <a:rPr lang="ru-RU" dirty="0" smtClean="0"/>
              <a:t>Але ні арешти і жорсткі переслідування, ні вогкі і темні каземати ІІІ відділення. Ні заслання і солдатчина - ніякі утиски не змогли зігнути поета-революціонера Тараса Шевченка.</a:t>
            </a:r>
          </a:p>
          <a:p>
            <a:endParaRPr lang="ru-RU" dirty="0" smtClean="0"/>
          </a:p>
          <a:p>
            <a:r>
              <a:rPr lang="ru-RU" dirty="0" smtClean="0"/>
              <a:t>Караюсь, мучуся... але не каюсь!</a:t>
            </a:r>
          </a:p>
          <a:p>
            <a:endParaRPr lang="ru-RU" dirty="0" smtClean="0"/>
          </a:p>
          <a:p>
            <a:r>
              <a:rPr lang="ru-RU" dirty="0" smtClean="0"/>
              <a:t>писав він у вірші "О думи мої!".</a:t>
            </a:r>
          </a:p>
          <a:p>
            <a:endParaRPr lang="ru-RU" dirty="0" smtClean="0"/>
          </a:p>
          <a:p>
            <a:r>
              <a:rPr lang="ru-RU" dirty="0" smtClean="0"/>
              <a:t>Шевченко говорив, що він ніколи не зійде з раз назавжди обраного шляху, з шляху народного співця:</a:t>
            </a:r>
          </a:p>
          <a:p>
            <a:endParaRPr lang="ru-RU" dirty="0" smtClean="0"/>
          </a:p>
          <a:p>
            <a:r>
              <a:rPr lang="ru-RU" dirty="0" smtClean="0"/>
              <a:t>Нікому я не продамся,</a:t>
            </a:r>
          </a:p>
          <a:p>
            <a:endParaRPr lang="ru-RU" dirty="0" smtClean="0"/>
          </a:p>
          <a:p>
            <a:r>
              <a:rPr lang="ru-RU" dirty="0" smtClean="0"/>
              <a:t>В найми не наймуся.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Кобзар</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Не зігнувши великого Кобзаря духовно, царизм зламав його фізично. Незважаючи на те, що Шевченко був "наділений міцною будовою тіла", як було сказано у вироку про заслання, царські сатрапи завдали непоправимої шкоди його здоров'ю, злочинно скоротили життя і прискорили смерть.</a:t>
            </a:r>
          </a:p>
          <a:p>
            <a:endParaRPr lang="ru-RU" dirty="0" smtClean="0"/>
          </a:p>
          <a:p>
            <a:r>
              <a:rPr lang="ru-RU" dirty="0" smtClean="0"/>
              <a:t>Нижче наведено свідоцтво, виявлене у фондах Центрального державного історичного архіву в Санкт-Петербурзі. Це перший, що дійшов до нас, лікарський висновок про передсмертну хворобу Шевченка. Досі не було точних медичних даних про обставини хвороби і кончини поета.</a:t>
            </a:r>
          </a:p>
          <a:p>
            <a:endParaRPr lang="ru-RU" dirty="0" smtClean="0"/>
          </a:p>
          <a:p>
            <a:r>
              <a:rPr lang="ru-RU" dirty="0" smtClean="0"/>
              <a:t>Свидетельство Дано сие в том, что академик Тарас Шевченко, 49 лет от роду, давно уже одержим органическим расстройством печени и сердца (vitium heparis et cordis) в последнее время развивалась водяная болезнь (hydrops), от которой он и умер сего 26 февраля. С.-Петербург, февраля 26 числа, 1861 года.</a:t>
            </a:r>
          </a:p>
          <a:p>
            <a:endParaRPr lang="ru-RU" dirty="0" smtClean="0"/>
          </a:p>
          <a:p>
            <a:r>
              <a:rPr lang="ru-RU" dirty="0" smtClean="0"/>
              <a:t>Подлинник подписал: Доктор Эдуард Бари.</a:t>
            </a:r>
          </a:p>
          <a:p>
            <a:endParaRPr lang="ru-RU" dirty="0" smtClean="0"/>
          </a:p>
          <a:p>
            <a:r>
              <a:rPr lang="ru-RU" dirty="0" smtClean="0"/>
              <a:t>Ординатор при больнице Св. Марии Магдалины.</a:t>
            </a:r>
          </a:p>
          <a:p>
            <a:endParaRPr lang="ru-RU" dirty="0" smtClean="0"/>
          </a:p>
          <a:p>
            <a:r>
              <a:rPr lang="ru-RU" dirty="0" smtClean="0"/>
              <a:t>Верность копии сей с подлинным свидетельством Эдуарда Барии свидетельствую с приложением печати полиции Императорской Академии Художеств. Февраля 27 дня 1861 года.</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77</TotalTime>
  <Words>2176</Words>
  <PresentationFormat>Экран (4:3)</PresentationFormat>
  <Paragraphs>119</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Яркая</vt:lpstr>
      <vt:lpstr>Світове значення Кобзаря</vt:lpstr>
      <vt:lpstr>Слайд 2</vt:lpstr>
      <vt:lpstr>Світове значення.</vt:lpstr>
      <vt:lpstr>Народні прислів'я.</vt:lpstr>
      <vt:lpstr>Кобзар</vt:lpstr>
      <vt:lpstr>Кобзар</vt:lpstr>
      <vt:lpstr>Тарас Шевченка</vt:lpstr>
      <vt:lpstr>Тарас Шевченка</vt:lpstr>
      <vt:lpstr>Кобзар</vt:lpstr>
      <vt:lpstr>Значення</vt:lpstr>
      <vt:lpstr>Тарас Шевченка</vt:lpstr>
      <vt:lpstr>Тарас Шевченка</vt:lpstr>
      <vt:lpstr>Кобзар</vt:lpstr>
      <vt:lpstr>Тарас Шевченко</vt:lpstr>
      <vt:lpstr>Світове значення Тараса Шевченка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Світове значення Кобзаря</dc:title>
  <dc:creator>Макс</dc:creator>
  <cp:lastModifiedBy>Макс</cp:lastModifiedBy>
  <cp:revision>10</cp:revision>
  <dcterms:created xsi:type="dcterms:W3CDTF">2014-04-02T13:09:48Z</dcterms:created>
  <dcterms:modified xsi:type="dcterms:W3CDTF">2014-04-02T15:07:56Z</dcterms:modified>
</cp:coreProperties>
</file>