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319" r:id="rId3"/>
    <p:sldId id="342" r:id="rId4"/>
    <p:sldId id="336" r:id="rId5"/>
    <p:sldId id="341" r:id="rId6"/>
    <p:sldId id="331" r:id="rId7"/>
    <p:sldId id="343" r:id="rId8"/>
    <p:sldId id="344" r:id="rId9"/>
    <p:sldId id="345" r:id="rId10"/>
    <p:sldId id="348" r:id="rId11"/>
    <p:sldId id="349" r:id="rId12"/>
    <p:sldId id="350" r:id="rId13"/>
    <p:sldId id="346" r:id="rId14"/>
    <p:sldId id="351" r:id="rId15"/>
    <p:sldId id="352" r:id="rId16"/>
    <p:sldId id="353" r:id="rId17"/>
    <p:sldId id="355" r:id="rId1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0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uk-UA"/>
              <a:pPr/>
              <a:t>12.11.2014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8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uk-UA"/>
              <a:pPr/>
              <a:t>12.11.2014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12.11.2014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vi-VN" b="1" dirty="0" smtClean="0">
                <a:effectLst/>
              </a:rPr>
              <a:t>Остап Вишня</a:t>
            </a:r>
            <a:endParaRPr lang="ru-RU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 smtClean="0"/>
              <a:t>Крепак</a:t>
            </a:r>
            <a:r>
              <a:rPr lang="ru-RU" dirty="0" smtClean="0"/>
              <a:t> Катерина, 7-Б</a:t>
            </a:r>
            <a:endParaRPr lang="ru-RU" dirty="0"/>
          </a:p>
        </p:txBody>
      </p:sp>
      <p:pic>
        <p:nvPicPr>
          <p:cNvPr id="1028" name="Picture 4" descr="остап виш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312368" cy="4265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64088" y="1340768"/>
            <a:ext cx="3505200" cy="4267944"/>
          </a:xfrm>
        </p:spPr>
        <p:txBody>
          <a:bodyPr/>
          <a:lstStyle/>
          <a:p>
            <a:r>
              <a:rPr lang="uk-UA" dirty="0"/>
              <a:t>1933 року популярний письменник був превентивно звинувачений в контрреволюційній діяльності й тероризмі, зокрема в замаху на товариша Постишева під час жовтневої демонстрації. Запроторений до </a:t>
            </a:r>
            <a:r>
              <a:rPr lang="uk-UA" dirty="0" err="1"/>
              <a:t>таборі</a:t>
            </a:r>
            <a:r>
              <a:rPr lang="uk-UA" dirty="0"/>
              <a:t>в ГУЛАГу. У в'язниці контактував із відомим кубанським фольклористом Сергієм </a:t>
            </a:r>
            <a:r>
              <a:rPr lang="uk-UA" dirty="0" err="1"/>
              <a:t>Мастепановим</a:t>
            </a:r>
            <a:r>
              <a:rPr lang="uk-UA" dirty="0"/>
              <a:t>, який також був ув'язнений у </a:t>
            </a:r>
            <a:r>
              <a:rPr lang="uk-UA" dirty="0" err="1"/>
              <a:t>ГУЛАГу</a:t>
            </a:r>
            <a:r>
              <a:rPr lang="uk-UA" dirty="0"/>
              <a:t>.</a:t>
            </a:r>
            <a:endParaRPr lang="uk-UA" dirty="0"/>
          </a:p>
        </p:txBody>
      </p:sp>
      <p:pic>
        <p:nvPicPr>
          <p:cNvPr id="10242" name="Picture 2" descr="http://img.cdnl.luxnet.ua/tv24/resources/photos/news/300_DIR/201111/157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3817607" cy="286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113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1340768"/>
            <a:ext cx="3505200" cy="3352800"/>
          </a:xfrm>
        </p:spPr>
        <p:txBody>
          <a:bodyPr/>
          <a:lstStyle/>
          <a:p>
            <a:r>
              <a:rPr lang="uk-UA" dirty="0"/>
              <a:t>Звільнений і повернувся до літературної </a:t>
            </a:r>
            <a:r>
              <a:rPr lang="uk-UA" dirty="0" err="1"/>
              <a:t>прац</a:t>
            </a:r>
            <a:r>
              <a:rPr lang="uk-UA" dirty="0"/>
              <a:t>і 1943. Вишню мали розстріляти, але його врятував щасливий випадок. Вишню перекидають просто із арештантського барака на Печорі (Комі АРСР) в письменницький кабінет у щойно </a:t>
            </a:r>
            <a:r>
              <a:rPr lang="uk-UA" dirty="0" err="1"/>
              <a:t>реокупованому</a:t>
            </a:r>
            <a:r>
              <a:rPr lang="uk-UA" dirty="0"/>
              <a:t> Києві.</a:t>
            </a:r>
            <a:endParaRPr lang="uk-UA" dirty="0"/>
          </a:p>
        </p:txBody>
      </p:sp>
      <p:pic>
        <p:nvPicPr>
          <p:cNvPr id="11266" name="Picture 2" descr="Остапу Вишне исполняется 120 лет Подробности-ТВ Видео Новости. Новости дня на сайте Подробности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888432" cy="311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969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1700808"/>
            <a:ext cx="3505200" cy="3352800"/>
          </a:xfrm>
        </p:spPr>
        <p:txBody>
          <a:bodyPr/>
          <a:lstStyle/>
          <a:p>
            <a:r>
              <a:rPr lang="uk-UA" dirty="0"/>
              <a:t>Перший твір після концтабору — «Зенітка». Другий і останній період творчості був непростим для Вишні. Щоб приховати свою справжню сатиру, він відточує образ героя-оповідача, мудрого, дотепного, занозистого часом, але сумного.</a:t>
            </a:r>
            <a:endParaRPr lang="uk-UA" dirty="0"/>
          </a:p>
        </p:txBody>
      </p:sp>
      <p:pic>
        <p:nvPicPr>
          <p:cNvPr id="12290" name="Picture 2" descr="http://umka.com/images/product/7322_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783283" cy="431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454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2564904"/>
            <a:ext cx="3505200" cy="1840632"/>
          </a:xfrm>
        </p:spPr>
        <p:txBody>
          <a:bodyPr/>
          <a:lstStyle/>
          <a:p>
            <a:r>
              <a:rPr lang="uk-UA" dirty="0"/>
              <a:t>Після закінчення Другої світової війни Остап Вишня також став членом редколегії ж</a:t>
            </a:r>
            <a:r>
              <a:rPr lang="uk-UA" dirty="0" err="1"/>
              <a:t>урналу «П</a:t>
            </a:r>
            <a:r>
              <a:rPr lang="uk-UA" dirty="0"/>
              <a:t>ерець» і активним його співпрацівником.</a:t>
            </a:r>
            <a:endParaRPr lang="uk-UA" dirty="0"/>
          </a:p>
        </p:txBody>
      </p:sp>
      <p:pic>
        <p:nvPicPr>
          <p:cNvPr id="13314" name="Picture 2" descr="http://media.vorotila.ru/ru/items/t1@1de2d178-7705-4692-ad38-234ee479ee66/Perec-zhu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4684"/>
            <a:ext cx="3600400" cy="455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170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2132856"/>
            <a:ext cx="3505200" cy="3352800"/>
          </a:xfrm>
        </p:spPr>
        <p:txBody>
          <a:bodyPr/>
          <a:lstStyle/>
          <a:p>
            <a:r>
              <a:rPr lang="ru-RU" dirty="0"/>
              <a:t>Влада </a:t>
            </a:r>
            <a:r>
              <a:rPr lang="ru-RU" dirty="0" err="1"/>
              <a:t>надала</a:t>
            </a:r>
            <a:r>
              <a:rPr lang="ru-RU" dirty="0"/>
              <a:t> </a:t>
            </a:r>
            <a:r>
              <a:rPr lang="ru-RU" dirty="0" err="1"/>
              <a:t>Вишні</a:t>
            </a:r>
            <a:r>
              <a:rPr lang="ru-RU" dirty="0"/>
              <a:t> квартиру 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Роліт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мешкав до 1952 року. В 1955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реабілітований</a:t>
            </a:r>
            <a:r>
              <a:rPr lang="ru-RU" dirty="0"/>
              <a:t> </a:t>
            </a:r>
            <a:r>
              <a:rPr lang="ru-RU" dirty="0" err="1"/>
              <a:t>судовими</a:t>
            </a:r>
            <a:r>
              <a:rPr lang="ru-RU" dirty="0"/>
              <a:t> органами СРСР. Помер 28 </a:t>
            </a:r>
            <a:r>
              <a:rPr lang="ru-RU" dirty="0" err="1"/>
              <a:t>вересня</a:t>
            </a:r>
            <a:r>
              <a:rPr lang="ru-RU" dirty="0"/>
              <a:t> 1956 року. </a:t>
            </a:r>
            <a:r>
              <a:rPr lang="ru-RU" dirty="0" err="1"/>
              <a:t>Похований</a:t>
            </a:r>
            <a:r>
              <a:rPr lang="ru-RU" dirty="0"/>
              <a:t> на Байковому </a:t>
            </a:r>
            <a:r>
              <a:rPr lang="ru-RU" dirty="0" err="1"/>
              <a:t>кладовищі</a:t>
            </a:r>
            <a:r>
              <a:rPr lang="ru-RU" dirty="0"/>
              <a:t> (</a:t>
            </a:r>
            <a:r>
              <a:rPr lang="ru-RU" dirty="0" err="1"/>
              <a:t>надгробний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 — </a:t>
            </a:r>
            <a:r>
              <a:rPr lang="ru-RU" dirty="0" err="1"/>
              <a:t>граніт</a:t>
            </a:r>
            <a:r>
              <a:rPr lang="ru-RU" dirty="0"/>
              <a:t>; скульптор М. Д. </a:t>
            </a:r>
            <a:r>
              <a:rPr lang="ru-RU" dirty="0" err="1"/>
              <a:t>Декерменджі</a:t>
            </a:r>
            <a:r>
              <a:rPr lang="ru-RU" dirty="0"/>
              <a:t>, </a:t>
            </a:r>
            <a:r>
              <a:rPr lang="ru-RU" dirty="0" err="1"/>
              <a:t>архітектор</a:t>
            </a:r>
            <a:r>
              <a:rPr lang="ru-RU" dirty="0"/>
              <a:t> Я. Ф. </a:t>
            </a:r>
            <a:r>
              <a:rPr lang="ru-RU" dirty="0" err="1"/>
              <a:t>Ковбаса</a:t>
            </a:r>
            <a:r>
              <a:rPr lang="ru-RU" dirty="0"/>
              <a:t>; </a:t>
            </a:r>
            <a:r>
              <a:rPr lang="ru-RU" dirty="0" err="1"/>
              <a:t>встановлений</a:t>
            </a:r>
            <a:r>
              <a:rPr lang="ru-RU" dirty="0"/>
              <a:t> у 1958 </a:t>
            </a:r>
            <a:r>
              <a:rPr lang="ru-RU" dirty="0" err="1"/>
              <a:t>році</a:t>
            </a:r>
            <a:r>
              <a:rPr lang="ru-RU" dirty="0"/>
              <a:t>)</a:t>
            </a:r>
            <a:endParaRPr lang="uk-UA" dirty="0"/>
          </a:p>
        </p:txBody>
      </p:sp>
      <p:pic>
        <p:nvPicPr>
          <p:cNvPr id="14338" name="Picture 2" descr="http://upload.wikimedia.org/wikipedia/uk/thumb/1/1e/%D0%9E%D1%81%D1%82%D0%B0%D0%BF-%D0%92%D0%B8%D1%88%D0%BD%D1%8F.JPG/200px-%D0%9E%D1%81%D1%82%D0%B0%D0%BF-%D0%92%D0%B8%D1%88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7238"/>
            <a:ext cx="3672408" cy="385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4443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395536" y="260648"/>
            <a:ext cx="8473105" cy="6436119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27584" y="980728"/>
            <a:ext cx="7935416" cy="5420072"/>
          </a:xfrm>
        </p:spPr>
        <p:txBody>
          <a:bodyPr numCol="2"/>
          <a:lstStyle/>
          <a:p>
            <a:r>
              <a:rPr lang="uk-UA" dirty="0" smtClean="0"/>
              <a:t>"</a:t>
            </a:r>
            <a:r>
              <a:rPr lang="uk-UA" dirty="0"/>
              <a:t>Демократичні реформи Денікіна (Фейлетон. Матеріалом для конституції бути не може) (1919)</a:t>
            </a:r>
          </a:p>
          <a:p>
            <a:r>
              <a:rPr lang="uk-UA" dirty="0" err="1"/>
              <a:t>Чухраїнці</a:t>
            </a:r>
            <a:r>
              <a:rPr lang="uk-UA" dirty="0"/>
              <a:t> (1926)</a:t>
            </a:r>
          </a:p>
          <a:p>
            <a:r>
              <a:rPr lang="uk-UA" dirty="0"/>
              <a:t>Моя автобіографія (1927)</a:t>
            </a:r>
          </a:p>
          <a:p>
            <a:r>
              <a:rPr lang="uk-UA" dirty="0"/>
              <a:t>Зенітка(1944)</a:t>
            </a:r>
          </a:p>
          <a:p>
            <a:r>
              <a:rPr lang="uk-UA" dirty="0"/>
              <a:t>Бекас (1945)</a:t>
            </a:r>
          </a:p>
          <a:p>
            <a:r>
              <a:rPr lang="uk-UA" dirty="0"/>
              <a:t>Як варити і їсти суп із дикої качки (1945)</a:t>
            </a:r>
          </a:p>
          <a:p>
            <a:r>
              <a:rPr lang="uk-UA" dirty="0"/>
              <a:t>Вальдшнеп (1945)</a:t>
            </a:r>
          </a:p>
          <a:p>
            <a:r>
              <a:rPr lang="uk-UA" dirty="0"/>
              <a:t>Ведмідь (1945)</a:t>
            </a:r>
          </a:p>
          <a:p>
            <a:r>
              <a:rPr lang="uk-UA" dirty="0"/>
              <a:t>Лисиця (1945)</a:t>
            </a:r>
          </a:p>
          <a:p>
            <a:r>
              <a:rPr lang="uk-UA" dirty="0"/>
              <a:t>Вовк (1945)</a:t>
            </a:r>
          </a:p>
          <a:p>
            <a:r>
              <a:rPr lang="uk-UA" dirty="0"/>
              <a:t>Заєць (1945)</a:t>
            </a:r>
          </a:p>
          <a:p>
            <a:r>
              <a:rPr lang="uk-UA" dirty="0"/>
              <a:t>Ленінград і ленінградці (1945)</a:t>
            </a:r>
          </a:p>
          <a:p>
            <a:r>
              <a:rPr lang="uk-UA" dirty="0"/>
              <a:t>Дика гуска (1946)</a:t>
            </a:r>
          </a:p>
          <a:p>
            <a:r>
              <a:rPr lang="uk-UA" dirty="0"/>
              <a:t>Дика коза (1946)</a:t>
            </a:r>
          </a:p>
          <a:p>
            <a:r>
              <a:rPr lang="uk-UA" dirty="0"/>
              <a:t>Перепілка (1946)</a:t>
            </a:r>
          </a:p>
          <a:p>
            <a:r>
              <a:rPr lang="uk-UA" dirty="0"/>
              <a:t>Лось (1946)</a:t>
            </a:r>
          </a:p>
          <a:p>
            <a:r>
              <a:rPr lang="uk-UA" dirty="0"/>
              <a:t>Дикий кабан, або вепр (1946)</a:t>
            </a:r>
          </a:p>
          <a:p>
            <a:r>
              <a:rPr lang="uk-UA" dirty="0"/>
              <a:t>Дрохва (1946)</a:t>
            </a:r>
          </a:p>
          <a:p>
            <a:r>
              <a:rPr lang="uk-UA" dirty="0"/>
              <a:t>Екіпіровка мисливця (1947)</a:t>
            </a:r>
          </a:p>
          <a:p>
            <a:r>
              <a:rPr lang="uk-UA" dirty="0" err="1"/>
              <a:t>Дилда</a:t>
            </a:r>
            <a:r>
              <a:rPr lang="uk-UA" dirty="0"/>
              <a:t> (1948)</a:t>
            </a:r>
          </a:p>
          <a:p>
            <a:r>
              <a:rPr lang="uk-UA" dirty="0"/>
              <a:t>З крякухою на озері (1948)</a:t>
            </a:r>
          </a:p>
          <a:p>
            <a:r>
              <a:rPr lang="uk-UA" dirty="0"/>
              <a:t>У ніч під Новий Рік (1950)</a:t>
            </a:r>
          </a:p>
          <a:p>
            <a:r>
              <a:rPr lang="uk-UA" dirty="0"/>
              <a:t>Короп (1951)</a:t>
            </a:r>
          </a:p>
          <a:p>
            <a:r>
              <a:rPr lang="uk-UA" dirty="0"/>
              <a:t>Лебідь (1951)</a:t>
            </a:r>
          </a:p>
          <a:p>
            <a:r>
              <a:rPr lang="uk-UA" dirty="0"/>
              <a:t>Фазани (1952)</a:t>
            </a:r>
          </a:p>
          <a:p>
            <a:r>
              <a:rPr lang="uk-UA" dirty="0"/>
              <a:t>Отак і пишу (1954)</a:t>
            </a:r>
          </a:p>
          <a:p>
            <a:r>
              <a:rPr lang="uk-UA" dirty="0"/>
              <a:t>Перший диктант (1955)</a:t>
            </a:r>
          </a:p>
          <a:p>
            <a:r>
              <a:rPr lang="uk-UA" dirty="0"/>
              <a:t>Щука (1956)</a:t>
            </a:r>
          </a:p>
          <a:p>
            <a:r>
              <a:rPr lang="uk-UA" dirty="0"/>
              <a:t>Збірка «Мисливські усмішки» (1956)</a:t>
            </a:r>
            <a:endParaRPr lang="uk-UA" dirty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770649" y="332656"/>
            <a:ext cx="12675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81242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5536" y="1196752"/>
            <a:ext cx="8367464" cy="2520280"/>
          </a:xfrm>
        </p:spPr>
        <p:txBody>
          <a:bodyPr/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346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20072" y="1412776"/>
            <a:ext cx="3505200" cy="4051920"/>
          </a:xfrm>
        </p:spPr>
        <p:txBody>
          <a:bodyPr/>
          <a:lstStyle/>
          <a:p>
            <a:r>
              <a:rPr lang="vi-VN" dirty="0" smtClean="0"/>
              <a:t>Губенко </a:t>
            </a:r>
            <a:r>
              <a:rPr lang="vi-VN" dirty="0"/>
              <a:t>Павло </a:t>
            </a:r>
            <a:r>
              <a:rPr lang="vi-VN" dirty="0" smtClean="0"/>
              <a:t>Михайлович — </a:t>
            </a:r>
            <a:r>
              <a:rPr lang="vi-VN" dirty="0"/>
              <a:t>український письменник, новеліст, класик сатиричної прози ХХ ст. Молодший брат розстріляного за </a:t>
            </a:r>
            <a:r>
              <a:rPr lang="vi-VN" dirty="0" smtClean="0"/>
              <a:t>єжовщии</a:t>
            </a:r>
            <a:r>
              <a:rPr lang="vi-VN" dirty="0"/>
              <a:t> </a:t>
            </a:r>
            <a:r>
              <a:rPr lang="vi-VN" dirty="0" smtClean="0"/>
              <a:t>в</a:t>
            </a:r>
            <a:r>
              <a:rPr lang="ru-RU" dirty="0" smtClean="0"/>
              <a:t> </a:t>
            </a:r>
            <a:r>
              <a:rPr lang="vi-VN" dirty="0" smtClean="0"/>
              <a:t>1937</a:t>
            </a:r>
            <a:r>
              <a:rPr lang="vi-VN" dirty="0"/>
              <a:t> письменника-гумориста Василя Чечвянського. Начальник медично-санітарного управління Міністерства залізницьУНР. В'язень сталінських концтаборів. Ціною звільнення стали контроверсійні фейлетони проти УПА.</a:t>
            </a:r>
            <a:endParaRPr lang="uk-UA" dirty="0"/>
          </a:p>
        </p:txBody>
      </p:sp>
      <p:pic>
        <p:nvPicPr>
          <p:cNvPr id="5122" name="Picture 2" descr="&quot;R&quot; Остап Вишня :: Скачать бесплатно книги автора :: Литературный клуб Глобус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182"/>
          <a:stretch/>
        </p:blipFill>
        <p:spPr bwMode="auto">
          <a:xfrm>
            <a:off x="1043608" y="1326916"/>
            <a:ext cx="3312368" cy="4228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77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364088" y="1340768"/>
            <a:ext cx="3505200" cy="3352800"/>
          </a:xfrm>
        </p:spPr>
        <p:txBody>
          <a:bodyPr/>
          <a:lstStyle>
            <a:extLst/>
          </a:lstStyle>
          <a:p>
            <a:r>
              <a:rPr lang="uk-UA" dirty="0"/>
              <a:t>Народився на хуторі Чечва біля </a:t>
            </a:r>
            <a:r>
              <a:rPr lang="uk-UA" dirty="0" err="1"/>
              <a:t>містечка Грунь Зінь</a:t>
            </a:r>
            <a:r>
              <a:rPr lang="uk-UA" dirty="0"/>
              <a:t>ківського повіту на Полтавщині (нині Охтирський район Сумської області) в багатодітній (17 дітей) селянській сім'ї. </a:t>
            </a:r>
            <a:endParaRPr lang="ru-RU" dirty="0"/>
          </a:p>
        </p:txBody>
      </p:sp>
      <p:pic>
        <p:nvPicPr>
          <p:cNvPr id="2050" name="Picture 2" descr="&quot;Веселий пересмішник - щира душа України&quot;. До 120-річчя від дня народження Остапа Виш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684102" cy="431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5292080" y="1772816"/>
            <a:ext cx="3232990" cy="3513956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lang="uk-UA" dirty="0"/>
              <a:t>Закінчив початкову, потім двокласну школу в Зінькові, згодом продовжив навчання в Київській військово-фельдшерській школі, після закінчення якої </a:t>
            </a:r>
            <a:r>
              <a:rPr lang="uk-UA" dirty="0" smtClean="0"/>
              <a:t>працював </a:t>
            </a:r>
            <a:r>
              <a:rPr lang="uk-UA" dirty="0"/>
              <a:t>фельдшером — спочатку в російській армії, а з часом — у хірургічному відділі лікарні Південно-Західної залізниці.</a:t>
            </a:r>
            <a:endParaRPr lang="ru-RU" dirty="0"/>
          </a:p>
        </p:txBody>
      </p:sp>
      <p:pic>
        <p:nvPicPr>
          <p:cNvPr id="3074" name="Picture 2" descr="13 ноября родились... . Обсуждение на LiveInternet - Российс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r="5409"/>
          <a:stretch/>
        </p:blipFill>
        <p:spPr bwMode="auto">
          <a:xfrm>
            <a:off x="1043608" y="1252667"/>
            <a:ext cx="3498575" cy="431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92080" y="2060848"/>
            <a:ext cx="3505200" cy="3352800"/>
          </a:xfrm>
        </p:spPr>
        <p:txBody>
          <a:bodyPr/>
          <a:lstStyle>
            <a:extLst/>
          </a:lstStyle>
          <a:p>
            <a:r>
              <a:rPr lang="uk-UA" dirty="0"/>
              <a:t>Та, як згадував письменник, він не збирався присвятити себе медицині — тож, працюючи в лікарні, займався самоосвітою, склав екстерном екзамен за гімназію і у 1917 вступив до Київського університету; одначе скоро залишив навчання і повністю віддався журналістській і літературній праці. Вчився добре.</a:t>
            </a:r>
            <a:endParaRPr lang="ru-RU" dirty="0"/>
          </a:p>
        </p:txBody>
      </p:sp>
      <p:pic>
        <p:nvPicPr>
          <p:cNvPr id="4098" name="Picture 2" descr="Скачать Вишня Остап. Охотничьи улыбки (Аудиокнига) . - 11 Декабря 2013 - Blog - 2011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976290" cy="3115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64088" y="2060848"/>
            <a:ext cx="3505200" cy="3352800"/>
          </a:xfrm>
        </p:spPr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надрукований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Остапа </a:t>
            </a:r>
            <a:r>
              <a:rPr lang="ru-RU" dirty="0" err="1"/>
              <a:t>Вишні</a:t>
            </a:r>
            <a:r>
              <a:rPr lang="ru-RU" dirty="0"/>
              <a:t> — «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 </a:t>
            </a:r>
            <a:r>
              <a:rPr lang="ru-RU" dirty="0" err="1"/>
              <a:t>Денікіна</a:t>
            </a:r>
            <a:r>
              <a:rPr lang="ru-RU" dirty="0"/>
              <a:t> (</a:t>
            </a:r>
            <a:r>
              <a:rPr lang="ru-RU" dirty="0" err="1"/>
              <a:t>Фейлетон</a:t>
            </a:r>
            <a:r>
              <a:rPr lang="ru-RU" dirty="0"/>
              <a:t>.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конституції</a:t>
            </a:r>
            <a:r>
              <a:rPr lang="ru-RU" dirty="0"/>
              <a:t> бути не </a:t>
            </a:r>
            <a:r>
              <a:rPr lang="ru-RU" dirty="0" err="1"/>
              <a:t>може</a:t>
            </a:r>
            <a:r>
              <a:rPr lang="ru-RU" dirty="0"/>
              <a:t>).» —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за </a:t>
            </a:r>
            <a:r>
              <a:rPr lang="ru-RU" dirty="0" err="1"/>
              <a:t>підписом</a:t>
            </a:r>
            <a:r>
              <a:rPr lang="ru-RU" dirty="0"/>
              <a:t> «П. </a:t>
            </a:r>
            <a:r>
              <a:rPr lang="ru-RU" dirty="0" err="1"/>
              <a:t>Грунський</a:t>
            </a:r>
            <a:r>
              <a:rPr lang="ru-RU" dirty="0"/>
              <a:t>» у </a:t>
            </a:r>
            <a:r>
              <a:rPr lang="ru-RU" dirty="0" err="1"/>
              <a:t>Кам'янці-Подільському</a:t>
            </a:r>
            <a:r>
              <a:rPr lang="ru-RU" dirty="0"/>
              <a:t> в </a:t>
            </a:r>
            <a:r>
              <a:rPr lang="ru-RU" dirty="0" err="1"/>
              <a:t>газеті</a:t>
            </a:r>
            <a:r>
              <a:rPr lang="ru-RU" dirty="0"/>
              <a:t> «Народна воля» 2 листопада 1919.</a:t>
            </a:r>
            <a:endParaRPr lang="uk-UA" dirty="0"/>
          </a:p>
        </p:txBody>
      </p:sp>
      <p:pic>
        <p:nvPicPr>
          <p:cNvPr id="6146" name="Picture 2" descr="http://img08.olx.ua/images_slandocomua/128005093_1_644x461_ostap-vishnya-feyletoni-gumoreski-usmshki-kiev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267075" cy="439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646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1484784"/>
            <a:ext cx="3505200" cy="4144888"/>
          </a:xfrm>
        </p:spPr>
        <p:txBody>
          <a:bodyPr/>
          <a:lstStyle/>
          <a:p>
            <a:r>
              <a:rPr lang="uk-UA" dirty="0" smtClean="0"/>
              <a:t>В</a:t>
            </a:r>
            <a:r>
              <a:rPr lang="uk-UA" dirty="0"/>
              <a:t> цій же газеті було надруковано ще кілька фейлетонів молодого письменника, а з </a:t>
            </a:r>
            <a:r>
              <a:rPr lang="uk-UA" dirty="0" err="1"/>
              <a:t>квіт</a:t>
            </a:r>
            <a:r>
              <a:rPr lang="uk-UA" dirty="0"/>
              <a:t>ня 1921, коли він став працівником республіканської газети «Вісті ВУЦВК», розпочався період його активної творчості і систематичних виступів у пресі. Псевдонім Остап Вишня вперше </a:t>
            </a:r>
            <a:r>
              <a:rPr lang="uk-UA" dirty="0" err="1"/>
              <a:t>з'яв</a:t>
            </a:r>
            <a:r>
              <a:rPr lang="uk-UA" dirty="0"/>
              <a:t>ився 22 липня 1921 в «Селянській правді» під фейлетоном «Чудака, їй-богу!».</a:t>
            </a:r>
            <a:endParaRPr lang="uk-UA" dirty="0"/>
          </a:p>
        </p:txBody>
      </p:sp>
      <p:pic>
        <p:nvPicPr>
          <p:cNvPr id="7170" name="Picture 2" descr="http://img22.olx.ua/images_slandocomua/102654773_2_644x461_ostap-vishnya-usmshki1965-g-fotograf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4279174" cy="299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50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92080" y="1268760"/>
            <a:ext cx="3505200" cy="4699992"/>
          </a:xfrm>
        </p:spPr>
        <p:txBody>
          <a:bodyPr/>
          <a:lstStyle/>
          <a:p>
            <a:r>
              <a:rPr lang="uk-UA" dirty="0"/>
              <a:t>Остап Вишня проводив і велику громадську роботу. Він брав участь у діяльності літературних о</a:t>
            </a:r>
            <a:r>
              <a:rPr lang="uk-UA" dirty="0" err="1"/>
              <a:t>б'єднань «Плу</a:t>
            </a:r>
            <a:r>
              <a:rPr lang="uk-UA" dirty="0"/>
              <a:t>г» і «Гарт», в організації та редагуванні, разом з Е. Блакитним, перших двох номерів журналу «Червоний Перець» (1922) і продовжив працю в цьому журналі, коли в 1927 р. було поновлено його вихід. Відома робота Остапа Вишні в оргкомітеті Спілки письменників.</a:t>
            </a:r>
            <a:endParaRPr lang="uk-UA" dirty="0"/>
          </a:p>
        </p:txBody>
      </p:sp>
      <p:pic>
        <p:nvPicPr>
          <p:cNvPr id="8194" name="Picture 2" descr="http://img23.olx.ua/images_slandocomua/102654773_3_644x461_ostap-vishnya-usmshki1965-g-knigi-zhurnal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4279174" cy="2990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422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З Вишні був бездоганно вірний друг і товариш. Його знайомі оповідають, що він рятував своїх товаришів матеріально і гумором в підвалах ЧК, і в тюрмі НКВС у Харкові, і в концтаборі на Печорі. Коли 1931 був арештований Максим Рильський, з яким Вишня дружив так само міцно, як з Хвильовим, Кулішем і Досвітнім, то Вишня, не боячись накликати на себе гнів НКВС, кинувся з Харкова до Києва на допомогу </a:t>
            </a:r>
            <a:r>
              <a:rPr lang="uk-UA" dirty="0" err="1"/>
              <a:t>безрадній</a:t>
            </a:r>
            <a:r>
              <a:rPr lang="uk-UA" dirty="0"/>
              <a:t> родині поета, а після щасливого звільнення Рильського з тюрми — забрав його до себе в Харків на кілька тижнів у гості.</a:t>
            </a:r>
          </a:p>
        </p:txBody>
      </p:sp>
      <p:pic>
        <p:nvPicPr>
          <p:cNvPr id="9218" name="Picture 2" descr="Скачать книгу остапа вишни мисливськи усмешки на телефон - решение е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23" y="2276872"/>
            <a:ext cx="3552507" cy="263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6885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496F23-32F7-471B-B68B-BE7725ADB6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409</Words>
  <Application>Microsoft Office PowerPoint</Application>
  <PresentationFormat>Экран (4:3)</PresentationFormat>
  <Paragraphs>50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ClassicPhotoAlbum</vt:lpstr>
      <vt:lpstr>Остап Вишня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2014-11-12T19:37:47Z</dcterms:created>
  <dcterms:modified xsi:type="dcterms:W3CDTF">2014-11-12T21:19:59Z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