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B19C-8160-4537-BD36-2F9A92702869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5FB5E82-AFC9-4DCF-B7C8-5F0FF92426C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B19C-8160-4537-BD36-2F9A92702869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E82-AFC9-4DCF-B7C8-5F0FF92426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B19C-8160-4537-BD36-2F9A92702869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E82-AFC9-4DCF-B7C8-5F0FF92426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B19C-8160-4537-BD36-2F9A92702869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E82-AFC9-4DCF-B7C8-5F0FF92426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B19C-8160-4537-BD36-2F9A92702869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E82-AFC9-4DCF-B7C8-5F0FF92426C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B19C-8160-4537-BD36-2F9A92702869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E82-AFC9-4DCF-B7C8-5F0FF92426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B19C-8160-4537-BD36-2F9A92702869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E82-AFC9-4DCF-B7C8-5F0FF92426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B19C-8160-4537-BD36-2F9A92702869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E82-AFC9-4DCF-B7C8-5F0FF92426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B19C-8160-4537-BD36-2F9A92702869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E82-AFC9-4DCF-B7C8-5F0FF92426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B19C-8160-4537-BD36-2F9A92702869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E82-AFC9-4DCF-B7C8-5F0FF92426C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B19C-8160-4537-BD36-2F9A92702869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5E82-AFC9-4DCF-B7C8-5F0FF92426C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9C7B19C-8160-4537-BD36-2F9A92702869}" type="datetimeFigureOut">
              <a:rPr lang="ru-RU" smtClean="0"/>
              <a:t>03.12.2013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5FB5E82-AFC9-4DCF-B7C8-5F0FF92426C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image" Target="../media/image8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68" y="-20426"/>
            <a:ext cx="9176467" cy="68784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552" y="1916831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rolina" pitchFamily="2" charset="0"/>
              </a:rPr>
              <a:t>Усна народна творчість</a:t>
            </a:r>
            <a:endParaRPr lang="uk-UA" sz="8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rolina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9632" y="3240270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latin typeface="Carolina" pitchFamily="2" charset="0"/>
              </a:rPr>
              <a:t>в Україні в 1 пол. </a:t>
            </a:r>
            <a:r>
              <a:rPr lang="en-US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latin typeface="!PaulMaul" pitchFamily="2" charset="0"/>
              </a:rPr>
              <a:t>XVII </a:t>
            </a:r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latin typeface="Carolina" pitchFamily="2" charset="0"/>
              </a:rPr>
              <a:t>ст.</a:t>
            </a:r>
            <a:endParaRPr lang="ru-RU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latin typeface="Carolina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95424" y="5273462"/>
            <a:ext cx="6120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naCTT" pitchFamily="2" charset="0"/>
              </a:rPr>
              <a:t>Підготували учні  8_А класу</a:t>
            </a:r>
          </a:p>
          <a:p>
            <a:pPr algn="ctr"/>
            <a:r>
              <a:rPr lang="uk-UA" sz="2400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naCTT" pitchFamily="2" charset="0"/>
              </a:rPr>
              <a:t>Пінькеви</a:t>
            </a:r>
            <a:r>
              <a:rPr lang="uk-UA" sz="24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naCTT" pitchFamily="2" charset="0"/>
              </a:rPr>
              <a:t> ч М. та Майстренко С.</a:t>
            </a:r>
            <a:endParaRPr lang="ru-RU" sz="24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na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4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8041" y="2499690"/>
            <a:ext cx="53189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Усна</a:t>
            </a:r>
            <a:r>
              <a:rPr lang="ru-RU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народна </a:t>
            </a:r>
            <a:r>
              <a:rPr lang="ru-RU" sz="44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творчість</a:t>
            </a:r>
            <a:endParaRPr lang="ru-RU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4355976" y="1841167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355976" y="4221088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660232" y="3222966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1628499" y="3257753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92080" y="2715134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smtClean="0">
                <a:latin typeface="Carolina" pitchFamily="2" charset="0"/>
              </a:rPr>
              <a:t>Думи</a:t>
            </a:r>
            <a:endParaRPr lang="ru-RU" sz="6000" dirty="0">
              <a:latin typeface="Carolina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6033" y="823205"/>
            <a:ext cx="6876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smtClean="0">
                <a:latin typeface="Carolina" pitchFamily="2" charset="0"/>
              </a:rPr>
              <a:t>Історичні пісні</a:t>
            </a:r>
            <a:endParaRPr lang="ru-RU" sz="6000" dirty="0">
              <a:latin typeface="Carolina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5873" y="2488409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smtClean="0">
                <a:latin typeface="Carolina" pitchFamily="2" charset="0"/>
              </a:rPr>
              <a:t>Нар.</a:t>
            </a:r>
          </a:p>
          <a:p>
            <a:r>
              <a:rPr lang="uk-UA" sz="6000" dirty="0" smtClean="0">
                <a:latin typeface="Carolina" pitchFamily="2" charset="0"/>
              </a:rPr>
              <a:t>пісні</a:t>
            </a:r>
            <a:endParaRPr lang="ru-RU" sz="6000" dirty="0">
              <a:latin typeface="Carolina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1927" y="5301208"/>
            <a:ext cx="8898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latin typeface="Carolina" pitchFamily="2" charset="0"/>
              </a:rPr>
              <a:t>Колядки, щедрівки, примовки, обрядові</a:t>
            </a:r>
            <a:endParaRPr lang="ru-RU" sz="5400" dirty="0">
              <a:latin typeface="Caroli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14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0495" y="116632"/>
            <a:ext cx="442300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rolina" pitchFamily="2" charset="0"/>
              </a:rPr>
              <a:t>Історичні пісні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rolin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132295"/>
            <a:ext cx="5472608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700" dirty="0" err="1" smtClean="0"/>
              <a:t>●Історичні</a:t>
            </a:r>
            <a:r>
              <a:rPr lang="uk-UA" sz="1700" dirty="0" smtClean="0"/>
              <a:t> пісні займали важливе місце в укр. фольклорі. </a:t>
            </a:r>
          </a:p>
          <a:p>
            <a:r>
              <a:rPr lang="uk-UA" sz="1700" dirty="0" err="1" smtClean="0"/>
              <a:t>●Це</a:t>
            </a:r>
            <a:r>
              <a:rPr lang="uk-UA" sz="1700" dirty="0" smtClean="0"/>
              <a:t> народні ліро-епічні твори, про історичних осіб, або історичні події. </a:t>
            </a:r>
          </a:p>
          <a:p>
            <a:r>
              <a:rPr lang="ru-RU" sz="1700" dirty="0" smtClean="0"/>
              <a:t>●В </a:t>
            </a:r>
            <a:r>
              <a:rPr lang="ru-RU" sz="1700" dirty="0" err="1" smtClean="0"/>
              <a:t>історичних</a:t>
            </a:r>
            <a:r>
              <a:rPr lang="ru-RU" sz="1700" dirty="0" smtClean="0"/>
              <a:t> </a:t>
            </a:r>
            <a:r>
              <a:rPr lang="ru-RU" sz="1700" dirty="0" err="1" smtClean="0"/>
              <a:t>піснях</a:t>
            </a:r>
            <a:r>
              <a:rPr lang="ru-RU" sz="1700" dirty="0" smtClean="0"/>
              <a:t> часто </a:t>
            </a:r>
            <a:r>
              <a:rPr lang="ru-RU" sz="1700" dirty="0" err="1" smtClean="0"/>
              <a:t>оспівуються</a:t>
            </a:r>
            <a:r>
              <a:rPr lang="ru-RU" sz="1700" dirty="0" smtClean="0"/>
              <a:t> </a:t>
            </a:r>
            <a:r>
              <a:rPr lang="ru-RU" sz="1700" dirty="0" err="1" smtClean="0"/>
              <a:t>безіменні</a:t>
            </a:r>
            <a:r>
              <a:rPr lang="ru-RU" sz="1700" dirty="0" smtClean="0"/>
              <a:t> </a:t>
            </a:r>
            <a:r>
              <a:rPr lang="ru-RU" sz="1700" dirty="0" err="1" smtClean="0"/>
              <a:t>герої</a:t>
            </a:r>
            <a:r>
              <a:rPr lang="ru-RU" sz="1700" dirty="0" smtClean="0"/>
              <a:t>, але </a:t>
            </a:r>
            <a:r>
              <a:rPr lang="ru-RU" sz="1700" dirty="0" err="1" smtClean="0"/>
              <a:t>їхня</a:t>
            </a:r>
            <a:r>
              <a:rPr lang="ru-RU" sz="1700" dirty="0" smtClean="0"/>
              <a:t> </a:t>
            </a:r>
            <a:r>
              <a:rPr lang="ru-RU" sz="1700" dirty="0" err="1" smtClean="0"/>
              <a:t>діяльність</a:t>
            </a:r>
            <a:r>
              <a:rPr lang="ru-RU" sz="1700" dirty="0" smtClean="0"/>
              <a:t> </a:t>
            </a:r>
            <a:r>
              <a:rPr lang="ru-RU" sz="1700" dirty="0" err="1" smtClean="0"/>
              <a:t>пов'язана</a:t>
            </a:r>
            <a:r>
              <a:rPr lang="ru-RU" sz="1700" dirty="0" smtClean="0"/>
              <a:t> з </a:t>
            </a:r>
            <a:r>
              <a:rPr lang="ru-RU" sz="1700" dirty="0" err="1" smtClean="0"/>
              <a:t>конкретним</a:t>
            </a:r>
            <a:r>
              <a:rPr lang="ru-RU" sz="1700" dirty="0" smtClean="0"/>
              <a:t> </a:t>
            </a:r>
            <a:r>
              <a:rPr lang="ru-RU" sz="1700" dirty="0" err="1" smtClean="0"/>
              <a:t>історичним</a:t>
            </a:r>
            <a:r>
              <a:rPr lang="ru-RU" sz="1700" dirty="0" smtClean="0"/>
              <a:t> </a:t>
            </a:r>
            <a:r>
              <a:rPr lang="ru-RU" sz="1700" dirty="0" err="1" smtClean="0"/>
              <a:t>періодом</a:t>
            </a:r>
            <a:r>
              <a:rPr lang="ru-RU" sz="1700" dirty="0" smtClean="0"/>
              <a:t>. </a:t>
            </a:r>
            <a:r>
              <a:rPr lang="ru-RU" sz="1700" dirty="0" err="1" smtClean="0"/>
              <a:t>Поява</a:t>
            </a:r>
            <a:r>
              <a:rPr lang="ru-RU" sz="1700" dirty="0" smtClean="0"/>
              <a:t> </a:t>
            </a:r>
            <a:r>
              <a:rPr lang="ru-RU" sz="1700" dirty="0" err="1" smtClean="0"/>
              <a:t>історичних</a:t>
            </a:r>
            <a:r>
              <a:rPr lang="ru-RU" sz="1700" dirty="0" smtClean="0"/>
              <a:t> </a:t>
            </a:r>
            <a:r>
              <a:rPr lang="ru-RU" sz="1700" dirty="0" err="1" smtClean="0"/>
              <a:t>пісень</a:t>
            </a:r>
            <a:r>
              <a:rPr lang="ru-RU" sz="1700" dirty="0" smtClean="0"/>
              <a:t> є </a:t>
            </a:r>
            <a:r>
              <a:rPr lang="ru-RU" sz="1700" dirty="0" err="1" smtClean="0"/>
              <a:t>наслідком</a:t>
            </a:r>
            <a:r>
              <a:rPr lang="ru-RU" sz="1700" dirty="0" smtClean="0"/>
              <a:t> </a:t>
            </a:r>
            <a:r>
              <a:rPr lang="ru-RU" sz="1700" dirty="0" err="1" smtClean="0"/>
              <a:t>розвитку</a:t>
            </a:r>
            <a:r>
              <a:rPr lang="ru-RU" sz="1700" dirty="0" smtClean="0"/>
              <a:t> </a:t>
            </a:r>
            <a:r>
              <a:rPr lang="ru-RU" sz="1700" dirty="0" err="1" smtClean="0"/>
              <a:t>історичної</a:t>
            </a:r>
            <a:r>
              <a:rPr lang="ru-RU" sz="1700" dirty="0" smtClean="0"/>
              <a:t> </a:t>
            </a:r>
            <a:r>
              <a:rPr lang="ru-RU" sz="1700" dirty="0" err="1" smtClean="0"/>
              <a:t>свідомості</a:t>
            </a:r>
            <a:r>
              <a:rPr lang="ru-RU" sz="1700" dirty="0" smtClean="0"/>
              <a:t> народу і </a:t>
            </a:r>
            <a:r>
              <a:rPr lang="ru-RU" sz="1700" dirty="0" err="1" smtClean="0"/>
              <a:t>його</a:t>
            </a:r>
            <a:r>
              <a:rPr lang="ru-RU" sz="1700" dirty="0" smtClean="0"/>
              <a:t> </a:t>
            </a:r>
            <a:r>
              <a:rPr lang="ru-RU" sz="1700" dirty="0" err="1" smtClean="0"/>
              <a:t>художнього</a:t>
            </a:r>
            <a:r>
              <a:rPr lang="ru-RU" sz="1700" dirty="0" smtClean="0"/>
              <a:t> </a:t>
            </a:r>
            <a:r>
              <a:rPr lang="ru-RU" sz="1700" dirty="0" err="1" smtClean="0"/>
              <a:t>мислення</a:t>
            </a:r>
            <a:r>
              <a:rPr lang="ru-RU" sz="1700" dirty="0" smtClean="0"/>
              <a:t>. Вони </a:t>
            </a:r>
            <a:r>
              <a:rPr lang="ru-RU" sz="1700" dirty="0" err="1" smtClean="0"/>
              <a:t>з'явились</a:t>
            </a:r>
            <a:r>
              <a:rPr lang="ru-RU" sz="1700" dirty="0" smtClean="0"/>
              <a:t> у </a:t>
            </a:r>
            <a:r>
              <a:rPr lang="en-US" sz="1700" dirty="0" smtClean="0"/>
              <a:t>XV </a:t>
            </a:r>
            <a:r>
              <a:rPr lang="ru-RU" sz="1700" dirty="0" err="1" smtClean="0"/>
              <a:t>столітті</a:t>
            </a:r>
            <a:r>
              <a:rPr lang="ru-RU" sz="1700" dirty="0" smtClean="0"/>
              <a:t>, в </a:t>
            </a:r>
            <a:r>
              <a:rPr lang="ru-RU" sz="1700" dirty="0" err="1" smtClean="0"/>
              <a:t>період</a:t>
            </a:r>
            <a:r>
              <a:rPr lang="ru-RU" sz="1700" dirty="0" smtClean="0"/>
              <a:t> </a:t>
            </a:r>
            <a:r>
              <a:rPr lang="ru-RU" sz="1700" dirty="0" err="1" smtClean="0"/>
              <a:t>боротьби</a:t>
            </a:r>
            <a:r>
              <a:rPr lang="ru-RU" sz="1700" dirty="0" smtClean="0"/>
              <a:t> </a:t>
            </a:r>
            <a:r>
              <a:rPr lang="ru-RU" sz="1700" dirty="0" err="1" smtClean="0"/>
              <a:t>українського</a:t>
            </a:r>
            <a:r>
              <a:rPr lang="ru-RU" sz="1700" dirty="0" smtClean="0"/>
              <a:t> народу </a:t>
            </a:r>
            <a:r>
              <a:rPr lang="ru-RU" sz="1700" dirty="0" err="1" smtClean="0"/>
              <a:t>проти</a:t>
            </a:r>
            <a:r>
              <a:rPr lang="ru-RU" sz="1700" dirty="0" smtClean="0"/>
              <a:t> </a:t>
            </a:r>
            <a:r>
              <a:rPr lang="ru-RU" sz="1700" dirty="0" err="1" smtClean="0"/>
              <a:t>турецько-татарських</a:t>
            </a:r>
            <a:r>
              <a:rPr lang="ru-RU" sz="1700" dirty="0" smtClean="0"/>
              <a:t> </a:t>
            </a:r>
            <a:r>
              <a:rPr lang="ru-RU" sz="1700" dirty="0" err="1" smtClean="0"/>
              <a:t>загарбників</a:t>
            </a:r>
            <a:r>
              <a:rPr lang="ru-RU" sz="1700" dirty="0" smtClean="0"/>
              <a:t>, </a:t>
            </a:r>
            <a:r>
              <a:rPr lang="ru-RU" sz="1700" dirty="0" err="1" smtClean="0"/>
              <a:t>увібравши</a:t>
            </a:r>
            <a:r>
              <a:rPr lang="ru-RU" sz="1700" dirty="0" smtClean="0"/>
              <a:t> </a:t>
            </a:r>
            <a:r>
              <a:rPr lang="ru-RU" sz="1700" dirty="0" err="1" smtClean="0"/>
              <a:t>традиції</a:t>
            </a:r>
            <a:r>
              <a:rPr lang="ru-RU" sz="1700" dirty="0" smtClean="0"/>
              <a:t> </a:t>
            </a:r>
            <a:r>
              <a:rPr lang="ru-RU" sz="1700" dirty="0" err="1" smtClean="0"/>
              <a:t>героїчного</a:t>
            </a:r>
            <a:r>
              <a:rPr lang="ru-RU" sz="1700" dirty="0" smtClean="0"/>
              <a:t> </a:t>
            </a:r>
            <a:r>
              <a:rPr lang="ru-RU" sz="1700" dirty="0" err="1" smtClean="0"/>
              <a:t>епосу</a:t>
            </a:r>
            <a:r>
              <a:rPr lang="ru-RU" sz="1700" dirty="0" smtClean="0"/>
              <a:t> </a:t>
            </a:r>
            <a:r>
              <a:rPr lang="ru-RU" sz="1700" dirty="0" err="1" smtClean="0"/>
              <a:t>Київської</a:t>
            </a:r>
            <a:r>
              <a:rPr lang="ru-RU" sz="1700" dirty="0" smtClean="0"/>
              <a:t> </a:t>
            </a:r>
            <a:r>
              <a:rPr lang="ru-RU" sz="1700" dirty="0" err="1" smtClean="0"/>
              <a:t>Русі</a:t>
            </a:r>
            <a:r>
              <a:rPr lang="ru-RU" sz="1700" dirty="0" smtClean="0"/>
              <a:t> та </a:t>
            </a:r>
            <a:r>
              <a:rPr lang="ru-RU" sz="1700" dirty="0" err="1" smtClean="0"/>
              <a:t>українських</a:t>
            </a:r>
            <a:r>
              <a:rPr lang="ru-RU" sz="1700" dirty="0" smtClean="0"/>
              <a:t> дум.</a:t>
            </a:r>
          </a:p>
          <a:p>
            <a:r>
              <a:rPr lang="ru-RU" sz="1700" dirty="0" err="1" smtClean="0"/>
              <a:t>Назву</a:t>
            </a:r>
            <a:r>
              <a:rPr lang="ru-RU" sz="1700" dirty="0" smtClean="0"/>
              <a:t> «</a:t>
            </a:r>
            <a:r>
              <a:rPr lang="ru-RU" sz="1700" dirty="0" err="1" smtClean="0"/>
              <a:t>історичні</a:t>
            </a:r>
            <a:r>
              <a:rPr lang="ru-RU" sz="1700" dirty="0" smtClean="0"/>
              <a:t> </a:t>
            </a:r>
            <a:r>
              <a:rPr lang="ru-RU" sz="1700" dirty="0" err="1" smtClean="0"/>
              <a:t>пісні</a:t>
            </a:r>
            <a:r>
              <a:rPr lang="ru-RU" sz="1700" dirty="0" smtClean="0"/>
              <a:t>» </a:t>
            </a:r>
            <a:r>
              <a:rPr lang="ru-RU" sz="1700" dirty="0" err="1" smtClean="0"/>
              <a:t>вперше</a:t>
            </a:r>
            <a:r>
              <a:rPr lang="ru-RU" sz="1700" dirty="0" smtClean="0"/>
              <a:t> </a:t>
            </a:r>
            <a:r>
              <a:rPr lang="ru-RU" sz="1700" dirty="0" err="1" smtClean="0"/>
              <a:t>ввів</a:t>
            </a:r>
            <a:r>
              <a:rPr lang="ru-RU" sz="1700" dirty="0" smtClean="0"/>
              <a:t> в </a:t>
            </a:r>
            <a:r>
              <a:rPr lang="ru-RU" sz="1700" dirty="0" err="1" smtClean="0"/>
              <a:t>українську</a:t>
            </a:r>
            <a:r>
              <a:rPr lang="ru-RU" sz="1700" dirty="0" smtClean="0"/>
              <a:t> фольклористику </a:t>
            </a:r>
            <a:r>
              <a:rPr lang="ru-RU" sz="1700" dirty="0" err="1" smtClean="0"/>
              <a:t>Микола</a:t>
            </a:r>
            <a:r>
              <a:rPr lang="ru-RU" sz="1700" dirty="0" smtClean="0"/>
              <a:t> Гоголь.</a:t>
            </a:r>
          </a:p>
          <a:p>
            <a:r>
              <a:rPr lang="ru-RU" sz="1700" dirty="0" smtClean="0"/>
              <a:t>●</a:t>
            </a:r>
            <a:r>
              <a:rPr lang="ru-RU" sz="1700" dirty="0" err="1" smtClean="0"/>
              <a:t>Поділяются</a:t>
            </a:r>
            <a:r>
              <a:rPr lang="ru-RU" sz="1700" dirty="0" smtClean="0"/>
              <a:t> на 3 тематики – </a:t>
            </a:r>
          </a:p>
          <a:p>
            <a:r>
              <a:rPr lang="uk-UA" sz="1700" dirty="0" smtClean="0"/>
              <a:t>1) </a:t>
            </a:r>
            <a:r>
              <a:rPr lang="ru-RU" sz="1700" dirty="0" smtClean="0"/>
              <a:t>про </a:t>
            </a:r>
            <a:r>
              <a:rPr lang="ru-RU" sz="1700" dirty="0" err="1" smtClean="0"/>
              <a:t>боротьбу</a:t>
            </a:r>
            <a:r>
              <a:rPr lang="ru-RU" sz="1700" dirty="0" smtClean="0"/>
              <a:t> з </a:t>
            </a:r>
            <a:r>
              <a:rPr lang="ru-RU" sz="1700" dirty="0" err="1" smtClean="0"/>
              <a:t>турецько-татарськими</a:t>
            </a:r>
            <a:r>
              <a:rPr lang="ru-RU" sz="1700" dirty="0" smtClean="0"/>
              <a:t> </a:t>
            </a:r>
            <a:r>
              <a:rPr lang="ru-RU" sz="1700" dirty="0" err="1" smtClean="0"/>
              <a:t>нападниками</a:t>
            </a:r>
            <a:r>
              <a:rPr lang="ru-RU" sz="1700" dirty="0" smtClean="0"/>
              <a:t>;</a:t>
            </a:r>
          </a:p>
          <a:p>
            <a:r>
              <a:rPr lang="ru-RU" sz="1700" dirty="0" smtClean="0"/>
              <a:t>2) про </a:t>
            </a:r>
            <a:r>
              <a:rPr lang="ru-RU" sz="1700" dirty="0" err="1" smtClean="0"/>
              <a:t>визвольну</a:t>
            </a:r>
            <a:r>
              <a:rPr lang="ru-RU" sz="1700" dirty="0" smtClean="0"/>
              <a:t> </a:t>
            </a:r>
            <a:r>
              <a:rPr lang="ru-RU" sz="1700" dirty="0" err="1" smtClean="0"/>
              <a:t>боротьбу</a:t>
            </a:r>
            <a:r>
              <a:rPr lang="ru-RU" sz="1700" dirty="0" smtClean="0"/>
              <a:t> </a:t>
            </a:r>
            <a:r>
              <a:rPr lang="ru-RU" sz="1700" dirty="0" err="1" smtClean="0"/>
              <a:t>українського</a:t>
            </a:r>
            <a:r>
              <a:rPr lang="ru-RU" sz="1700" dirty="0" smtClean="0"/>
              <a:t> народу </a:t>
            </a:r>
            <a:r>
              <a:rPr lang="ru-RU" sz="1700" dirty="0" err="1" smtClean="0"/>
              <a:t>під</a:t>
            </a:r>
            <a:r>
              <a:rPr lang="ru-RU" sz="1700" dirty="0" smtClean="0"/>
              <a:t> проводом Б. </a:t>
            </a:r>
            <a:r>
              <a:rPr lang="ru-RU" sz="1700" dirty="0" err="1" smtClean="0"/>
              <a:t>Хмельницького</a:t>
            </a:r>
            <a:r>
              <a:rPr lang="ru-RU" sz="1700" dirty="0" smtClean="0"/>
              <a:t>;</a:t>
            </a:r>
          </a:p>
          <a:p>
            <a:r>
              <a:rPr lang="ru-RU" sz="1700" dirty="0" smtClean="0"/>
              <a:t>3) про </a:t>
            </a:r>
            <a:r>
              <a:rPr lang="ru-RU" sz="1700" dirty="0" err="1" smtClean="0"/>
              <a:t>стихійні</a:t>
            </a:r>
            <a:r>
              <a:rPr lang="ru-RU" sz="1700" dirty="0" smtClean="0"/>
              <a:t> </a:t>
            </a:r>
            <a:r>
              <a:rPr lang="ru-RU" sz="1700" dirty="0" err="1" smtClean="0"/>
              <a:t>селянські</a:t>
            </a:r>
            <a:r>
              <a:rPr lang="ru-RU" sz="1700" dirty="0" smtClean="0"/>
              <a:t> </a:t>
            </a:r>
            <a:r>
              <a:rPr lang="ru-RU" sz="1700" dirty="0" err="1" smtClean="0"/>
              <a:t>повстання</a:t>
            </a:r>
            <a:r>
              <a:rPr lang="ru-RU" sz="1700" dirty="0" smtClean="0"/>
              <a:t> та </a:t>
            </a:r>
            <a:r>
              <a:rPr lang="ru-RU" sz="1700" dirty="0" err="1" smtClean="0"/>
              <a:t>їх</a:t>
            </a:r>
            <a:r>
              <a:rPr lang="ru-RU" sz="1700" dirty="0" smtClean="0"/>
              <a:t> </a:t>
            </a:r>
            <a:r>
              <a:rPr lang="ru-RU" sz="1700" dirty="0" err="1" smtClean="0"/>
              <a:t>героїв</a:t>
            </a:r>
            <a:r>
              <a:rPr lang="ru-RU" sz="1700" dirty="0" smtClean="0"/>
              <a:t>.</a:t>
            </a:r>
            <a:endParaRPr lang="ru-RU" sz="17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62" y="1289085"/>
            <a:ext cx="2799000" cy="4235009"/>
          </a:xfrm>
          <a:prstGeom prst="rect">
            <a:avLst/>
          </a:prstGeom>
        </p:spPr>
      </p:pic>
      <p:pic>
        <p:nvPicPr>
          <p:cNvPr id="6" name="storichn_p_sn_-Oj_Moroze_Morozenk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3901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8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4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88640"/>
            <a:ext cx="59766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rolina" pitchFamily="2" charset="0"/>
              </a:rPr>
              <a:t>Народні пісні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rolina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8" y="1296633"/>
            <a:ext cx="3175099" cy="3175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426619" y="1412776"/>
            <a:ext cx="524983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700" dirty="0" smtClean="0"/>
              <a:t>●Украї́нські наро́дні пісні́ — це фольклорні твори, які зберігаються в народній пам'яті і передаються з вуст в уста.</a:t>
            </a:r>
          </a:p>
          <a:p>
            <a:r>
              <a:rPr lang="vi-VN" sz="1700" dirty="0" smtClean="0"/>
              <a:t>●Твори анонімні, бо імена першотворців, як правило, </a:t>
            </a:r>
            <a:r>
              <a:rPr lang="vi-VN" sz="1050" dirty="0" smtClean="0"/>
              <a:t>невідомі</a:t>
            </a:r>
            <a:r>
              <a:rPr lang="vi-VN" sz="1700" dirty="0" smtClean="0"/>
              <a:t>. Народна пам'ять зберегла нам лише деякі імена авторів народних пісень. Це Маруся Чурай, авторка пісень «Ой не ходи, Грицю, та й на вечорниці», «3асвіт стали козаченьки» — це козак Семен Климовський — «Їхав козак за Дунай». Інша частина народних пісень літературного походження — «Реве та стогне Дніпр широкий» — Т. Г. Шевченко, «Ніч яка місячна» — Старицький. Взагалі в Україні складено понад 5 тисяч пісень. Народні пісні мають багато жанрів:</a:t>
            </a:r>
            <a:endParaRPr lang="vi-VN" sz="1700" dirty="0"/>
          </a:p>
        </p:txBody>
      </p:sp>
      <p:pic>
        <p:nvPicPr>
          <p:cNvPr id="7" name="Ukra_nsk_narodn_p_sn_-_Oj_na_gor_dva_dubki_Ukra_nsk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5700044"/>
            <a:ext cx="530055" cy="530055"/>
          </a:xfrm>
          <a:prstGeom prst="rect">
            <a:avLst/>
          </a:prstGeom>
        </p:spPr>
      </p:pic>
      <p:pic>
        <p:nvPicPr>
          <p:cNvPr id="8" name="Ukra_nsk_narodn_p_sn_-_Vech_r_nadvor_Ukra_nsk_(get-tune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1881" y="5700044"/>
            <a:ext cx="530055" cy="5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4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03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69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40752"/>
            <a:ext cx="6768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rolina" pitchFamily="2" charset="0"/>
              </a:rPr>
              <a:t>Думи</a:t>
            </a:r>
            <a:endParaRPr lang="ru-RU" sz="6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0093"/>
            <a:ext cx="2774506" cy="37178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077072"/>
            <a:ext cx="1857502" cy="2520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9832" y="1173884"/>
            <a:ext cx="5400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●Думи</a:t>
            </a:r>
            <a:r>
              <a:rPr lang="uk-UA" dirty="0" smtClean="0"/>
              <a:t> – це великі віршовані епічні твори героїчного або </a:t>
            </a:r>
            <a:r>
              <a:rPr lang="uk-UA" dirty="0" err="1" smtClean="0"/>
              <a:t>соц-побутового</a:t>
            </a:r>
            <a:r>
              <a:rPr lang="uk-UA" dirty="0" smtClean="0"/>
              <a:t> змісту, який виконується речитативом – протяжним, мелодійним проказуванням у супроводі кобзи, бандури чи ліри.</a:t>
            </a:r>
            <a:r>
              <a:rPr lang="ru-RU" dirty="0" smtClean="0"/>
              <a:t> </a:t>
            </a:r>
            <a:r>
              <a:rPr lang="ru-RU" dirty="0" err="1" smtClean="0"/>
              <a:t>Існують</a:t>
            </a:r>
            <a:r>
              <a:rPr lang="ru-RU" dirty="0" smtClean="0"/>
              <a:t>:</a:t>
            </a:r>
          </a:p>
          <a:p>
            <a:pPr marL="342900" indent="-342900">
              <a:buAutoNum type="arabicParenR"/>
            </a:pPr>
            <a:r>
              <a:rPr lang="uk-UA" dirty="0" err="1" smtClean="0"/>
              <a:t>історико-героїчні</a:t>
            </a:r>
            <a:endParaRPr lang="uk-UA" dirty="0" smtClean="0"/>
          </a:p>
          <a:p>
            <a:pPr marL="342900" indent="-342900">
              <a:buAutoNum type="arabicParenR"/>
            </a:pPr>
            <a:r>
              <a:rPr lang="uk-UA" dirty="0" smtClean="0"/>
              <a:t>соціально-побутові</a:t>
            </a:r>
          </a:p>
          <a:p>
            <a:endParaRPr lang="uk-UA" dirty="0" smtClean="0"/>
          </a:p>
          <a:p>
            <a:r>
              <a:rPr lang="uk-UA" dirty="0" smtClean="0"/>
              <a:t>Особливістю народних дум є </a:t>
            </a:r>
            <a:r>
              <a:rPr lang="uk-UA" dirty="0" err="1" smtClean="0"/>
              <a:t>хображення</a:t>
            </a:r>
            <a:r>
              <a:rPr lang="uk-UA" dirty="0" smtClean="0"/>
              <a:t> суспільних осіб, подій, висока поетичність мови, мала кількість осіб.</a:t>
            </a:r>
          </a:p>
          <a:p>
            <a:endParaRPr lang="uk-UA" dirty="0"/>
          </a:p>
          <a:p>
            <a:endParaRPr lang="uk-UA" dirty="0" smtClean="0"/>
          </a:p>
          <a:p>
            <a:r>
              <a:rPr lang="uk-UA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4653135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●Зародилися</a:t>
            </a:r>
            <a:r>
              <a:rPr lang="uk-UA" dirty="0" smtClean="0"/>
              <a:t> думи ще в 15 </a:t>
            </a:r>
            <a:r>
              <a:rPr lang="uk-UA" dirty="0" err="1" smtClean="0"/>
              <a:t>ст</a:t>
            </a:r>
            <a:r>
              <a:rPr lang="uk-UA" dirty="0" smtClean="0"/>
              <a:t>, згодом стали популярні в Україні у виконанні кобзарів або бандуристів. </a:t>
            </a:r>
            <a:r>
              <a:rPr lang="uk-UA" dirty="0"/>
              <a:t> </a:t>
            </a:r>
            <a:r>
              <a:rPr lang="uk-UA" dirty="0" smtClean="0"/>
              <a:t>Ці люди були «вуличними артистами», які подорожували і співали людям журливих пісень.</a:t>
            </a:r>
            <a:endParaRPr lang="ru-RU" dirty="0"/>
          </a:p>
        </p:txBody>
      </p:sp>
      <p:pic>
        <p:nvPicPr>
          <p:cNvPr id="8" name="Narodn_Dumi_-_Sok_l_sokolya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024" y="5897697"/>
            <a:ext cx="609600" cy="609600"/>
          </a:xfrm>
          <a:prstGeom prst="rect">
            <a:avLst/>
          </a:prstGeom>
        </p:spPr>
      </p:pic>
      <p:pic>
        <p:nvPicPr>
          <p:cNvPr id="9" name="Narodn_Dumi_-_Duma_pro_Oleks_ya_Popovicha_(get-tune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6765" y="5897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3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7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44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96144"/>
            <a:ext cx="864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rolina" pitchFamily="2" charset="0"/>
              </a:rPr>
              <a:t>Колядки, щедрівки, примовки, обрядові</a:t>
            </a:r>
            <a:endParaRPr lang="ru-RU" sz="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rolin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484784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Ці пісні є різновидами народних пісень, були дуже поширені в </a:t>
            </a:r>
            <a:r>
              <a:rPr lang="uk-UA" dirty="0"/>
              <a:t>У</a:t>
            </a:r>
            <a:r>
              <a:rPr lang="uk-UA" dirty="0" smtClean="0"/>
              <a:t>країні  і використовувались при будь-якій події(теж стосується і поховальних пісень)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2408114"/>
            <a:ext cx="7560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rolina" pitchFamily="2" charset="0"/>
              </a:rPr>
              <a:t>Усна народна творчість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rolin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3645024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Українська мова дужа ніжна та мелодійна, подібна пісні соловейка, тому у народі було багато пісень та переказів, що оспівують культуру та історію нашої країни. Ми повинні </a:t>
            </a:r>
            <a:r>
              <a:rPr lang="uk-UA" dirty="0" err="1" smtClean="0"/>
              <a:t>пам</a:t>
            </a:r>
            <a:r>
              <a:rPr lang="en-US" dirty="0" smtClean="0"/>
              <a:t>’</a:t>
            </a:r>
            <a:r>
              <a:rPr lang="uk-UA" dirty="0" err="1" smtClean="0"/>
              <a:t>ятати</a:t>
            </a:r>
            <a:r>
              <a:rPr lang="uk-UA" dirty="0" smtClean="0"/>
              <a:t> той вклад від нашого народу та донести його до нащадків, але вже не в усній, а в писемній формі.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84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308</TotalTime>
  <Words>474</Words>
  <Application>Microsoft Office PowerPoint</Application>
  <PresentationFormat>Экран (4:3)</PresentationFormat>
  <Paragraphs>36</Paragraphs>
  <Slides>6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Аптека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15</cp:revision>
  <dcterms:created xsi:type="dcterms:W3CDTF">2013-12-03T15:17:45Z</dcterms:created>
  <dcterms:modified xsi:type="dcterms:W3CDTF">2013-12-03T20:26:36Z</dcterms:modified>
</cp:coreProperties>
</file>