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314" r:id="rId3"/>
    <p:sldId id="305" r:id="rId4"/>
    <p:sldId id="307" r:id="rId5"/>
    <p:sldId id="281" r:id="rId6"/>
    <p:sldId id="283" r:id="rId7"/>
    <p:sldId id="302" r:id="rId8"/>
    <p:sldId id="310" r:id="rId9"/>
    <p:sldId id="258" r:id="rId10"/>
    <p:sldId id="298" r:id="rId11"/>
    <p:sldId id="259" r:id="rId12"/>
    <p:sldId id="299" r:id="rId13"/>
    <p:sldId id="262" r:id="rId14"/>
    <p:sldId id="265" r:id="rId15"/>
    <p:sldId id="300" r:id="rId16"/>
    <p:sldId id="267" r:id="rId17"/>
    <p:sldId id="309" r:id="rId18"/>
    <p:sldId id="292" r:id="rId19"/>
    <p:sldId id="263" r:id="rId20"/>
    <p:sldId id="31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23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4660"/>
  </p:normalViewPr>
  <p:slideViewPr>
    <p:cSldViewPr>
      <p:cViewPr>
        <p:scale>
          <a:sx n="96" d="100"/>
          <a:sy n="96" d="100"/>
        </p:scale>
        <p:origin x="-131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41ADA0-C144-418A-ABEC-CDC99C9784F4}" type="datetimeFigureOut">
              <a:rPr lang="ru-RU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79B5FD-218D-438A-B0CA-60BB1AF9A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3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B9D59-E91A-4843-BE65-505D1A186A3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4470D-752A-45A9-961C-54CEC9B016E1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17127-B9FB-4037-BF46-AECAA7B323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DE950-021D-4AD0-9E5E-3CE49C72FC1E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AB9D-FE2F-4F44-9218-8DCAB3499A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0E4D-1532-400C-9494-21B050968B91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67813-B806-49FC-9994-898D6F970B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0DFCF-64CA-4769-9AE9-C800ADDC6402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3ECC5-3157-4617-8FE9-D8E96D7FC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D32C6-3463-47BA-AE6B-2A47D3FFC00D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1E165-C0BE-4A10-A59D-C18FE86A4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4F961-B21A-4411-B314-CAA80FDF7CAA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1CE88-2A10-4CC8-A28D-F69A7D0C8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D1514-3714-4E7F-B65B-A1A3D6ED40F0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DE6C-0386-49C7-8570-F435FF4BCF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C140F-002F-441D-A8A8-8818F6086F0A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C0518-1571-47BA-868E-3B86C7B25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015F3-3A54-49BB-9E00-80868DC6DF6C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A0BFC-B93F-4783-8B9F-43DC114E2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6F9C1-8E4C-4003-A7AC-A4FC5F9B7AB1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9F51-ACC8-40D7-AA8D-925CDA6E3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2EE8B-B4D2-46C4-A526-6A5F3F7A6617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BB2AD-64D0-4C03-B5C6-229F4D3366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7C758-123C-4A70-BF44-821F36B4BE5E}" type="datetimeFigureOut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A408B83-D3AE-441E-BB06-5DB1B637A0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F%D1%80%D0%B0%D0%B3%D0%B0" TargetMode="External"/><Relationship Id="rId5" Type="http://schemas.openxmlformats.org/officeDocument/2006/relationships/hyperlink" Target="http://uk.wikipedia.org/wiki/%D0%93%D1%80%D0%BE%D0%BC%D0%B0%D0%B4%D1%8F%D0%BD%D1%81%D1%8C%D0%BA%D0%B0_%D0%B2%D1%96%D0%B9%D0%BD%D0%B0_%D0%B2_%D0%A0%D0%BE%D1%81%D1%96%D1%97" TargetMode="External"/><Relationship Id="rId4" Type="http://schemas.openxmlformats.org/officeDocument/2006/relationships/hyperlink" Target="http://uk.wikipedia.org/wiki/%D0%9F%D0%B8%D1%81%D1%8C%D0%BC%D0%B5%D0%BD%D0%BD%D0%B8%D0%B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4" y="0"/>
            <a:ext cx="91564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4417" y="548680"/>
            <a:ext cx="378199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Празька школа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8534" y="1208999"/>
            <a:ext cx="581204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i="1" dirty="0"/>
              <a:t>Ми є. Були. І будем Ми! Й </a:t>
            </a:r>
            <a:r>
              <a:rPr lang="ru-RU" b="1" i="1" dirty="0" err="1"/>
              <a:t>Вітчизна</a:t>
            </a:r>
            <a:r>
              <a:rPr lang="ru-RU" b="1" i="1" dirty="0"/>
              <a:t> наша з нами</a:t>
            </a:r>
            <a:r>
              <a:rPr lang="ru-RU" b="1" i="1" dirty="0" smtClean="0"/>
              <a:t>!</a:t>
            </a:r>
            <a:br>
              <a:rPr lang="ru-RU" b="1" i="1" dirty="0" smtClean="0"/>
            </a:br>
            <a:r>
              <a:rPr lang="ru-RU" b="1" i="1" dirty="0" smtClean="0"/>
              <a:t>                                                  </a:t>
            </a:r>
            <a:r>
              <a:rPr lang="ru-RU" b="1" i="1" dirty="0" err="1"/>
              <a:t>Іван</a:t>
            </a:r>
            <a:r>
              <a:rPr lang="ru-RU" b="1" i="1" dirty="0"/>
              <a:t> </a:t>
            </a:r>
            <a:r>
              <a:rPr lang="ru-RU" b="1" i="1" dirty="0" err="1"/>
              <a:t>Багряний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54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04664"/>
            <a:ext cx="3600400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Олександр Олесь –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88640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 журбою радість обнялась…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сльозах, як в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жемчугах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мій сміх.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з дивним ранком ніч злилась,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як мені розняти їх?! 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обіймах з радістю журба.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Одна летить, друга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спиня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йде між ними боротьба,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дужчий хто — не знаю я…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1906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28529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Ах,  як  стогнали  ми,  як  плакали  в  вигнанні,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Який  тягар  з  нас  кожний  ніс!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Моря  б  повстали  з  наших  сліз,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Затихли  б  бурі  в  нашому  зітханні.  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На  площах  ми  чужі  стояли,  босі  й  голі,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кожний  кидав  камінь  в  нас…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Ми  стільки  винесли  образ,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Ми  стільки  бачили  сваволі!!  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все  за  те,  що  ми  свій  край  любили,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Що  рвались  сонце  в  темряву  внести.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…І  понесли  в  світи  хрести  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Та  сиві  голови  похилі.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29.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II.1927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2-ге старше покоління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лів сім2.JPG"/>
          <p:cNvPicPr>
            <a:picLocks noChangeAspect="1"/>
          </p:cNvPicPr>
          <p:nvPr/>
        </p:nvPicPr>
        <p:blipFill>
          <a:blip r:embed="rId2" cstate="print"/>
          <a:srcRect b="6065"/>
          <a:stretch>
            <a:fillRect/>
          </a:stretch>
        </p:blipFill>
        <p:spPr bwMode="auto">
          <a:xfrm>
            <a:off x="179512" y="764704"/>
            <a:ext cx="50101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293096"/>
            <a:ext cx="5148262" cy="12954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Наталя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Лівицька-Холодна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дочка Президента УНР в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екзилі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813" y="5949280"/>
            <a:ext cx="3024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Євген Маланюк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3267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66" y="331038"/>
            <a:ext cx="8954137" cy="63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052736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в країні вишневій зросла -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дівча з золотою косою,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повне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ніжности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 тепла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несвідомости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спокою.</a:t>
            </a: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10527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 були коло хати грядки,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 на них чорнобривці й айстри,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а ввечері батькові казки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 водяником 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чугайстром</a:t>
            </a:r>
            <a:endParaRPr lang="ru-RU" sz="20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2520280" cy="333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971600" y="6093296"/>
            <a:ext cx="296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Наталя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Лівицька-Холодна</a:t>
            </a:r>
            <a:endParaRPr lang="ru-RU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lum bright="-1000" contrast="-1000"/>
          </a:blip>
          <a:srcRect/>
          <a:stretch>
            <a:fillRect/>
          </a:stretch>
        </p:blipFill>
        <p:spPr bwMode="auto">
          <a:xfrm>
            <a:off x="5292080" y="2780928"/>
            <a:ext cx="2554320" cy="334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3960813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7900" y="5300663"/>
            <a:ext cx="37449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5517232"/>
            <a:ext cx="3960440" cy="1340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Дмитро </a:t>
            </a:r>
            <a:r>
              <a:rPr lang="uk-UA" sz="28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Донцов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</a:p>
          <a:p>
            <a:pPr algn="ctr">
              <a:defRPr/>
            </a:pP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“злий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геній”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ідеолог тероризму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Содержимое 7" descr="Липа Юрі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765175"/>
            <a:ext cx="4032250" cy="5532438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860032" y="5517232"/>
            <a:ext cx="4032448" cy="1340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Юрій Липа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поет, противник </a:t>
            </a:r>
            <a:r>
              <a:rPr lang="uk-UA" sz="2800" b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“донцовізму”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1560" y="116632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2-ге старше покоління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09975"/>
            <a:ext cx="6096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41764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Юрій Липа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 степу,  де  миються  ховрашки,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На  небесах,  де  спокій  ліг,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Куди  зирну,  там  легкі  пташки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Грайливих  усміхів  твоїх,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Бо  нині  в  зелені  гайовій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Серед  дубів,  що  —  нарівні,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Я  з  дивним  птахом  на  розмові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Пізнав  закони  чарівні,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Що  ти  є  скрізь,  що  дише  злотом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Твого  імення  вся  земля,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смужок  рожі  попід  плотом,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марш  оружний  короля.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Що  світ  —  жіночість  незрівняна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У  вірності,  що  світлом  є,—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в  серце  глянув  він  моє,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очі  мав,  як  ти,  кохана.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404664"/>
            <a:ext cx="29576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42210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Юрій Липа - прихильник реформ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2"/>
            <a:ext cx="192810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3600" dirty="0" smtClean="0"/>
          </a:p>
        </p:txBody>
      </p:sp>
      <p:pic>
        <p:nvPicPr>
          <p:cNvPr id="4" name="Содержимое 3" descr="Оксана_Лятуринсь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92150"/>
            <a:ext cx="4032250" cy="604996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517232"/>
            <a:ext cx="3995936" cy="1196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Оксана Лятуринська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067175" y="3429000"/>
            <a:ext cx="43402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0" hangingPunct="0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 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432" y="521495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День догоряв так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світозарно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Душа просила корабля.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Десь біля голосила Карна,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тужила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Жля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Оксана Лятуринська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“Жилились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стязі, пнулись вгору…”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9" descr="D:\Людмилочка\желя кар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7276665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4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0824" y="5805264"/>
            <a:ext cx="3817119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Олена 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Теліга</a:t>
            </a:r>
            <a:endParaRPr lang="uk-UA" sz="3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Подєбради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1920р</a:t>
            </a:r>
            <a:endParaRPr lang="ru-RU" sz="2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Людмилочка\ЛІТЕРАТУРА\олена шовгеніва подєбради 20 рі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3810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1628800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Гойдайте ж кличний дзвін!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Крешіть вогонь із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кремнів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Ми ж, радістю життя вас напоївши вщерть,—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Без металевих слів і без зітхань даремних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 ваших же слідах підемо хоч на смерть!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(«Мужчинам»)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3-тє молодше покоління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67175" y="981075"/>
            <a:ext cx="48466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uk-UA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9" descr="D:\Людмилочка\ukr уроки\ukr lit\ПРАЗЬКА ШКОЛА\ольжич олег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836712"/>
            <a:ext cx="3925507" cy="5426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5805264"/>
            <a:ext cx="3960440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Олег Ольжич</a:t>
            </a:r>
            <a:endParaRPr lang="ru-RU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928670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ясні зорі і за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тихії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води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Твоїх степів, спустошених огнем,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Світи запалим, стопчемо народи!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 Україно! Слухай, ми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ідем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(“О, Україно! Хай нас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	 людство  судить…”)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***       ***      ***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Нам дано відрізнити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зле й добре,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прославити вірність,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невинність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 жертву героя.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***       ***      ***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Хто  має  уші  -  хай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Хто  має  серце  -  люби!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Встає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цитаделя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духа  -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Десятки  літ  боротьби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3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4-тє наймолодше покоління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nabytovych_html_4cd541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720775" y="580216"/>
            <a:ext cx="2592288" cy="371288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717032"/>
            <a:ext cx="40338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Леонід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Мосендз</a:t>
            </a:r>
            <a:endParaRPr lang="ru-RU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83671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У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татарви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шукали  оборони,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людьми  татарськими  воліли  бути,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бо  ханські  вже  миліші  були  пута,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аніж  свої,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князівськії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 закони.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Ставали  в  Посполитій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Кисілями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(В  гостині  більш  подобалось,  ніж  вдома.)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Від  справ  чужих  не  відчувалась  втома,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хоч  душі  й  руки  крились  мозолями.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  Палаті  Грановитій  розбивали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собі  лоби,  чолом  цареві  б’ючи.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За  ранги  та  за  цяточки  блискучі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вольності,  і  звичаї  міняли.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Імперіям  були  все  вірні  слуги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ширили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до  безтяму  простори...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Раби-Баярди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вірністію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 хворі,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 честь  чужу  —  свою  дали  в  наругу...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293096"/>
            <a:ext cx="3872241" cy="21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4-тє наймолодше покоління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тефанович_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81031"/>
            <a:ext cx="3816424" cy="5356281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53175"/>
            <a:ext cx="3835127" cy="28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836712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Хвилюють,  ходять,  шумлять  жита,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Злотисто-жовті,  украй  налиті,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Над  ними  неба  блакить  свята,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Ані  хмаринки  у  тій  блакиті.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Співає  срібна  в  душі  труба.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Душа  квітками,  як  клумби,  квітне,</a:t>
            </a:r>
          </a:p>
          <a:p>
            <a:r>
              <a:rPr lang="uk-UA" b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Хліба  і  небо,  </a:t>
            </a:r>
            <a:r>
              <a:rPr lang="uk-UA" b="1" dirty="0" err="1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lang="uk-UA" b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 й  хліба,—</a:t>
            </a:r>
          </a:p>
          <a:p>
            <a:r>
              <a:rPr lang="uk-UA" b="1" dirty="0" smtClean="0">
                <a:solidFill>
                  <a:srgbClr val="223CA8"/>
                </a:solidFill>
                <a:latin typeface="Times New Roman" pitchFamily="18" charset="0"/>
                <a:cs typeface="Times New Roman" pitchFamily="18" charset="0"/>
              </a:rPr>
              <a:t> Куди  не  глянеш,  жовто-блакитні...    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Прага, 1923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5517232"/>
            <a:ext cx="3816424" cy="112474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0" hangingPunct="0">
              <a:defRPr/>
            </a:pP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Олекса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Стефанович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український Єсенін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96944" cy="1656184"/>
          </a:xfrm>
          <a:gradFill flip="none" rotWithShape="1">
            <a:gsLst>
              <a:gs pos="69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eaLnBrk="1" hangingPunct="1">
              <a:defRPr/>
            </a:pPr>
            <a:r>
              <a:rPr lang="ru-RU" sz="2000" b="1" dirty="0" err="1">
                <a:solidFill>
                  <a:srgbClr val="252525"/>
                </a:solidFill>
                <a:latin typeface="Arial"/>
              </a:rPr>
              <a:t>Празька</a:t>
            </a:r>
            <a:r>
              <a:rPr lang="ru-RU" sz="2000" b="1" dirty="0">
                <a:solidFill>
                  <a:srgbClr val="252525"/>
                </a:solidFill>
                <a:latin typeface="Arial"/>
              </a:rPr>
              <a:t> школа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—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група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українських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4" tooltip="Письменник"/>
              </a:rPr>
              <a:t>письменників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які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після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5" tooltip="Громадянська війна в Росії"/>
              </a:rPr>
              <a:t>Громадянської</a:t>
            </a:r>
            <a:r>
              <a:rPr lang="ru-RU" sz="2000" dirty="0">
                <a:solidFill>
                  <a:srgbClr val="0B0080"/>
                </a:solidFill>
                <a:latin typeface="Arial"/>
                <a:hlinkClick r:id="rId5" tooltip="Громадянська війна в Росії"/>
              </a:rPr>
              <a:t> </a:t>
            </a:r>
            <a:r>
              <a:rPr lang="ru-RU" sz="2000" dirty="0" err="1">
                <a:solidFill>
                  <a:srgbClr val="0B0080"/>
                </a:solidFill>
                <a:latin typeface="Arial"/>
                <a:hlinkClick r:id="rId5" tooltip="Громадянська війна в Росії"/>
              </a:rPr>
              <a:t>війни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 1920-х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років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опинилися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за кордоном,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переважно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Європі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, і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тривалий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час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мали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своїм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культурно-</a:t>
            </a:r>
            <a:r>
              <a:rPr lang="ru-RU" sz="2000" dirty="0" err="1">
                <a:solidFill>
                  <a:srgbClr val="252525"/>
                </a:solidFill>
                <a:latin typeface="Arial"/>
              </a:rPr>
              <a:t>організаційним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 центром </a:t>
            </a:r>
            <a:r>
              <a:rPr lang="ru-RU" sz="2000" u="sng" dirty="0">
                <a:solidFill>
                  <a:srgbClr val="0B0080"/>
                </a:solidFill>
                <a:latin typeface="Arial"/>
                <a:hlinkClick r:id="rId6" tooltip="Прага"/>
              </a:rPr>
              <a:t>Прагу</a:t>
            </a:r>
            <a:r>
              <a:rPr lang="ru-RU" sz="2000" dirty="0">
                <a:solidFill>
                  <a:srgbClr val="252525"/>
                </a:solidFill>
                <a:latin typeface="Arial"/>
              </a:rPr>
              <a:t>. 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8104" y="1844824"/>
            <a:ext cx="3379479" cy="47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6258" y="2780928"/>
            <a:ext cx="4369145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/>
              <a:t>«</a:t>
            </a:r>
            <a:r>
              <a:rPr lang="ru-RU" b="1" dirty="0" err="1"/>
              <a:t>Празька</a:t>
            </a:r>
            <a:r>
              <a:rPr lang="ru-RU" b="1" dirty="0"/>
              <a:t> школа» </a:t>
            </a:r>
            <a:r>
              <a:rPr lang="ru-RU" b="1" dirty="0" err="1"/>
              <a:t>поетів</a:t>
            </a:r>
            <a:r>
              <a:rPr lang="ru-RU" b="1" dirty="0"/>
              <a:t> в </a:t>
            </a:r>
            <a:r>
              <a:rPr lang="ru-RU" b="1" dirty="0" err="1"/>
              <a:t>українській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літературі</a:t>
            </a:r>
            <a:r>
              <a:rPr lang="ru-RU" b="1" dirty="0" smtClean="0"/>
              <a:t> </a:t>
            </a:r>
            <a:r>
              <a:rPr lang="ru-RU" b="1" dirty="0"/>
              <a:t>— феномен, </a:t>
            </a:r>
            <a:r>
              <a:rPr lang="ru-RU" b="1" dirty="0" err="1"/>
              <a:t>який</a:t>
            </a:r>
            <a:r>
              <a:rPr lang="ru-RU" b="1" dirty="0"/>
              <a:t> не </a:t>
            </a:r>
            <a:r>
              <a:rPr lang="ru-RU" b="1" dirty="0" err="1" smtClean="0"/>
              <a:t>має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/>
              <a:t>аналогів</a:t>
            </a:r>
            <a:r>
              <a:rPr lang="ru-RU" b="1" dirty="0"/>
              <a:t> у </a:t>
            </a:r>
            <a:r>
              <a:rPr lang="ru-RU" b="1" dirty="0" err="1"/>
              <a:t>світовій</a:t>
            </a:r>
            <a:r>
              <a:rPr lang="ru-RU" b="1" dirty="0"/>
              <a:t> </a:t>
            </a:r>
            <a:r>
              <a:rPr lang="ru-RU" b="1" dirty="0" err="1"/>
              <a:t>літературі</a:t>
            </a:r>
            <a:r>
              <a:rPr lang="ru-RU" b="1" dirty="0"/>
              <a:t> </a:t>
            </a:r>
            <a:r>
              <a:rPr lang="de-AT" b="1" dirty="0"/>
              <a:t>XX </a:t>
            </a:r>
            <a:r>
              <a:rPr lang="ru-RU" b="1" dirty="0" err="1"/>
              <a:t>століття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безпосередньо</a:t>
            </a:r>
            <a:r>
              <a:rPr lang="ru-RU" b="1" dirty="0"/>
              <a:t> </a:t>
            </a:r>
            <a:r>
              <a:rPr lang="ru-RU" b="1" dirty="0" err="1"/>
              <a:t>пов'язаний</a:t>
            </a:r>
            <a:r>
              <a:rPr lang="ru-RU" b="1" dirty="0"/>
              <a:t> </a:t>
            </a:r>
            <a:r>
              <a:rPr lang="ru-RU" b="1" dirty="0" smtClean="0"/>
              <a:t>з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/>
              <a:t>процесами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</a:t>
            </a:r>
            <a:r>
              <a:rPr lang="ru-RU" b="1" dirty="0" err="1"/>
              <a:t>становлення</a:t>
            </a:r>
            <a:r>
              <a:rPr lang="ru-RU" b="1" dirty="0"/>
              <a:t> </a:t>
            </a:r>
            <a:r>
              <a:rPr lang="ru-RU" b="1" dirty="0" smtClean="0"/>
              <a:t>і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err="1"/>
              <a:t>тими</a:t>
            </a:r>
            <a:r>
              <a:rPr lang="ru-RU" b="1" dirty="0"/>
              <a:t> катастрофами,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випали</a:t>
            </a:r>
            <a:r>
              <a:rPr lang="ru-RU" b="1" dirty="0"/>
              <a:t> на долю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/>
              <a:t>політичної</a:t>
            </a:r>
            <a:r>
              <a:rPr lang="ru-RU" b="1" dirty="0"/>
              <a:t> </a:t>
            </a:r>
            <a:r>
              <a:rPr lang="ru-RU" b="1" dirty="0" err="1"/>
              <a:t>нації</a:t>
            </a:r>
            <a:r>
              <a:rPr lang="ru-RU" b="1" dirty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5485656" cy="1152128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pPr algn="r"/>
            <a:r>
              <a:rPr lang="ru-RU" sz="1800" dirty="0" err="1"/>
              <a:t>К</a:t>
            </a:r>
            <a:r>
              <a:rPr lang="ru-RU" sz="1800" dirty="0" err="1" smtClean="0"/>
              <a:t>ожен</a:t>
            </a:r>
            <a:r>
              <a:rPr lang="ru-RU" sz="1800" dirty="0" smtClean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представників</a:t>
            </a:r>
            <a:r>
              <a:rPr lang="ru-RU" sz="1800" dirty="0"/>
              <a:t> "</a:t>
            </a:r>
            <a:r>
              <a:rPr lang="ru-RU" sz="1800" dirty="0" err="1"/>
              <a:t>Празької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" </a:t>
            </a:r>
            <a:r>
              <a:rPr lang="ru-RU" sz="1800" dirty="0" err="1"/>
              <a:t>мав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шлях у </a:t>
            </a:r>
            <a:r>
              <a:rPr lang="ru-RU" sz="1800" dirty="0" err="1"/>
              <a:t>літературу</a:t>
            </a:r>
            <a:r>
              <a:rPr lang="ru-RU" sz="1800" dirty="0"/>
              <a:t>,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бачення</a:t>
            </a:r>
            <a:r>
              <a:rPr lang="ru-RU" sz="1800" dirty="0"/>
              <a:t> </a:t>
            </a:r>
            <a:r>
              <a:rPr lang="ru-RU" sz="1800" dirty="0" err="1"/>
              <a:t>історичної</a:t>
            </a:r>
            <a:r>
              <a:rPr lang="ru-RU" sz="1800" dirty="0"/>
              <a:t> </a:t>
            </a:r>
            <a:r>
              <a:rPr lang="ru-RU" sz="1800" dirty="0" err="1"/>
              <a:t>долі</a:t>
            </a:r>
            <a:r>
              <a:rPr lang="ru-RU" sz="1800" dirty="0"/>
              <a:t> </a:t>
            </a:r>
            <a:r>
              <a:rPr lang="ru-RU" sz="1800" dirty="0" err="1"/>
              <a:t>українського</a:t>
            </a:r>
            <a:r>
              <a:rPr lang="ru-RU" sz="1800" dirty="0"/>
              <a:t> народу. </a:t>
            </a:r>
            <a:r>
              <a:rPr lang="ru-RU" sz="1800" dirty="0" err="1"/>
              <a:t>Безперечно</a:t>
            </a:r>
            <a:r>
              <a:rPr lang="ru-RU" sz="1800" dirty="0"/>
              <a:t>, вони — </a:t>
            </a:r>
            <a:r>
              <a:rPr lang="ru-RU" sz="1800" dirty="0" err="1"/>
              <a:t>незвичайне</a:t>
            </a:r>
            <a:r>
              <a:rPr lang="ru-RU" sz="1800" dirty="0"/>
              <a:t> </a:t>
            </a:r>
            <a:r>
              <a:rPr lang="ru-RU" sz="1800" dirty="0" err="1"/>
              <a:t>покоління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еміграції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впливало</a:t>
            </a:r>
            <a:r>
              <a:rPr lang="ru-RU" sz="1800" dirty="0"/>
              <a:t> на </a:t>
            </a:r>
            <a:r>
              <a:rPr lang="ru-RU" sz="1800" dirty="0" err="1"/>
              <a:t>перебіг</a:t>
            </a:r>
            <a:r>
              <a:rPr lang="ru-RU" sz="1800" dirty="0"/>
              <a:t> та </a:t>
            </a:r>
            <a:r>
              <a:rPr lang="ru-RU" sz="1800" dirty="0" err="1"/>
              <a:t>кристалізацію</a:t>
            </a:r>
            <a:r>
              <a:rPr lang="ru-RU" sz="1800" dirty="0"/>
              <a:t> </a:t>
            </a:r>
            <a:r>
              <a:rPr lang="ru-RU" sz="1800" dirty="0" err="1"/>
              <a:t>національного</a:t>
            </a:r>
            <a:r>
              <a:rPr lang="ru-RU" sz="1800" dirty="0"/>
              <a:t>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. </a:t>
            </a:r>
            <a:r>
              <a:rPr lang="ru-RU" sz="1800" dirty="0" err="1" smtClean="0"/>
              <a:t>З'явилися</a:t>
            </a:r>
            <a:r>
              <a:rPr lang="ru-RU" sz="1800" dirty="0" smtClean="0"/>
              <a:t> </a:t>
            </a:r>
            <a:r>
              <a:rPr lang="ru-RU" sz="1800" dirty="0"/>
              <a:t>"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характери</a:t>
            </a:r>
            <a:r>
              <a:rPr lang="ru-RU" sz="1800" dirty="0"/>
              <a:t>", </a:t>
            </a:r>
            <a:r>
              <a:rPr lang="ru-RU" sz="1800" dirty="0" err="1"/>
              <a:t>виповнені</a:t>
            </a:r>
            <a:r>
              <a:rPr lang="ru-RU" sz="1800" dirty="0"/>
              <a:t> </a:t>
            </a:r>
            <a:r>
              <a:rPr lang="ru-RU" sz="1800" dirty="0" err="1"/>
              <a:t>напругою</a:t>
            </a:r>
            <a:r>
              <a:rPr lang="ru-RU" sz="1800" dirty="0"/>
              <a:t> </a:t>
            </a:r>
            <a:r>
              <a:rPr lang="ru-RU" sz="1800" dirty="0" err="1"/>
              <a:t>вольових</a:t>
            </a:r>
            <a:r>
              <a:rPr lang="ru-RU" sz="1800" dirty="0"/>
              <a:t> сил. Вони </a:t>
            </a:r>
            <a:r>
              <a:rPr lang="ru-RU" sz="1800" dirty="0" err="1"/>
              <a:t>формувалися</a:t>
            </a:r>
            <a:r>
              <a:rPr lang="ru-RU" sz="1800" dirty="0"/>
              <a:t> на </a:t>
            </a:r>
            <a:r>
              <a:rPr lang="ru-RU" sz="1800" dirty="0" err="1"/>
              <a:t>межі</a:t>
            </a:r>
            <a:r>
              <a:rPr lang="ru-RU" sz="1800" dirty="0"/>
              <a:t> </a:t>
            </a:r>
            <a:r>
              <a:rPr lang="ru-RU" sz="1800" dirty="0" err="1"/>
              <a:t>українського</a:t>
            </a:r>
            <a:r>
              <a:rPr lang="ru-RU" sz="1800" dirty="0"/>
              <a:t> та </a:t>
            </a:r>
            <a:r>
              <a:rPr lang="ru-RU" sz="1800" dirty="0" err="1"/>
              <a:t>європейського</a:t>
            </a:r>
            <a:r>
              <a:rPr lang="ru-RU" sz="1800" dirty="0"/>
              <a:t> </a:t>
            </a:r>
            <a:r>
              <a:rPr lang="ru-RU" sz="1800" dirty="0" err="1"/>
              <a:t>світів</a:t>
            </a:r>
            <a:r>
              <a:rPr lang="ru-RU" sz="1800" dirty="0"/>
              <a:t>, </a:t>
            </a:r>
            <a:r>
              <a:rPr lang="ru-RU" sz="1800" dirty="0" err="1"/>
              <a:t>пронизувані</a:t>
            </a:r>
            <a:r>
              <a:rPr lang="ru-RU" sz="1800" dirty="0"/>
              <a:t> </a:t>
            </a:r>
            <a:r>
              <a:rPr lang="ru-RU" sz="1800" dirty="0" err="1"/>
              <a:t>потужними</a:t>
            </a:r>
            <a:r>
              <a:rPr lang="ru-RU" sz="1800" dirty="0"/>
              <a:t> </a:t>
            </a:r>
            <a:r>
              <a:rPr lang="ru-RU" sz="1800" dirty="0" err="1"/>
              <a:t>вітрами</a:t>
            </a:r>
            <a:r>
              <a:rPr lang="ru-RU" sz="1800" dirty="0"/>
              <a:t> </a:t>
            </a:r>
            <a:r>
              <a:rPr lang="ru-RU" sz="1800" dirty="0" err="1"/>
              <a:t>західної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 та </a:t>
            </a:r>
            <a:r>
              <a:rPr lang="ru-RU" sz="1800" dirty="0" err="1"/>
              <a:t>історичною</a:t>
            </a:r>
            <a:r>
              <a:rPr lang="ru-RU" sz="1800" dirty="0"/>
              <a:t> </a:t>
            </a:r>
            <a:r>
              <a:rPr lang="ru-RU" sz="1800" dirty="0" err="1"/>
              <a:t>пам'яттю</a:t>
            </a:r>
            <a:r>
              <a:rPr lang="ru-RU" sz="1800" dirty="0"/>
              <a:t> народу. "</a:t>
            </a:r>
            <a:r>
              <a:rPr lang="ru-RU" sz="1800" dirty="0" err="1"/>
              <a:t>Пражани</a:t>
            </a:r>
            <a:r>
              <a:rPr lang="ru-RU" sz="1800" dirty="0"/>
              <a:t>" стали </a:t>
            </a:r>
            <a:r>
              <a:rPr lang="ru-RU" sz="1800" dirty="0" err="1"/>
              <a:t>осередком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 нового типу </a:t>
            </a:r>
            <a:r>
              <a:rPr lang="ru-RU" sz="1800" dirty="0" err="1"/>
              <a:t>українця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зумів</a:t>
            </a:r>
            <a:r>
              <a:rPr lang="ru-RU" sz="1800" dirty="0"/>
              <a:t> </a:t>
            </a:r>
            <a:r>
              <a:rPr lang="ru-RU" sz="1800" dirty="0" err="1"/>
              <a:t>інтелектуалізувати</a:t>
            </a:r>
            <a:r>
              <a:rPr lang="ru-RU" sz="1800" dirty="0"/>
              <a:t> </a:t>
            </a:r>
            <a:r>
              <a:rPr lang="ru-RU" sz="1800" dirty="0" err="1"/>
              <a:t>чуттєву</a:t>
            </a:r>
            <a:r>
              <a:rPr lang="ru-RU" sz="1800" dirty="0"/>
              <a:t> </a:t>
            </a:r>
            <a:r>
              <a:rPr lang="ru-RU" sz="1800" dirty="0" err="1"/>
              <a:t>стихію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ментальності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2050" name="Picture 2" descr="Учебная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3448966" cy="526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32656"/>
            <a:ext cx="8424936" cy="1754326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 1920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(УНР)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відступила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еміграції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опинилися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оселилися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Чехо-Словаччині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Гостинним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притулком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емігрантів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перестала бути у 1923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1317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Жодна інша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держава не наважувалася надати їм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притулок і громадянство.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Томаш Г. Масар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36912"/>
            <a:ext cx="319953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472" y="642918"/>
            <a:ext cx="5214974" cy="331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Лише Президент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Чехо-Словаччини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Масарик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запропонував українській інтелігенції притулок у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його державі.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	Чехія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створила умови для здобуття українцями освіти в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українських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вільних навчальних закладах </a:t>
            </a:r>
            <a:r>
              <a:rPr kumimoji="0" lang="uk-UA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 Празі й </a:t>
            </a:r>
            <a:r>
              <a:rPr kumimoji="0" lang="uk-UA" sz="2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Подєбрадах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2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457" y="188640"/>
            <a:ext cx="2975015" cy="19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1472" y="4149080"/>
            <a:ext cx="51856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еміграція</a:t>
            </a:r>
            <a:r>
              <a:rPr lang="ru-RU" dirty="0"/>
              <a:t> у </a:t>
            </a:r>
            <a:r>
              <a:rPr lang="ru-RU" dirty="0" err="1"/>
              <a:t>тогочасній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Чехословаччині</a:t>
            </a:r>
            <a:r>
              <a:rPr lang="ru-RU" dirty="0" smtClean="0"/>
              <a:t> </a:t>
            </a:r>
            <a:r>
              <a:rPr lang="ru-RU" dirty="0" err="1"/>
              <a:t>розгорнула</a:t>
            </a:r>
            <a:r>
              <a:rPr lang="ru-RU" dirty="0"/>
              <a:t> </a:t>
            </a:r>
            <a:r>
              <a:rPr lang="ru-RU" dirty="0" err="1"/>
              <a:t>широку</a:t>
            </a:r>
            <a:r>
              <a:rPr lang="ru-RU" dirty="0"/>
              <a:t> </a:t>
            </a:r>
            <a:r>
              <a:rPr lang="ru-RU" dirty="0" err="1" smtClean="0"/>
              <a:t>видавничу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1920—30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діяло</a:t>
            </a:r>
            <a:r>
              <a:rPr lang="ru-RU" dirty="0" smtClean="0"/>
              <a:t> </a:t>
            </a:r>
            <a:r>
              <a:rPr lang="ru-RU" b="1" dirty="0"/>
              <a:t>143 </a:t>
            </a:r>
            <a:r>
              <a:rPr lang="ru-RU" b="1" dirty="0" err="1"/>
              <a:t>видавничі</a:t>
            </a:r>
            <a:r>
              <a:rPr lang="ru-RU" b="1" dirty="0"/>
              <a:t> </a:t>
            </a:r>
            <a:r>
              <a:rPr lang="ru-RU" b="1" dirty="0" err="1"/>
              <a:t>осередки</a:t>
            </a:r>
            <a:r>
              <a:rPr lang="ru-RU" dirty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/>
              <a:t>видано </a:t>
            </a:r>
            <a:r>
              <a:rPr lang="ru-RU" b="1" dirty="0" smtClean="0"/>
              <a:t>734 </a:t>
            </a:r>
            <a:r>
              <a:rPr lang="ru-RU" b="1" dirty="0" err="1"/>
              <a:t>книжок</a:t>
            </a:r>
            <a:r>
              <a:rPr lang="ru-RU" b="1" dirty="0"/>
              <a:t> </a:t>
            </a:r>
            <a:r>
              <a:rPr lang="ru-RU" dirty="0"/>
              <a:t>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одєбради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600450"/>
            <a:ext cx="4865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Подєбра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3463"/>
            <a:ext cx="4506944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aga-foto"/>
          <p:cNvPicPr>
            <a:picLocks noChangeAspect="1" noChangeArrowheads="1"/>
          </p:cNvPicPr>
          <p:nvPr/>
        </p:nvPicPr>
        <p:blipFill>
          <a:blip r:embed="rId4" cstate="print"/>
          <a:srcRect l="4500" r="3252" b="6697"/>
          <a:stretch>
            <a:fillRect/>
          </a:stretch>
        </p:blipFill>
        <p:spPr bwMode="auto">
          <a:xfrm>
            <a:off x="4610100" y="188913"/>
            <a:ext cx="44259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:\Презентайія 13.12.2011\ире прага\прага m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8913"/>
            <a:ext cx="478951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8538" y="2636838"/>
            <a:ext cx="5256212" cy="708025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latin typeface="Monotype Corsiva" pitchFamily="66" charset="0"/>
              </a:rPr>
              <a:t>Прага </a:t>
            </a:r>
            <a:r>
              <a:rPr lang="uk-UA" sz="2400" dirty="0">
                <a:solidFill>
                  <a:srgbClr val="FFFF00"/>
                </a:solidFill>
                <a:latin typeface="Monotype Corsiva" pitchFamily="66" charset="0"/>
              </a:rPr>
              <a:t>початку 20 століття</a:t>
            </a:r>
            <a:endParaRPr lang="ru-RU" sz="2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413" y="3573463"/>
            <a:ext cx="525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Подєбради</a:t>
            </a:r>
            <a:r>
              <a:rPr lang="uk-UA" sz="40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початку 20 століття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3" descr="прага карта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4624"/>
            <a:ext cx="8964488" cy="591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48866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Карлов університет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5720" y="0"/>
            <a:ext cx="371348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Міжвоєнна  Прага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перетворилася на один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найбільших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осередків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українського наукового, літературного та політичного життя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еміграції</a:t>
            </a:r>
          </a:p>
          <a:p>
            <a:pPr algn="ctr">
              <a:buFont typeface="Arial" charset="0"/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b="22000"/>
          <a:stretch>
            <a:fillRect/>
          </a:stretch>
        </p:blipFill>
        <p:spPr bwMode="auto">
          <a:xfrm>
            <a:off x="3998063" y="0"/>
            <a:ext cx="514593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7358082" cy="2204864"/>
          </a:xfrm>
          <a:solidFill>
            <a:schemeClr val="accent6">
              <a:lumMod val="20000"/>
              <a:lumOff val="80000"/>
              <a:alpha val="58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Склалося так,  що наділені поетичним даром українці 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стали збиратися у відомого поета Олександра Олеся вдома. Пізніше їх стали називати  поетами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“празької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школи”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Але як школу вони себе  ніде не зареєстрували, не склали  офіційного статуту, тому цей термін існує  тільки серед критиків.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олесь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1" y="2413881"/>
            <a:ext cx="3357586" cy="417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8136904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Художні особливості творчості «пражан»</a:t>
            </a:r>
            <a:endParaRPr lang="uk-UA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48478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78579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стилем поети були </a:t>
            </a:r>
            <a:r>
              <a:rPr lang="uk-UA" sz="2000" b="1" u="sng" dirty="0" err="1" smtClean="0">
                <a:latin typeface="Times New Roman" pitchFamily="18" charset="0"/>
                <a:cs typeface="Times New Roman" pitchFamily="18" charset="0"/>
              </a:rPr>
              <a:t>неоромантиками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але за філософською  заглибленістю і любов’ю до класичних форм  (особливо сонетів) споріднювалися з київськими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неокласиками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навчальний матеріал\блонд\52281889_06_KnightsTreasur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315218" cy="4072429"/>
          </a:xfrm>
          <a:prstGeom prst="rect">
            <a:avLst/>
          </a:prstGeom>
          <a:noFill/>
        </p:spPr>
      </p:pic>
      <p:pic>
        <p:nvPicPr>
          <p:cNvPr id="1029" name="Picture 5" descr="D:\навчальний матеріал\1 курс ХУД КУЛЬТ\античне причорномор я\античн театр причорномор\ант AlmaTadema_Coliseum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2952328" cy="40162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юдмилочка\ukr уроки\ukr lit\О Олесь\Олександр Оле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5341"/>
            <a:ext cx="4104456" cy="58026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Представники празької школи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1-ше найстарше покоління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733256"/>
            <a:ext cx="4104456" cy="830997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Засновник 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“празької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klen_yuri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052513"/>
            <a:ext cx="3744913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4048" y="5733256"/>
            <a:ext cx="3744416" cy="830997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Юрій Клен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поет-неокласик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2051</TotalTime>
  <Words>976</Words>
  <Application>Microsoft Office PowerPoint</Application>
  <PresentationFormat>Экран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Презентация PowerPoint</vt:lpstr>
      <vt:lpstr>Празька школа — група українських письменників, які після Громадянської війни 1920-х років опинилися за кордоном, переважно у Європі, і тривалий час мали своїм культурно-організаційним центром Прагу.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Представники празької школи 1-ше найстарше покоління</vt:lpstr>
      <vt:lpstr>Презентация PowerPoint</vt:lpstr>
      <vt:lpstr>2-ге старше покоління</vt:lpstr>
      <vt:lpstr>Презентация PowerPoint</vt:lpstr>
      <vt:lpstr>Презентация PowerPoint</vt:lpstr>
      <vt:lpstr>Презентация PowerPoint</vt:lpstr>
      <vt:lpstr>3-тє молодше покоління</vt:lpstr>
      <vt:lpstr>3-тє молодше покоління</vt:lpstr>
      <vt:lpstr>3-тє молодше покоління</vt:lpstr>
      <vt:lpstr>4-тє наймолодше покоління</vt:lpstr>
      <vt:lpstr>4-тє наймолодше покоління</vt:lpstr>
      <vt:lpstr>Висновок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Дом</cp:lastModifiedBy>
  <cp:revision>189</cp:revision>
  <dcterms:created xsi:type="dcterms:W3CDTF">2011-11-29T13:00:12Z</dcterms:created>
  <dcterms:modified xsi:type="dcterms:W3CDTF">2014-09-07T12:36:43Z</dcterms:modified>
</cp:coreProperties>
</file>