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94" r:id="rId2"/>
    <p:sldId id="292" r:id="rId3"/>
    <p:sldId id="295" r:id="rId4"/>
    <p:sldId id="280" r:id="rId5"/>
    <p:sldId id="279" r:id="rId6"/>
    <p:sldId id="281" r:id="rId7"/>
    <p:sldId id="284" r:id="rId8"/>
    <p:sldId id="285" r:id="rId9"/>
    <p:sldId id="283" r:id="rId10"/>
    <p:sldId id="288" r:id="rId11"/>
    <p:sldId id="289" r:id="rId12"/>
    <p:sldId id="290" r:id="rId13"/>
    <p:sldId id="296" r:id="rId14"/>
    <p:sldId id="297" r:id="rId15"/>
    <p:sldId id="286" r:id="rId16"/>
    <p:sldId id="299" r:id="rId17"/>
    <p:sldId id="291" r:id="rId18"/>
    <p:sldId id="298" r:id="rId19"/>
    <p:sldId id="263" r:id="rId20"/>
    <p:sldId id="264" r:id="rId21"/>
    <p:sldId id="256" r:id="rId22"/>
    <p:sldId id="265" r:id="rId23"/>
    <p:sldId id="267" r:id="rId24"/>
    <p:sldId id="268" r:id="rId25"/>
    <p:sldId id="258" r:id="rId26"/>
    <p:sldId id="269" r:id="rId27"/>
    <p:sldId id="270" r:id="rId28"/>
    <p:sldId id="271" r:id="rId29"/>
    <p:sldId id="260" r:id="rId30"/>
    <p:sldId id="272" r:id="rId31"/>
    <p:sldId id="278" r:id="rId3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5E9C5-8C93-4885-99B9-4C3DE5AC2FAC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50646-9727-4D5F-BD70-BC8B38A06B7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8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0646-9727-4D5F-BD70-BC8B38A06B7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3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0646-9727-4D5F-BD70-BC8B38A06B7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1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Р.))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0646-9727-4D5F-BD70-BC8B38A06B7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6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6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43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3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0059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7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4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0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0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4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7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3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7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8372-552F-4CEA-A56F-62EB696F9381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1A8058-B926-4940-B271-6D9A7386CD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7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ua/imgres?imgurl=http://hotline.ua/img/bx/239/21_1.jpg&amp;imgrefurl=http://hotline.ua/knigi/author/yurij-fedkovich-9037/&amp;usg=__wpZPy6fXI32vDu4Xur7uu9BU8zY=&amp;h=150&amp;w=110&amp;sz=10&amp;hl=uk&amp;start=71&amp;zoom=1&amp;tbnid=q32ns8U8omxqnM:&amp;tbnh=96&amp;tbnw=70&amp;ei=EyjHT6vFN8rzsgat1cTADg&amp;prev=/images?q=%D1%8E%D1%80%D1%96%D0%B9+%D1%84%D0%B5%D0%B4%D1%8C%D0%BA%D0%BE%D0%B2%D0%B8%D1%87&amp;start=60&amp;hl=uk&amp;sa=N&amp;gbv=2&amp;tbm=isch&amp;itbs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ua/imgres?imgurl=http://pics.livejournal.com/edward_tur/pic/001ycz7s&amp;imgrefurl=http://www.livejournal.com/go.bml?journal=gr_czernowitz&amp;itemid=1514031&amp;dir=prev&amp;usg=__9j-an5mruURkOb-FsS1dPMhBOPc=&amp;h=800&amp;w=600&amp;sz=185&amp;hl=uk&amp;start=50&amp;zoom=1&amp;tbnid=8roRjNRH2yDtUM:&amp;tbnh=143&amp;tbnw=107&amp;ei=uSfHT8SNI8jUsgaCo4ztDg&amp;prev=/images?q=%D1%8E%D1%80%D1%96%D0%B9+%D1%84%D0%B5%D0%B4%D1%8C%D0%BA%D0%BE%D0%B2%D0%B8%D1%87&amp;start=40&amp;hl=uk&amp;sa=N&amp;gbv=2&amp;tbm=isch&amp;itbs=1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google.com.ua/imgres?imgurl=http://upload.wikimedia.org/wikipedia/commons/b/be/%D0%A4%D0%B5%D0%B4%D1%8C%D0%BA%D0%BE%D0%B2%D0%B8%D1%87_%D0%9E%D1%81%D0%B8%D0%BF_%D0%AE%D1%80%D1%96%D0%B9_%D0%90%D0%B4%D0%B0%D0%BB%D1%8C%D0%B1%D0%B5%D1%80%D1%82%D0%BE%D0%B2%D0%B8%D1%87_%D0%BC%D0%BE%D0%BD%D0%B5%D1%82%D0%B0,_%D0%B0%D0%B2%D0%B5%D1%80%D1%81.jpg&amp;imgrefurl=http://uk.wikipedia.org/wiki/%D0%A4%D0%B5%D0%B4%D1%8C%D0%BA%D0%BE%D0%B2%D0%B8%D1%87_%D0%9E%D1%81%D0%B8%D0%BF-%D0%AE%D1%80%D1%96%D0%B9_%D0%90%D0%B4%D0%B0%D0%BB%D1%8C%D0%B1%D0%B5%D1%80%D1%82%D0%BE%D0%B2%D0%B8%D1%87&amp;usg=__jdZJ2fO_ugnhEb0xIwenX_aWEd0=&amp;h=200&amp;w=200&amp;sz=28&amp;hl=uk&amp;start=2&amp;zoom=1&amp;tbnid=NOyvTmHuuzdAeM:&amp;tbnh=104&amp;tbnw=104&amp;ei=9CbHT9bAKcnOswa8nPTtDg&amp;prev=/images?q=%D1%8E%D1%80%D1%96%D0%B9+%D1%84%D0%B5%D0%B4%D1%8C%D0%BA%D0%BE%D0%B2%D0%B8%D1%87&amp;hl=uk&amp;sa=X&amp;gbv=2&amp;tbm=isch&amp;itbs=1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ua/%D1%8F%D1%82%D0%BD%D0%B8%D0%BA_%D0%AE%D1%80%D1%96%D1%8E_%D0%A4%D0%B5%D0%B4%D1%8C%D0%BA%D0%BE%D0%B2%D0%B8%D1%87%D1%83_%D0%A7%D0%B5%D1%80%D0%BD%D1%96%D0%B2%D1%86%D1%96.jpg&amp;imgrefurl=http:/uk.wikipedia.org/wiki/%D0%A4%D0%B0%D0%B9%D0%BB:%D0%9F%D0%B0%D0%BC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imgres?imgurl=http://s61.radikal.ru/i173/0909/52/22b43f5aba6a.jpg&amp;imgrefurl=http://andy-babubudu.livejournal.com/93015.html&amp;usg=__8F9rlTdfiC2uEJjq6ahCzE9DuXs=&amp;h=590&amp;w=800&amp;sz=171&amp;hl=uk&amp;start=159&amp;zoom=1&amp;tbnid=t-4vq14mJfXilM:&amp;tbnh=105&amp;tbnw=143&amp;ei=9yjHT_GMEs7RsgaEnsGBDw&amp;prev=/images?q=%D1%8E%D1%80%D1%96%D0%B9+%D1%84%D0%B5%D0%B4%D1%8C%D0%BA%D0%BE%D0%B2%D0%B8%D1%87&amp;start=140&amp;hl=uk&amp;sa=N&amp;gbv=2&amp;tbm=isch&amp;itbs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imgres?imgurl=http://www.lit-jarmarok.in.ua/images/stories/lit/jevhsan.jpg&amp;imgrefurl=http://www.lit-jarmarok.in.ua/index.php?option=com_content&amp;task=view&amp;id=1288&amp;Itemid=46&amp;usg=__S9EYoalfWOOpGoqGE2ie5Zl3E-w=&amp;h=528&amp;w=379&amp;sz=40&amp;hl=uk&amp;start=39&amp;zoom=1&amp;tbnid=Gsm9dd-BaW0QUM:&amp;tbnh=132&amp;tbnw=95&amp;ei=PCfHT-vfJ4fatAbKu4z_Dg&amp;prev=/images?q=%D1%8E%D1%80%D1%96%D0%B9+%D1%84%D0%B5%D0%B4%D1%8C%D0%BA%D0%BE%D0%B2%D0%B8%D1%87&amp;start=20&amp;hl=uk&amp;sa=N&amp;gbv=2&amp;tbm=isch&amp;itbs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imgres?imgurl=http://ukrtvoru.info/wp-content/uploads/2011/09/89.jpg&amp;imgrefurl=http://ukrtvoru.info/dolya-tsisarskoho-zhovnira-za-povistyu-yu-fedkovycha-try-yak-ridni-braty/&amp;usg=__MGz8jU5F2DXuyS6UDvnW6khzroY=&amp;h=681&amp;w=463&amp;sz=92&amp;hl=uk&amp;start=24&amp;zoom=1&amp;tbnid=WvVvE9UHO2XahM:&amp;tbnh=139&amp;tbnw=95&amp;ei=PCfHT-vfJ4fatAbKu4z_Dg&amp;prev=/images?q=%D1%8E%D1%80%D1%96%D0%B9+%D1%84%D0%B5%D0%B4%D1%8C%D0%BA%D0%BE%D0%B2%D0%B8%D1%87&amp;start=20&amp;hl=uk&amp;sa=N&amp;gbv=2&amp;tbm=isch&amp;itb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imgres?imgurl=http://www.molbuk.com/uploads/posts/2011-04/1301842142_dsc00584.jpg&amp;imgrefurl=http://ru.molbuk.ua/blogi/blog_denis/36430-rus_sinijj-kit-iz-cimbalami-ta-poyizdka-do-kuma.html&amp;usg=__5fbn0CvAx56s7bYK3raAHdIqQeA=&amp;h=336&amp;w=448&amp;sz=99&amp;hl=uk&amp;start=35&amp;zoom=1&amp;tbnid=isJC986S34PYJM:&amp;tbnh=95&amp;tbnw=127&amp;ei=PCfHT-vfJ4fatAbKu4z_Dg&amp;prev=/images?q=%D1%8E%D1%80%D1%96%D0%B9+%D1%84%D0%B5%D0%B4%D1%8C%D0%BA%D0%BE%D0%B2%D0%B8%D1%87&amp;start=20&amp;hl=uk&amp;sa=N&amp;gbv=2&amp;tbm=isch&amp;itbs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ua/imgres?imgurl=http://rus.glas.org.ua/img/cinema/Shkola-Yuriy-Fedkovy.jpg&amp;imgrefurl=http://rus.glas.org.ua/projects/teleexcursions/j_fedkovich.html&amp;usg=__98ma-9BaO7KBE6RllDnb1Y90i88=&amp;h=160&amp;w=200&amp;sz=5&amp;hl=uk&amp;start=219&amp;zoom=1&amp;tbnid=-gXxxcoFXOWcIM:&amp;tbnh=83&amp;tbnw=104&amp;ei=PCnHT7qDOYbKtAbkm6i2Dg&amp;prev=/images?q=%D1%8E%D1%80%D1%96%D0%B9+%D1%84%D0%B5%D0%B4%D1%8C%D0%BA%D0%BE%D0%B2%D0%B8%D1%87&amp;start=200&amp;hl=uk&amp;sa=N&amp;gbv=2&amp;tbm=isch&amp;itbs=1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t1.gstatic.com/images?q=tbn:ANd9GcRDIcfsEOH3foCD2KF9g80daZUYFS6hHOGrdGUJQH5g2k6qsauda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0575" y="-371475"/>
            <a:ext cx="1072515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Письменники Буковини</a:t>
            </a:r>
            <a:endParaRPr lang="uk-UA" dirty="0"/>
          </a:p>
        </p:txBody>
      </p:sp>
      <p:pic>
        <p:nvPicPr>
          <p:cNvPr id="4" name="Содержимое 3" descr="Матіос: Мовний закон ніколи не буде підписаний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500570"/>
            <a:ext cx="1714500" cy="2071693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ydir Vorobkevych 1881 Mukarovsky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00570"/>
            <a:ext cx="1785950" cy="2214578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Владимир Вознюк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000240"/>
            <a:ext cx="1643074" cy="2020807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ut.osob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071678"/>
            <a:ext cx="1643074" cy="2043119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87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85728"/>
            <a:ext cx="5114778" cy="61436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Федькович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людей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панської</a:t>
            </a:r>
            <a:r>
              <a:rPr lang="ru-RU" dirty="0" smtClean="0"/>
              <a:t> </a:t>
            </a:r>
            <a:r>
              <a:rPr lang="ru-RU" dirty="0" err="1" smtClean="0"/>
              <a:t>сваволі</a:t>
            </a:r>
            <a:r>
              <a:rPr lang="ru-RU" dirty="0" smtClean="0"/>
              <a:t>, обороняв </a:t>
            </a:r>
            <a:r>
              <a:rPr lang="ru-RU" dirty="0" err="1" smtClean="0"/>
              <a:t>їхні</a:t>
            </a:r>
            <a:r>
              <a:rPr lang="ru-RU" dirty="0" smtClean="0"/>
              <a:t> права на </a:t>
            </a:r>
            <a:r>
              <a:rPr lang="ru-RU" dirty="0" err="1" smtClean="0"/>
              <a:t>судових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доклав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поширити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трудящих, </a:t>
            </a:r>
            <a:r>
              <a:rPr lang="ru-RU" dirty="0" err="1" smtClean="0"/>
              <a:t>виступав</a:t>
            </a:r>
            <a:r>
              <a:rPr lang="ru-RU" dirty="0" smtClean="0"/>
              <a:t> за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рідною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написав «</a:t>
            </a:r>
            <a:r>
              <a:rPr lang="ru-RU" dirty="0" err="1" smtClean="0"/>
              <a:t>Буквар</a:t>
            </a:r>
            <a:r>
              <a:rPr lang="ru-RU" dirty="0" smtClean="0"/>
              <a:t> для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діток</a:t>
            </a:r>
            <a:r>
              <a:rPr lang="ru-RU" dirty="0" smtClean="0"/>
              <a:t> на </a:t>
            </a:r>
            <a:r>
              <a:rPr lang="ru-RU" dirty="0" err="1" smtClean="0"/>
              <a:t>Буковині</a:t>
            </a:r>
            <a:r>
              <a:rPr lang="ru-RU" dirty="0" smtClean="0"/>
              <a:t>». </a:t>
            </a:r>
            <a:r>
              <a:rPr lang="ru-RU" dirty="0" err="1" smtClean="0"/>
              <a:t>Селяни</a:t>
            </a:r>
            <a:r>
              <a:rPr lang="ru-RU" dirty="0" smtClean="0"/>
              <a:t> за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поважали</a:t>
            </a:r>
            <a:r>
              <a:rPr lang="ru-RU" dirty="0" smtClean="0"/>
              <a:t>, обирали </a:t>
            </a:r>
            <a:r>
              <a:rPr lang="ru-RU" dirty="0" err="1" smtClean="0"/>
              <a:t>війтом</a:t>
            </a:r>
            <a:r>
              <a:rPr lang="ru-RU" dirty="0" smtClean="0"/>
              <a:t>, </a:t>
            </a:r>
            <a:r>
              <a:rPr lang="ru-RU" dirty="0" err="1" smtClean="0"/>
              <a:t>висували</a:t>
            </a:r>
            <a:r>
              <a:rPr lang="ru-RU" dirty="0" smtClean="0"/>
              <a:t> на посла до </a:t>
            </a:r>
            <a:r>
              <a:rPr lang="ru-RU" dirty="0" err="1" smtClean="0"/>
              <a:t>крайового</a:t>
            </a:r>
            <a:r>
              <a:rPr lang="ru-RU" dirty="0" smtClean="0"/>
              <a:t> сейму. Осип </a:t>
            </a:r>
            <a:r>
              <a:rPr lang="ru-RU" dirty="0" err="1" smtClean="0"/>
              <a:t>Маковей</a:t>
            </a:r>
            <a:r>
              <a:rPr lang="ru-RU" dirty="0" smtClean="0"/>
              <a:t>, </a:t>
            </a:r>
            <a:r>
              <a:rPr lang="ru-RU" dirty="0" err="1" smtClean="0"/>
              <a:t>дослідник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Федьковича</a:t>
            </a:r>
            <a:r>
              <a:rPr lang="ru-RU" dirty="0" smtClean="0"/>
              <a:t>, писав:</a:t>
            </a:r>
            <a:endParaRPr lang="en-US" dirty="0" smtClean="0"/>
          </a:p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rgbClr val="FFFF00"/>
                </a:solidFill>
              </a:rPr>
              <a:t>«Люди ходили </a:t>
            </a:r>
            <a:endParaRPr lang="en-US" sz="4300" dirty="0" smtClean="0">
              <a:solidFill>
                <a:srgbClr val="FFFF00"/>
              </a:solidFill>
            </a:endParaRPr>
          </a:p>
          <a:p>
            <a:pPr algn="ctr"/>
            <a:r>
              <a:rPr lang="ru-RU" sz="4300" dirty="0" smtClean="0">
                <a:solidFill>
                  <a:srgbClr val="FFFF00"/>
                </a:solidFill>
              </a:rPr>
              <a:t>до </a:t>
            </a:r>
            <a:r>
              <a:rPr lang="ru-RU" sz="4300" dirty="0" err="1" smtClean="0">
                <a:solidFill>
                  <a:srgbClr val="FFFF00"/>
                </a:solidFill>
              </a:rPr>
              <a:t>нього</a:t>
            </a:r>
            <a:r>
              <a:rPr lang="ru-RU" sz="4300" dirty="0" smtClean="0">
                <a:solidFill>
                  <a:srgbClr val="FFFF00"/>
                </a:solidFill>
              </a:rPr>
              <a:t>, </a:t>
            </a:r>
            <a:endParaRPr lang="en-US" sz="4300" dirty="0" smtClean="0">
              <a:solidFill>
                <a:srgbClr val="FFFF00"/>
              </a:solidFill>
            </a:endParaRPr>
          </a:p>
          <a:p>
            <a:pPr algn="ctr"/>
            <a:r>
              <a:rPr lang="ru-RU" sz="4300" dirty="0" smtClean="0">
                <a:solidFill>
                  <a:srgbClr val="FFFF00"/>
                </a:solidFill>
              </a:rPr>
              <a:t>як </a:t>
            </a:r>
            <a:r>
              <a:rPr lang="ru-RU" sz="4300" dirty="0" err="1" smtClean="0">
                <a:solidFill>
                  <a:srgbClr val="FFFF00"/>
                </a:solidFill>
              </a:rPr>
              <a:t>бджоли</a:t>
            </a:r>
            <a:r>
              <a:rPr lang="ru-RU" sz="4300" dirty="0" smtClean="0">
                <a:solidFill>
                  <a:srgbClr val="FFFF00"/>
                </a:solidFill>
              </a:rPr>
              <a:t>…»</a:t>
            </a:r>
            <a:endParaRPr lang="uk-UA" sz="4300" dirty="0" smtClean="0">
              <a:solidFill>
                <a:srgbClr val="FFFF00"/>
              </a:solidFill>
            </a:endParaRPr>
          </a:p>
          <a:p>
            <a:pPr algn="ctr"/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2145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428868"/>
            <a:ext cx="5614844" cy="4071966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Письменник мріяв навчати грамоти гуцульську малечу. В 1869 році його призначено шкільним інспектором </a:t>
            </a:r>
            <a:r>
              <a:rPr lang="uk-UA" sz="2000" b="1" dirty="0" err="1" smtClean="0"/>
              <a:t>Вижницького</a:t>
            </a:r>
            <a:r>
              <a:rPr lang="uk-UA" sz="2000" b="1" dirty="0" smtClean="0"/>
              <a:t> повіту, де було всього сім початкових шкіл. </a:t>
            </a:r>
            <a:r>
              <a:rPr lang="uk-UA" sz="2000" b="1" dirty="0" err="1" smtClean="0"/>
              <a:t>Федьковичу</a:t>
            </a:r>
            <a:r>
              <a:rPr lang="uk-UA" sz="2000" b="1" dirty="0" smtClean="0"/>
              <a:t> пощастило відкрити ще стільки ж. Його заповітною мрією була перша школа з українською мовою навчання. Він уклав перший для цього регіону України </a:t>
            </a:r>
            <a:r>
              <a:rPr lang="uk-UA" sz="2000" b="1" dirty="0" err="1" smtClean="0"/>
              <a:t>“Буквар</a:t>
            </a:r>
            <a:r>
              <a:rPr lang="uk-UA" sz="2000" b="1" dirty="0" smtClean="0"/>
              <a:t> для господарських </a:t>
            </a:r>
            <a:r>
              <a:rPr lang="uk-UA" sz="2000" b="1" dirty="0" err="1" smtClean="0"/>
              <a:t>діточок”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“Вечерниці</a:t>
            </a:r>
            <a:r>
              <a:rPr lang="uk-UA" sz="2000" b="1" dirty="0" smtClean="0"/>
              <a:t>. Читанка для сільських </a:t>
            </a:r>
            <a:r>
              <a:rPr lang="uk-UA" sz="2000" b="1" dirty="0" err="1" smtClean="0"/>
              <a:t>людей”</a:t>
            </a:r>
            <a:r>
              <a:rPr lang="uk-UA" sz="2000" b="1" dirty="0" smtClean="0"/>
              <a:t> </a:t>
            </a:r>
            <a:endParaRPr lang="uk-UA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66"/>
            <a:ext cx="8068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Громадська діяльність 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Ю.</a:t>
            </a:r>
            <a:r>
              <a:rPr lang="uk-UA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Федьковича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580" y="1643050"/>
            <a:ext cx="6429420" cy="492922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Брав активну участь у творенні дитячої літератури. Його перу належать написані за фольклорними мотивами казки, що сатирично висміювали вади людей, (</a:t>
            </a:r>
            <a:r>
              <a:rPr lang="uk-UA" sz="2400" dirty="0" err="1" smtClean="0">
                <a:solidFill>
                  <a:srgbClr val="FFFF00"/>
                </a:solidFill>
              </a:rPr>
              <a:t>“Чортівська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</a:rPr>
              <a:t>бочка”</a:t>
            </a:r>
            <a:r>
              <a:rPr lang="uk-UA" sz="2400" dirty="0" smtClean="0">
                <a:solidFill>
                  <a:srgbClr val="FFFF00"/>
                </a:solidFill>
              </a:rPr>
              <a:t>), дотепні байки (</a:t>
            </a:r>
            <a:r>
              <a:rPr lang="uk-UA" sz="2400" dirty="0" err="1" smtClean="0">
                <a:solidFill>
                  <a:srgbClr val="FFFF00"/>
                </a:solidFill>
              </a:rPr>
              <a:t>“Горда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</a:rPr>
              <a:t>качка”</a:t>
            </a:r>
            <a:r>
              <a:rPr lang="uk-UA" sz="2400" dirty="0" smtClean="0">
                <a:solidFill>
                  <a:srgbClr val="FFFF00"/>
                </a:solidFill>
              </a:rPr>
              <a:t>, </a:t>
            </a:r>
            <a:r>
              <a:rPr lang="uk-UA" sz="2400" dirty="0" err="1" smtClean="0">
                <a:solidFill>
                  <a:srgbClr val="FFFF00"/>
                </a:solidFill>
              </a:rPr>
              <a:t>“Медвідь</a:t>
            </a:r>
            <a:r>
              <a:rPr lang="uk-UA" sz="2400" dirty="0" smtClean="0">
                <a:solidFill>
                  <a:srgbClr val="FFFF00"/>
                </a:solidFill>
              </a:rPr>
              <a:t> на </a:t>
            </a:r>
            <a:r>
              <a:rPr lang="uk-UA" sz="2400" dirty="0" err="1" smtClean="0">
                <a:solidFill>
                  <a:srgbClr val="FFFF00"/>
                </a:solidFill>
              </a:rPr>
              <a:t>пасіці”</a:t>
            </a:r>
            <a:r>
              <a:rPr lang="uk-UA" sz="2400" dirty="0" smtClean="0">
                <a:solidFill>
                  <a:srgbClr val="FFFF00"/>
                </a:solidFill>
              </a:rPr>
              <a:t>), сміховинки (</a:t>
            </a:r>
            <a:r>
              <a:rPr lang="uk-UA" sz="2400" dirty="0" err="1" smtClean="0">
                <a:solidFill>
                  <a:srgbClr val="FFFF00"/>
                </a:solidFill>
              </a:rPr>
              <a:t>“По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</a:rPr>
              <a:t>щирості”</a:t>
            </a:r>
            <a:r>
              <a:rPr lang="uk-UA" sz="2400" dirty="0" smtClean="0">
                <a:solidFill>
                  <a:srgbClr val="FFFF00"/>
                </a:solidFill>
              </a:rPr>
              <a:t>). Написав цілу низку дитячих поезій: </a:t>
            </a:r>
            <a:r>
              <a:rPr lang="uk-UA" sz="2400" dirty="0" err="1" smtClean="0">
                <a:solidFill>
                  <a:srgbClr val="FFFF00"/>
                </a:solidFill>
              </a:rPr>
              <a:t>“Вороний”</a:t>
            </a:r>
            <a:r>
              <a:rPr lang="uk-UA" sz="2400" dirty="0" smtClean="0">
                <a:solidFill>
                  <a:srgbClr val="FFFF00"/>
                </a:solidFill>
              </a:rPr>
              <a:t>, </a:t>
            </a:r>
            <a:r>
              <a:rPr lang="uk-UA" sz="2400" dirty="0" err="1" smtClean="0">
                <a:solidFill>
                  <a:srgbClr val="FFFF00"/>
                </a:solidFill>
              </a:rPr>
              <a:t>“До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</a:rPr>
              <a:t>школи”</a:t>
            </a:r>
            <a:r>
              <a:rPr lang="uk-UA" sz="2400" dirty="0" smtClean="0">
                <a:solidFill>
                  <a:srgbClr val="FFFF00"/>
                </a:solidFill>
              </a:rPr>
              <a:t>, </a:t>
            </a:r>
            <a:r>
              <a:rPr lang="uk-UA" sz="2400" dirty="0" err="1" smtClean="0">
                <a:solidFill>
                  <a:srgbClr val="FFFF00"/>
                </a:solidFill>
              </a:rPr>
              <a:t>“Учіться”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 err="1" smtClean="0">
                <a:solidFill>
                  <a:srgbClr val="FFFF00"/>
                </a:solidFill>
              </a:rPr>
              <a:t>Ю.Федькович</a:t>
            </a:r>
            <a:r>
              <a:rPr lang="uk-UA" sz="2400" dirty="0" smtClean="0">
                <a:solidFill>
                  <a:srgbClr val="FFFF00"/>
                </a:solidFill>
              </a:rPr>
              <a:t> гаряче закликав дітей до науки “Та ще й яке диво буде, Що з мужика будуть люде”)</a:t>
            </a:r>
            <a:endParaRPr lang="uk-UA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2524100" cy="1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t3.gstatic.com/images?q=tbn:ANd9GcRXPmJ_etDjcc_ryvlYMhsdYYlakDVDVtffcfGzx-hwp69sWATMccztP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84"/>
            <a:ext cx="2500298" cy="19900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428604"/>
            <a:ext cx="6426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Дитяча література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Робота в парах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Зі слів скласти вірш-звернення </a:t>
            </a:r>
            <a:r>
              <a:rPr lang="uk-UA" dirty="0" err="1" smtClean="0"/>
              <a:t>Ю.Федьковича</a:t>
            </a:r>
            <a:r>
              <a:rPr lang="uk-UA" dirty="0" smtClean="0"/>
              <a:t> до дітей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err="1" smtClean="0"/>
              <a:t>Цвітку</a:t>
            </a:r>
            <a:r>
              <a:rPr lang="uk-UA" dirty="0" smtClean="0"/>
              <a:t>, </a:t>
            </a:r>
            <a:r>
              <a:rPr lang="uk-UA" dirty="0" err="1" smtClean="0"/>
              <a:t>учітеся</a:t>
            </a:r>
            <a:r>
              <a:rPr lang="uk-UA" dirty="0" smtClean="0"/>
              <a:t>, читайте, любі, розуму, діти, як та пчілка, збирайте!, гадайте, </a:t>
            </a:r>
            <a:r>
              <a:rPr lang="uk-UA" dirty="0" err="1" smtClean="0"/>
              <a:t>мідку</a:t>
            </a:r>
            <a:r>
              <a:rPr lang="uk-UA" dirty="0" smtClean="0"/>
              <a:t> з </a:t>
            </a:r>
            <a:r>
              <a:rPr lang="uk-UA" dirty="0" err="1" smtClean="0"/>
              <a:t>цвітку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985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Робота в групі для батьків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Правильно відтворіть вислів </a:t>
            </a:r>
            <a:r>
              <a:rPr lang="uk-UA" dirty="0" err="1" smtClean="0"/>
              <a:t>Ю.Федьковича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err="1" smtClean="0"/>
              <a:t>Нарід</a:t>
            </a:r>
            <a:r>
              <a:rPr lang="uk-UA" dirty="0" smtClean="0"/>
              <a:t>, люблю, душа, і, серцем, всім, я, наш, велика, жде, його, що, доля, віщує, моя.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212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42852"/>
            <a:ext cx="6091222" cy="1981200"/>
          </a:xfrm>
        </p:spPr>
        <p:txBody>
          <a:bodyPr/>
          <a:lstStyle/>
          <a:p>
            <a:pPr algn="ctr"/>
            <a:r>
              <a:rPr lang="uk-UA" dirty="0" smtClean="0"/>
              <a:t>Останні роки життя письменника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857496"/>
            <a:ext cx="5405446" cy="371477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Останні роки свого життя прожив у злиднях і нестатках. В кінці 1887р. Організував народний хор у Чернівцях. Помер поет 11 січня 1888 року в своєму редакторському кабінеті, де він жив і працював. Похований у Чернівцях.</a:t>
            </a:r>
            <a:endParaRPr lang="ru-RU" sz="2800" dirty="0"/>
          </a:p>
        </p:txBody>
      </p:sp>
      <p:pic>
        <p:nvPicPr>
          <p:cNvPr id="18434" name="Picture 2" descr="http://t1.gstatic.com/images?q=tbn:ANd9GcRKoMrNQPzsMNhxXy46JX3GQAqk2pleUnDVJRYfGvMJLftu9_oE2SH1w02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357454" cy="315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творчості </a:t>
            </a:r>
            <a:r>
              <a:rPr lang="uk-UA" dirty="0" err="1" smtClean="0"/>
              <a:t>Ю.Федьковича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Значення </a:t>
            </a:r>
            <a:r>
              <a:rPr lang="uk-UA" dirty="0" err="1" smtClean="0"/>
              <a:t>Ю.Федьковича</a:t>
            </a:r>
            <a:r>
              <a:rPr lang="uk-UA" dirty="0" smtClean="0"/>
              <a:t> насамперед у тому, що він перший у своєму краї висловив волелюбні прагнення і сподівання трудового народу, змалював яскраві образи-характери з народного середовища, оспівав високі моральні якості простих селян, висловив рішучий протест проти соціального і національного поневолення народу і віру у його краще майбутнє.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490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0325" y="170894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721523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://t3.gstatic.com/images?q=tbn:ANd9GcQkOCs0HVmuCo1Af_ID0mVbTuVObJDydFFMObVx36wgrRIduVMQDnHAxE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91136"/>
            <a:ext cx="1714480" cy="1714481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7166"/>
            <a:ext cx="481774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http://t2.gstatic.com/images?q=tbn:ANd9GcRZwkMeG3PSzsns_D1Ji4-XYvjcs1N-LHreON75TZg1g-uR4VZd6hxgDF5X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667" y="2786058"/>
            <a:ext cx="1485717" cy="1928826"/>
          </a:xfrm>
          <a:prstGeom prst="rect">
            <a:avLst/>
          </a:prstGeom>
          <a:noFill/>
        </p:spPr>
      </p:pic>
      <p:pic>
        <p:nvPicPr>
          <p:cNvPr id="17416" name="Picture 8" descr="http://t3.gstatic.com/images?q=tbn:ANd9GcTfdHnAIUVmnzSG1wQLuIHopzIvnov4ZHujkllSl44g4YMWvwALBjhl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5035"/>
            <a:ext cx="2143140" cy="25673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429552" cy="2071702"/>
          </a:xfrm>
        </p:spPr>
        <p:txBody>
          <a:bodyPr/>
          <a:lstStyle/>
          <a:p>
            <a:pPr algn="ctr"/>
            <a:r>
              <a:rPr lang="uk-UA" sz="5400" dirty="0" smtClean="0"/>
              <a:t>Пам’ять про письменника  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429000"/>
            <a:ext cx="7215238" cy="1857388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800" b="1" dirty="0" smtClean="0">
                <a:solidFill>
                  <a:srgbClr val="FF0000"/>
                </a:solidFill>
              </a:rPr>
              <a:t>Чернівецький національний університет імені Юрія </a:t>
            </a:r>
            <a:r>
              <a:rPr lang="uk-UA" sz="2800" b="1" dirty="0" err="1" smtClean="0">
                <a:solidFill>
                  <a:srgbClr val="FF0000"/>
                </a:solidFill>
              </a:rPr>
              <a:t>Федьковича</a:t>
            </a:r>
            <a:r>
              <a:rPr lang="uk-UA" sz="2800" b="1" dirty="0" smtClean="0">
                <a:solidFill>
                  <a:srgbClr val="FF0000"/>
                </a:solidFill>
              </a:rPr>
              <a:t>, музей імені Ю. </a:t>
            </a:r>
            <a:r>
              <a:rPr lang="uk-UA" sz="2800" b="1" dirty="0" err="1" smtClean="0">
                <a:solidFill>
                  <a:srgbClr val="FF0000"/>
                </a:solidFill>
              </a:rPr>
              <a:t>Федьковичу</a:t>
            </a:r>
            <a:r>
              <a:rPr lang="uk-UA" sz="2800" b="1" dirty="0" smtClean="0">
                <a:solidFill>
                  <a:srgbClr val="FF0000"/>
                </a:solidFill>
              </a:rPr>
              <a:t>. </a:t>
            </a:r>
            <a:r>
              <a:rPr lang="uk-UA" sz="2800" b="1" dirty="0" err="1" smtClean="0">
                <a:solidFill>
                  <a:srgbClr val="FF0000"/>
                </a:solidFill>
              </a:rPr>
              <a:t>Пам</a:t>
            </a:r>
            <a:r>
              <a:rPr lang="en-US" sz="2800" b="1" dirty="0" smtClean="0">
                <a:solidFill>
                  <a:srgbClr val="FF0000"/>
                </a:solidFill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</a:rPr>
              <a:t>ятник</a:t>
            </a:r>
            <a:r>
              <a:rPr lang="uk-UA" sz="2800" b="1" dirty="0" smtClean="0">
                <a:solidFill>
                  <a:srgbClr val="FF0000"/>
                </a:solidFill>
              </a:rPr>
              <a:t> Юрію </a:t>
            </a:r>
            <a:r>
              <a:rPr lang="uk-UA" sz="2800" b="1" dirty="0" err="1" smtClean="0">
                <a:solidFill>
                  <a:srgbClr val="FF0000"/>
                </a:solidFill>
              </a:rPr>
              <a:t>Федьковичу</a:t>
            </a:r>
            <a:r>
              <a:rPr lang="uk-UA" sz="2800" b="1" dirty="0" smtClean="0">
                <a:solidFill>
                  <a:srgbClr val="FF0000"/>
                </a:solidFill>
              </a:rPr>
              <a:t> у </a:t>
            </a:r>
            <a:r>
              <a:rPr lang="uk-UA" sz="2800" b="1" dirty="0" err="1" smtClean="0">
                <a:solidFill>
                  <a:srgbClr val="FF0000"/>
                </a:solidFill>
              </a:rPr>
              <a:t>Путилі</a:t>
            </a:r>
            <a:r>
              <a:rPr lang="uk-UA" sz="2800" b="1" dirty="0" smtClean="0">
                <a:solidFill>
                  <a:srgbClr val="FF0000"/>
                </a:solidFill>
              </a:rPr>
              <a:t>, музей у </a:t>
            </a:r>
            <a:r>
              <a:rPr lang="uk-UA" sz="2800" b="1" dirty="0" err="1" smtClean="0">
                <a:solidFill>
                  <a:srgbClr val="FF0000"/>
                </a:solidFill>
              </a:rPr>
              <a:t>Путилі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763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:\CIMG02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24"/>
            <a:ext cx="32861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276373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Народний музей-садиба Ю.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Федьковича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Путилі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розташований на місці, де стояла  хата родини письменника – над річкою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Путилка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1916832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Юрій </a:t>
            </a:r>
            <a:r>
              <a:rPr lang="uk-UA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Федькович</a:t>
            </a:r>
            <a:r>
              <a:rPr lang="uk-UA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– </a:t>
            </a:r>
          </a:p>
          <a:p>
            <a:pPr algn="ctr"/>
            <a:r>
              <a:rPr lang="uk-U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 </a:t>
            </a:r>
            <a:r>
              <a:rPr lang="uk-UA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Буковинський Соловій»</a:t>
            </a:r>
          </a:p>
        </p:txBody>
      </p:sp>
    </p:spTree>
    <p:extLst>
      <p:ext uri="{BB962C8B-B14F-4D97-AF65-F5344CB8AC3E}">
        <p14:creationId xmlns:p14="http://schemas.microsoft.com/office/powerpoint/2010/main" val="11835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08912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Пройшовши крізь різьблену браму, ми потрапили на територію садиби. </a:t>
            </a:r>
            <a:endParaRPr lang="ru-RU" dirty="0"/>
          </a:p>
        </p:txBody>
      </p:sp>
      <p:pic>
        <p:nvPicPr>
          <p:cNvPr id="1026" name="Picture 2" descr="H:\CIMG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3116"/>
            <a:ext cx="614366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2852"/>
            <a:ext cx="7772400" cy="185738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Відвідали літературну експозицію, що міститься в окремому будиночку. Експозиція розпочинається пророчими словами письменника: </a:t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“Я наш </a:t>
            </a:r>
            <a:r>
              <a:rPr lang="uk-UA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нарід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цілим серцем люблю, і душа моя віщує, </a:t>
            </a:r>
            <a:b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що його велика доля </a:t>
            </a:r>
            <a:r>
              <a:rPr lang="uk-UA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жде”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:\CIMG0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32856"/>
            <a:ext cx="6286544" cy="4582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IMG0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762269" cy="2071702"/>
          </a:xfrm>
          <a:prstGeom prst="rect">
            <a:avLst/>
          </a:prstGeom>
          <a:noFill/>
        </p:spPr>
      </p:pic>
      <p:pic>
        <p:nvPicPr>
          <p:cNvPr id="2051" name="Picture 3" descr="H:\CIMG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4357718" cy="4500594"/>
          </a:xfrm>
          <a:prstGeom prst="rect">
            <a:avLst/>
          </a:prstGeom>
          <a:noFill/>
        </p:spPr>
      </p:pic>
      <p:pic>
        <p:nvPicPr>
          <p:cNvPr id="2052" name="Picture 4" descr="H:\CIMG0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16"/>
            <a:ext cx="4357718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1730673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 </a:t>
            </a:r>
            <a:r>
              <a:rPr lang="uk-UA" sz="2400" dirty="0" smtClean="0"/>
              <a:t>Тут зібрані експонати, що розповідають про життя і творчість письменника під час його перебування в </a:t>
            </a:r>
            <a:r>
              <a:rPr lang="uk-UA" sz="2400" dirty="0" err="1" smtClean="0"/>
              <a:t>Путилі</a:t>
            </a:r>
            <a:r>
              <a:rPr lang="uk-UA" sz="3200" dirty="0" smtClean="0"/>
              <a:t>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8892480" cy="1656184"/>
          </a:xfrm>
        </p:spPr>
        <p:txBody>
          <a:bodyPr>
            <a:noAutofit/>
          </a:bodyPr>
          <a:lstStyle/>
          <a:p>
            <a:pPr algn="l"/>
            <a:endParaRPr lang="uk-UA" sz="1800" dirty="0" smtClean="0"/>
          </a:p>
          <a:p>
            <a:pPr algn="l"/>
            <a:endParaRPr lang="uk-UA" sz="1800" dirty="0" smtClean="0"/>
          </a:p>
          <a:p>
            <a:pPr algn="l"/>
            <a:endParaRPr lang="uk-UA" sz="1800" dirty="0" smtClean="0"/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Велике місце в експозиції займає прозовий твір </a:t>
            </a:r>
          </a:p>
          <a:p>
            <a:pPr algn="ctr"/>
            <a:r>
              <a:rPr lang="uk-UA" b="1" dirty="0" err="1" smtClean="0">
                <a:solidFill>
                  <a:srgbClr val="C00000"/>
                </a:solidFill>
              </a:rPr>
              <a:t>“Люба-згуба”</a:t>
            </a:r>
            <a:r>
              <a:rPr lang="uk-UA" b="1" dirty="0" smtClean="0">
                <a:solidFill>
                  <a:srgbClr val="C00000"/>
                </a:solidFill>
              </a:rPr>
              <a:t>, який був надрукований у 1863 р. Оцінюючи цей твір, Ю.</a:t>
            </a:r>
            <a:r>
              <a:rPr lang="uk-UA" b="1" dirty="0" err="1" smtClean="0">
                <a:solidFill>
                  <a:srgbClr val="C00000"/>
                </a:solidFill>
              </a:rPr>
              <a:t>Федькович</a:t>
            </a:r>
            <a:r>
              <a:rPr lang="uk-UA" b="1" dirty="0" smtClean="0">
                <a:solidFill>
                  <a:srgbClr val="C00000"/>
                </a:solidFill>
              </a:rPr>
              <a:t> писав у листах до друзів: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“…не є це небилиці, але кавалок мого </a:t>
            </a:r>
            <a:r>
              <a:rPr lang="uk-UA" b="1" dirty="0" err="1" smtClean="0">
                <a:solidFill>
                  <a:srgbClr val="C00000"/>
                </a:solidFill>
              </a:rPr>
              <a:t>життя”</a:t>
            </a:r>
            <a:r>
              <a:rPr lang="uk-UA" b="1" dirty="0" smtClean="0">
                <a:solidFill>
                  <a:srgbClr val="C00000"/>
                </a:solidFill>
              </a:rPr>
              <a:t>.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:\CIMG02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656665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Рисунок 4" descr="H:\CIMG02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3809718" y="2460813"/>
            <a:ext cx="4605548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200800" cy="6120680"/>
          </a:xfrm>
        </p:spPr>
        <p:txBody>
          <a:bodyPr>
            <a:normAutofit/>
          </a:bodyPr>
          <a:lstStyle/>
          <a:p>
            <a:pPr indent="722313" algn="l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Одним з кращих прозових творів Ю.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Федьковича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вважається повість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“Три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, як рідні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брати”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, написана у 1865 р. Це широка картина селянських злиднів, засилля сільської буржуазії і церковників. Повість представлена в експозиції. </a:t>
            </a:r>
          </a:p>
          <a:p>
            <a:pPr indent="722313" algn="l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У вітрині сторінки драми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“Довбуш”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, фотокопії рукопису оповідання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“Лелії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могила, або Довбушів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скарб”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, записана Ю.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Федьковичем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народна пісня про О.Довбуша, копія автографа листа до С.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Воробкевича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про  друкування драми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“Довбуш”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 в альманасі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“Руська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хата”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.</a:t>
            </a:r>
          </a:p>
          <a:p>
            <a:pPr indent="722313" algn="l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Ю.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Федькович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відомий також як збирач народних пісень. Найціннішою серед народнопісенних збірок буковинського поета є велика книга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“Найкращі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співанки руського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народа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на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Буковині”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. За життя Ю.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Федьковича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не судилося цій збірці побачити світ. І тільки в 1968 р. видавництво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“Музична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Україна”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надрукувало книгу. Вона експонується в музеї.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8064896" cy="110124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66CC"/>
                </a:solidFill>
              </a:rPr>
              <a:t>Експозиція наступної кімнати народного музею присвячена великим соціалістичним перетворенням на </a:t>
            </a:r>
            <a:r>
              <a:rPr lang="uk-UA" sz="2800" dirty="0" err="1" smtClean="0">
                <a:solidFill>
                  <a:srgbClr val="0066CC"/>
                </a:solidFill>
              </a:rPr>
              <a:t>Путильщині</a:t>
            </a:r>
            <a:r>
              <a:rPr lang="uk-UA" sz="2800" dirty="0" smtClean="0">
                <a:solidFill>
                  <a:srgbClr val="0066CC"/>
                </a:solidFill>
              </a:rPr>
              <a:t> за роки радянської влади, розповідає про вшанування </a:t>
            </a:r>
            <a:r>
              <a:rPr lang="uk-UA" sz="2800" dirty="0" err="1" smtClean="0">
                <a:solidFill>
                  <a:srgbClr val="0066CC"/>
                </a:solidFill>
              </a:rPr>
              <a:t>пам</a:t>
            </a:r>
            <a:r>
              <a:rPr lang="en-US" sz="2800" dirty="0" smtClean="0">
                <a:solidFill>
                  <a:srgbClr val="0066CC"/>
                </a:solidFill>
              </a:rPr>
              <a:t>’</a:t>
            </a:r>
            <a:r>
              <a:rPr lang="uk-UA" sz="2800" dirty="0" smtClean="0">
                <a:solidFill>
                  <a:srgbClr val="0066CC"/>
                </a:solidFill>
              </a:rPr>
              <a:t>яті Ю.</a:t>
            </a:r>
            <a:r>
              <a:rPr lang="uk-UA" sz="2800" dirty="0" err="1" smtClean="0">
                <a:solidFill>
                  <a:srgbClr val="0066CC"/>
                </a:solidFill>
              </a:rPr>
              <a:t>Федьковича</a:t>
            </a:r>
            <a:endParaRPr lang="ru-RU" sz="2800" dirty="0">
              <a:solidFill>
                <a:srgbClr val="0066CC"/>
              </a:solidFill>
            </a:endParaRPr>
          </a:p>
        </p:txBody>
      </p:sp>
      <p:pic>
        <p:nvPicPr>
          <p:cNvPr id="3074" name="Picture 2" descr="H:\CIMG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48880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3384376" cy="237626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Доріжка від різьбленої брами веде до гуцульської хати, що стоїть в глибині садиби. Біля хати - стара криниця.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H:\Ю.Федькович\прт т 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3717032"/>
            <a:ext cx="36724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Відкривши важкі тесані двері,заходимо в сіни, де стоять різноманітні побутові речі: бочки, плетені з лози кошики для ягід, мірки, дерев</a:t>
            </a:r>
            <a:r>
              <a:rPr lang="en-US" dirty="0" smtClean="0"/>
              <a:t>’</a:t>
            </a:r>
            <a:r>
              <a:rPr lang="uk-UA" dirty="0" err="1" smtClean="0"/>
              <a:t>яне</a:t>
            </a:r>
            <a:r>
              <a:rPr lang="uk-UA" dirty="0" smtClean="0"/>
              <a:t> гуцульське сідло… </a:t>
            </a:r>
            <a:endParaRPr lang="ru-RU" dirty="0"/>
          </a:p>
        </p:txBody>
      </p:sp>
      <p:pic>
        <p:nvPicPr>
          <p:cNvPr id="6" name="Рисунок 5" descr="H:\CIMG03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25548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/>
              <a:t>Біля вікон стоїть шестиметровий стіл, накритий білою скатеркою, над столом дві гасові лампи з абажурами. Обабіч – довгі лави, софи, покриті килимами-налавниками.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7632848" cy="743507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solidFill>
                  <a:srgbClr val="0066FF"/>
                </a:solidFill>
              </a:rPr>
              <a:t>Праворуч – вхід до світлиці. Простора, світла кімната, в якій Ю.</a:t>
            </a:r>
            <a:r>
              <a:rPr lang="uk-UA" sz="1800" dirty="0" err="1" smtClean="0">
                <a:solidFill>
                  <a:srgbClr val="0066FF"/>
                </a:solidFill>
              </a:rPr>
              <a:t>Федькович</a:t>
            </a:r>
            <a:r>
              <a:rPr lang="uk-UA" sz="1800" dirty="0" smtClean="0">
                <a:solidFill>
                  <a:srgbClr val="0066FF"/>
                </a:solidFill>
              </a:rPr>
              <a:t> написав свої кращі твори: </a:t>
            </a:r>
            <a:r>
              <a:rPr lang="uk-UA" sz="1800" dirty="0" err="1" smtClean="0">
                <a:solidFill>
                  <a:srgbClr val="0066FF"/>
                </a:solidFill>
              </a:rPr>
              <a:t>“Сафат</a:t>
            </a:r>
            <a:r>
              <a:rPr lang="uk-UA" sz="1800" dirty="0" smtClean="0">
                <a:solidFill>
                  <a:srgbClr val="0066FF"/>
                </a:solidFill>
              </a:rPr>
              <a:t>  </a:t>
            </a:r>
            <a:r>
              <a:rPr lang="uk-UA" sz="1800" dirty="0" err="1" smtClean="0">
                <a:solidFill>
                  <a:srgbClr val="0066FF"/>
                </a:solidFill>
              </a:rPr>
              <a:t>Зінич”</a:t>
            </a:r>
            <a:r>
              <a:rPr lang="uk-UA" sz="1800" dirty="0" smtClean="0">
                <a:solidFill>
                  <a:srgbClr val="0066FF"/>
                </a:solidFill>
              </a:rPr>
              <a:t>, </a:t>
            </a:r>
            <a:r>
              <a:rPr lang="uk-UA" sz="1800" dirty="0" err="1" smtClean="0">
                <a:solidFill>
                  <a:srgbClr val="0066FF"/>
                </a:solidFill>
              </a:rPr>
              <a:t>“Опришок”</a:t>
            </a:r>
            <a:r>
              <a:rPr lang="uk-UA" sz="1800" dirty="0" smtClean="0">
                <a:solidFill>
                  <a:srgbClr val="0066FF"/>
                </a:solidFill>
              </a:rPr>
              <a:t>, </a:t>
            </a:r>
            <a:r>
              <a:rPr lang="uk-UA" sz="1800" dirty="0" err="1" smtClean="0">
                <a:solidFill>
                  <a:srgbClr val="0066FF"/>
                </a:solidFill>
              </a:rPr>
              <a:t>“Кобзар</a:t>
            </a:r>
            <a:r>
              <a:rPr lang="uk-UA" sz="1800" dirty="0" smtClean="0">
                <a:solidFill>
                  <a:srgbClr val="0066FF"/>
                </a:solidFill>
              </a:rPr>
              <a:t> і </a:t>
            </a:r>
            <a:r>
              <a:rPr lang="uk-UA" sz="1800" dirty="0" err="1" smtClean="0">
                <a:solidFill>
                  <a:srgbClr val="0066FF"/>
                </a:solidFill>
              </a:rPr>
              <a:t>жовніри”</a:t>
            </a:r>
            <a:r>
              <a:rPr lang="uk-UA" sz="1800" dirty="0" smtClean="0">
                <a:solidFill>
                  <a:srgbClr val="0066FF"/>
                </a:solidFill>
              </a:rPr>
              <a:t>. </a:t>
            </a:r>
            <a:endParaRPr lang="ru-RU" sz="1800" dirty="0">
              <a:solidFill>
                <a:srgbClr val="0066FF"/>
              </a:solidFill>
            </a:endParaRPr>
          </a:p>
        </p:txBody>
      </p:sp>
      <p:pic>
        <p:nvPicPr>
          <p:cNvPr id="4" name="Рисунок 3" descr="H:\CIMG03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58790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 descr="H:\CIMG0304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9633" b="96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"/>
            </a:camera>
            <a:lightRig rig="threePt" dir="t"/>
          </a:scene3d>
          <a:sp3d contourW="3810"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332656"/>
            <a:ext cx="3744416" cy="4104456"/>
          </a:xfrm>
        </p:spPr>
        <p:txBody>
          <a:bodyPr>
            <a:noAutofit/>
          </a:bodyPr>
          <a:lstStyle/>
          <a:p>
            <a:r>
              <a:rPr lang="uk-UA" sz="2000" dirty="0" smtClean="0"/>
              <a:t>Між вікнами стоїть письмовий стіл, на якому бачимо письмове приладдя: чорнильниці, ручки, пера, прес, ножик для паперу. Над столом в позолоченій овальній рамі – портрет Т.</a:t>
            </a:r>
            <a:r>
              <a:rPr lang="uk-UA" sz="2000" dirty="0" err="1" smtClean="0"/>
              <a:t>Шевчека</a:t>
            </a:r>
            <a:r>
              <a:rPr lang="uk-UA" sz="2000" dirty="0" smtClean="0"/>
              <a:t>. Під портретом полиця з книгами: </a:t>
            </a:r>
            <a:r>
              <a:rPr lang="uk-UA" sz="2000" dirty="0" err="1" smtClean="0"/>
              <a:t>“Кобзар”</a:t>
            </a:r>
            <a:r>
              <a:rPr lang="uk-UA" sz="2000" dirty="0" smtClean="0"/>
              <a:t> (Прага, 1876 р.), збірка поезій Т.Шевченка (Львів, 1867 р.), </a:t>
            </a:r>
            <a:r>
              <a:rPr lang="uk-UA" sz="2000" dirty="0" err="1" smtClean="0"/>
              <a:t>“Чумацкие</a:t>
            </a:r>
            <a:r>
              <a:rPr lang="uk-UA" sz="2000" dirty="0" smtClean="0"/>
              <a:t> </a:t>
            </a:r>
            <a:r>
              <a:rPr lang="uk-UA" sz="2000" dirty="0" err="1" smtClean="0"/>
              <a:t>народн</a:t>
            </a:r>
            <a:r>
              <a:rPr lang="ru-RU" sz="2000" dirty="0" err="1" smtClean="0"/>
              <a:t>ы</a:t>
            </a:r>
            <a:r>
              <a:rPr lang="uk-UA" sz="2000" dirty="0" smtClean="0"/>
              <a:t>е </a:t>
            </a:r>
            <a:r>
              <a:rPr lang="uk-UA" sz="2000" dirty="0" err="1" smtClean="0"/>
              <a:t>песни”</a:t>
            </a:r>
            <a:r>
              <a:rPr lang="uk-UA" sz="2000" dirty="0" smtClean="0"/>
              <a:t> (Київ, 1874  р.).</a:t>
            </a:r>
          </a:p>
          <a:p>
            <a:r>
              <a:rPr lang="uk-UA" sz="2000" dirty="0" smtClean="0"/>
              <a:t>На столі лежать фотокопії листів Ю.</a:t>
            </a:r>
            <a:r>
              <a:rPr lang="uk-UA" sz="2000" dirty="0" err="1" smtClean="0"/>
              <a:t>Федьковича</a:t>
            </a:r>
            <a:r>
              <a:rPr lang="uk-UA" sz="2000" dirty="0" smtClean="0"/>
              <a:t> за 1863-1868 рр., у яких іде мова про тодішні літературні видання, написання історії повстання під керівництвом Л.Кобилиці, про роботу письменника над букварем.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488832" cy="2276872"/>
          </a:xfrm>
        </p:spPr>
        <p:txBody>
          <a:bodyPr/>
          <a:lstStyle/>
          <a:p>
            <a:pPr algn="ctr"/>
            <a:r>
              <a:rPr lang="uk-UA" sz="2800" i="1" dirty="0" smtClean="0"/>
              <a:t>На стінах бачимо декоративні тарелі – фаянсові, глиняні, біля вікон – скрипка і ліра, на яких грав Ю.</a:t>
            </a:r>
            <a:r>
              <a:rPr lang="uk-UA" sz="2800" i="1" dirty="0" err="1" smtClean="0"/>
              <a:t>Федькович</a:t>
            </a:r>
            <a:r>
              <a:rPr lang="uk-UA" sz="2800" i="1" dirty="0" smtClean="0"/>
              <a:t>. </a:t>
            </a:r>
            <a:endParaRPr lang="ru-RU" sz="2800" i="1" dirty="0"/>
          </a:p>
        </p:txBody>
      </p:sp>
      <p:pic>
        <p:nvPicPr>
          <p:cNvPr id="5122" name="Picture 2" descr="H:\CIMG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420888"/>
            <a:ext cx="5256584" cy="4230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2564904"/>
            <a:ext cx="3312368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/>
              <a:t>Оздоблення цієї кімнати свідчить про велику любов поета до народного побуту та декоративного мистецтва.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620688"/>
            <a:ext cx="6347714" cy="5420675"/>
          </a:xfrm>
        </p:spPr>
        <p:txBody>
          <a:bodyPr>
            <a:normAutofit fontScale="77500" lnSpcReduction="20000"/>
          </a:bodyPr>
          <a:lstStyle/>
          <a:p>
            <a:pPr marL="0" indent="1800225">
              <a:buNone/>
            </a:pPr>
            <a:r>
              <a:rPr lang="uk-UA" dirty="0"/>
              <a:t>Де </a:t>
            </a:r>
            <a:r>
              <a:rPr lang="uk-UA" dirty="0" err="1"/>
              <a:t>Путилівка</a:t>
            </a:r>
            <a:r>
              <a:rPr lang="uk-UA" dirty="0"/>
              <a:t>-річка</a:t>
            </a:r>
          </a:p>
          <a:p>
            <a:pPr marL="0" indent="1800225">
              <a:buNone/>
            </a:pPr>
            <a:r>
              <a:rPr lang="uk-UA" dirty="0"/>
              <a:t>Гомонить дні і нічки,</a:t>
            </a:r>
          </a:p>
          <a:p>
            <a:pPr marL="0" indent="1800225">
              <a:buNone/>
            </a:pPr>
            <a:r>
              <a:rPr lang="uk-UA" dirty="0"/>
              <a:t>Вабить очі дівоча краса.</a:t>
            </a:r>
          </a:p>
          <a:p>
            <a:pPr marL="0" indent="1800225">
              <a:buNone/>
            </a:pPr>
            <a:r>
              <a:rPr lang="uk-UA" dirty="0"/>
              <a:t>Гори в травах медових і в борах смерекових,</a:t>
            </a:r>
          </a:p>
          <a:p>
            <a:pPr marL="0" indent="1800225">
              <a:buNone/>
            </a:pPr>
            <a:r>
              <a:rPr lang="uk-UA" dirty="0"/>
              <a:t>Мов сльозинки, сріблиться роса.</a:t>
            </a:r>
          </a:p>
          <a:p>
            <a:pPr marL="0" indent="1800225">
              <a:buNone/>
            </a:pPr>
            <a:endParaRPr lang="uk-UA" dirty="0"/>
          </a:p>
          <a:p>
            <a:pPr marL="0" indent="1800225">
              <a:buNone/>
            </a:pPr>
            <a:r>
              <a:rPr lang="uk-UA" dirty="0"/>
              <a:t>По долині й на схилах</a:t>
            </a:r>
          </a:p>
          <a:p>
            <a:pPr marL="0" indent="1800225">
              <a:buNone/>
            </a:pPr>
            <a:r>
              <a:rPr lang="uk-UA" dirty="0"/>
              <a:t>Квітне рідна </a:t>
            </a:r>
            <a:r>
              <a:rPr lang="uk-UA" dirty="0" err="1"/>
              <a:t>Путила</a:t>
            </a:r>
            <a:r>
              <a:rPr lang="uk-UA" dirty="0"/>
              <a:t> –</a:t>
            </a:r>
          </a:p>
          <a:p>
            <a:pPr marL="0" indent="1800225">
              <a:buNone/>
            </a:pPr>
            <a:r>
              <a:rPr lang="uk-UA" dirty="0"/>
              <a:t>Незрівнянна перлина Карпат.</a:t>
            </a:r>
          </a:p>
          <a:p>
            <a:pPr marL="0" indent="1800225">
              <a:buNone/>
            </a:pPr>
            <a:r>
              <a:rPr lang="uk-UA" dirty="0"/>
              <a:t>А живуть тут горяни,</a:t>
            </a:r>
          </a:p>
          <a:p>
            <a:pPr marL="0" indent="1800225">
              <a:buNone/>
            </a:pPr>
            <a:r>
              <a:rPr lang="uk-UA" dirty="0"/>
              <a:t>В них серця полум’яні,</a:t>
            </a:r>
          </a:p>
          <a:p>
            <a:pPr marL="0" indent="1800225">
              <a:buNone/>
            </a:pPr>
            <a:r>
              <a:rPr lang="uk-UA" dirty="0"/>
              <a:t>Вас тут кожен зустріне, як брат.</a:t>
            </a:r>
          </a:p>
          <a:p>
            <a:pPr marL="0" indent="1800225">
              <a:buNone/>
            </a:pPr>
            <a:endParaRPr lang="uk-UA" dirty="0"/>
          </a:p>
          <a:p>
            <a:pPr marL="0" indent="1800225">
              <a:buNone/>
            </a:pPr>
            <a:r>
              <a:rPr lang="uk-UA" dirty="0"/>
              <a:t>Тут родився з любові</a:t>
            </a:r>
          </a:p>
          <a:p>
            <a:pPr marL="0" indent="1800225">
              <a:buNone/>
            </a:pPr>
            <a:r>
              <a:rPr lang="uk-UA" dirty="0"/>
              <a:t>Соловій наш – </a:t>
            </a:r>
            <a:r>
              <a:rPr lang="uk-UA" dirty="0" err="1"/>
              <a:t>Федькович</a:t>
            </a:r>
            <a:r>
              <a:rPr lang="uk-UA" dirty="0"/>
              <a:t>,</a:t>
            </a:r>
          </a:p>
          <a:p>
            <a:pPr marL="0" indent="1800225">
              <a:buNone/>
            </a:pPr>
            <a:r>
              <a:rPr lang="uk-UA" dirty="0"/>
              <a:t>Нам у спадок він музу лишив.</a:t>
            </a:r>
          </a:p>
          <a:p>
            <a:pPr marL="0" indent="1800225">
              <a:buNone/>
            </a:pPr>
            <a:r>
              <a:rPr lang="uk-UA" dirty="0"/>
              <a:t>Бережім, як зіницю, ту духовну скарбницю,</a:t>
            </a:r>
          </a:p>
          <a:p>
            <a:pPr marL="0" indent="1800225">
              <a:buNone/>
            </a:pPr>
            <a:r>
              <a:rPr lang="uk-UA" dirty="0"/>
              <a:t>Син Карпат її серцем творив.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96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7786742" cy="1857364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Через сіни переходимо до кухні. Праворуч від дверей три чверті приміщення займає гуцульська піч, складена з полив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яних</a:t>
            </a:r>
            <a:r>
              <a:rPr lang="uk-UA" sz="2400" dirty="0" smtClean="0"/>
              <a:t> кахлів. </a:t>
            </a:r>
            <a:endParaRPr lang="ru-RU" sz="2400" dirty="0"/>
          </a:p>
        </p:txBody>
      </p:sp>
      <p:pic>
        <p:nvPicPr>
          <p:cNvPr id="4098" name="Picture 2" descr="H:\CIMG0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5594" y="2160588"/>
            <a:ext cx="5176425" cy="388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1480"/>
            <a:ext cx="3528392" cy="5809848"/>
          </a:xfrm>
        </p:spPr>
        <p:txBody>
          <a:bodyPr>
            <a:normAutofit fontScale="92500"/>
          </a:bodyPr>
          <a:lstStyle/>
          <a:p>
            <a:pPr indent="354013" algn="ctr"/>
            <a:r>
              <a:rPr lang="uk-UA" sz="3000" dirty="0" smtClean="0">
                <a:solidFill>
                  <a:srgbClr val="002060"/>
                </a:solidFill>
              </a:rPr>
              <a:t>Наше знайомство  з музеєм-садибою Ю.</a:t>
            </a:r>
            <a:r>
              <a:rPr lang="uk-UA" sz="3000" dirty="0" err="1" smtClean="0">
                <a:solidFill>
                  <a:srgbClr val="002060"/>
                </a:solidFill>
              </a:rPr>
              <a:t>Федьковича</a:t>
            </a:r>
            <a:r>
              <a:rPr lang="uk-UA" sz="3000" dirty="0" smtClean="0">
                <a:solidFill>
                  <a:srgbClr val="002060"/>
                </a:solidFill>
              </a:rPr>
              <a:t> закінчилося. Ми поповнили свої знання про життя і літературну творчість видатного українського письменника й охоче ділимося ними з вами.</a:t>
            </a:r>
            <a:endParaRPr lang="ru-RU" sz="3000" dirty="0" smtClean="0">
              <a:solidFill>
                <a:srgbClr val="002060"/>
              </a:solidFill>
            </a:endParaRPr>
          </a:p>
          <a:p>
            <a:pPr indent="354013" algn="l"/>
            <a:endParaRPr lang="ru-RU" sz="2800" dirty="0" smtClean="0"/>
          </a:p>
          <a:p>
            <a:endParaRPr lang="ru-RU" dirty="0"/>
          </a:p>
        </p:txBody>
      </p:sp>
      <p:pic>
        <p:nvPicPr>
          <p:cNvPr id="4" name="Содержимое 4" descr="H:\CIMG0311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857250"/>
            <a:ext cx="578643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142984"/>
            <a:ext cx="5429288" cy="4500594"/>
          </a:xfrm>
        </p:spPr>
        <p:txBody>
          <a:bodyPr>
            <a:normAutofit lnSpcReduction="10000"/>
          </a:bodyPr>
          <a:lstStyle/>
          <a:p>
            <a:pPr indent="568325" algn="just"/>
            <a:r>
              <a:rPr lang="uk-UA" sz="2800" b="1" i="1" dirty="0" smtClean="0">
                <a:solidFill>
                  <a:srgbClr val="FFC000"/>
                </a:solidFill>
              </a:rPr>
              <a:t>“Буковинський Соловій”, “Буковинський Кобзар” </a:t>
            </a:r>
            <a:r>
              <a:rPr lang="uk-UA" sz="2400" dirty="0" smtClean="0">
                <a:solidFill>
                  <a:srgbClr val="FFC000"/>
                </a:solidFill>
              </a:rPr>
              <a:t>- так називають </a:t>
            </a:r>
            <a:r>
              <a:rPr lang="uk-UA" sz="2400" dirty="0" err="1" smtClean="0">
                <a:solidFill>
                  <a:srgbClr val="FFC000"/>
                </a:solidFill>
              </a:rPr>
              <a:t>Ю.Федьковича</a:t>
            </a:r>
            <a:r>
              <a:rPr lang="uk-UA" sz="2400" dirty="0" smtClean="0">
                <a:solidFill>
                  <a:srgbClr val="FFC000"/>
                </a:solidFill>
              </a:rPr>
              <a:t>, видатного поета, прозаїка, талановитого послідовника й однодумця великого Кобзаря. Поет, прозаїк, драматург і публіцист, невтомний трудівник на ниві народної освіти, редактор першої на Буковині української газети – такою різноплановою була громадсько-культурна діяльність </a:t>
            </a:r>
            <a:r>
              <a:rPr lang="uk-UA" sz="2400" dirty="0" err="1" smtClean="0">
                <a:solidFill>
                  <a:srgbClr val="FFC000"/>
                </a:solidFill>
              </a:rPr>
              <a:t>Федьковича</a:t>
            </a:r>
            <a:r>
              <a:rPr lang="uk-UA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K:\Ю.Федькович\ю..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49689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303088" cy="4572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1547664" y="642918"/>
            <a:ext cx="7429500" cy="35719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  <a:latin typeface="Arial Black" pitchFamily="34" charset="0"/>
              </a:rPr>
              <a:t>Я - просто собі  гуцул. </a:t>
            </a:r>
            <a:endParaRPr lang="en-US" sz="3600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uk-UA" sz="3600" b="1" dirty="0" smtClean="0">
                <a:solidFill>
                  <a:srgbClr val="00B0F0"/>
                </a:solidFill>
                <a:latin typeface="Arial Black" pitchFamily="34" charset="0"/>
              </a:rPr>
              <a:t>Моя школа була Чорногора, а не львівська або віденська академія.</a:t>
            </a:r>
          </a:p>
          <a:p>
            <a:r>
              <a:rPr lang="uk-UA" sz="3600" b="1" i="1" dirty="0" err="1" smtClean="0">
                <a:solidFill>
                  <a:srgbClr val="00B0F0"/>
                </a:solidFill>
                <a:latin typeface="Arial Black" pitchFamily="34" charset="0"/>
              </a:rPr>
              <a:t>Ю.Федькович</a:t>
            </a:r>
            <a:endParaRPr lang="uk-UA" sz="3600" b="1" i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uk-UA" sz="3600" b="1" i="1" dirty="0">
              <a:solidFill>
                <a:srgbClr val="00B0F0"/>
              </a:solidFill>
              <a:latin typeface="Arial Black" pitchFamily="34" charset="0"/>
            </a:endParaRPr>
          </a:p>
          <a:p>
            <a:endParaRPr lang="uk-UA" sz="3600" b="1" i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sz="3600" b="1" i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ru-RU" sz="36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928670"/>
            <a:ext cx="6000792" cy="3429024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Народився Ю. </a:t>
            </a:r>
            <a:r>
              <a:rPr lang="uk-UA" sz="2400" dirty="0" err="1" smtClean="0"/>
              <a:t>Федькович</a:t>
            </a:r>
            <a:r>
              <a:rPr lang="uk-UA" sz="2400" dirty="0" smtClean="0"/>
              <a:t> 8 серпня 1834 р. у нашому рідному гуцульському селі </a:t>
            </a:r>
            <a:r>
              <a:rPr lang="uk-UA" sz="2400" dirty="0" err="1" smtClean="0"/>
              <a:t>Сторонці-</a:t>
            </a:r>
            <a:r>
              <a:rPr lang="uk-UA" sz="2400" dirty="0" smtClean="0"/>
              <a:t> </a:t>
            </a:r>
            <a:r>
              <a:rPr lang="uk-UA" sz="2400" dirty="0" err="1" smtClean="0"/>
              <a:t>Путилові</a:t>
            </a:r>
            <a:r>
              <a:rPr lang="uk-UA" sz="2400" dirty="0" smtClean="0"/>
              <a:t>. Батько поета </a:t>
            </a:r>
            <a:r>
              <a:rPr lang="uk-UA" sz="2400" dirty="0" err="1" smtClean="0"/>
              <a:t>Гординський</a:t>
            </a:r>
            <a:r>
              <a:rPr lang="uk-UA" sz="2400" dirty="0" smtClean="0"/>
              <a:t> де- </a:t>
            </a:r>
            <a:r>
              <a:rPr lang="uk-UA" sz="2400" dirty="0" err="1" smtClean="0"/>
              <a:t>Федькович</a:t>
            </a:r>
            <a:r>
              <a:rPr lang="uk-UA" sz="2400" dirty="0" smtClean="0"/>
              <a:t> - український шляхтич, мати - Анна Михайлівна Галицька походила з попівського роду, не вміла ні писати, ні читати і мало чим відрізнялась від селянки</a:t>
            </a:r>
            <a:r>
              <a:rPr lang="uk-UA" sz="2400" dirty="0"/>
              <a:t>. Малий Юрій ріс серед сільських дітей, серед простих гуцулів і тілом та духом  навіки став селянином. Недарма, згодом Юрій </a:t>
            </a:r>
            <a:r>
              <a:rPr lang="uk-UA" sz="2400" dirty="0" err="1"/>
              <a:t>Федькович</a:t>
            </a:r>
            <a:r>
              <a:rPr lang="uk-UA" sz="2400" dirty="0"/>
              <a:t> нерідко </a:t>
            </a:r>
            <a:r>
              <a:rPr lang="uk-UA" sz="2400" dirty="0" err="1"/>
              <a:t>зауважував:”Я</a:t>
            </a:r>
            <a:r>
              <a:rPr lang="uk-UA" sz="2400" dirty="0"/>
              <a:t> … з роду попівського”.</a:t>
            </a:r>
            <a:endParaRPr lang="ru-RU" sz="2400" dirty="0"/>
          </a:p>
        </p:txBody>
      </p:sp>
      <p:pic>
        <p:nvPicPr>
          <p:cNvPr id="25602" name="Picture 2" descr="http://t3.gstatic.com/images?q=tbn:ANd9GcQppN4LzwdPDde4GWYrfYABKvMThgIYC99BxFjJ1qDcZwVhL7f1HWhdA-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307183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785926"/>
            <a:ext cx="6286544" cy="442915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dirty="0" smtClean="0"/>
              <a:t>Грамоти Юрій набирався в сусідньому селі Киселиці, в сім</a:t>
            </a:r>
            <a:r>
              <a:rPr lang="en-US" dirty="0" smtClean="0"/>
              <a:t>’</a:t>
            </a:r>
            <a:r>
              <a:rPr lang="uk-UA" dirty="0" smtClean="0"/>
              <a:t>ї дядька Івана </a:t>
            </a:r>
            <a:r>
              <a:rPr lang="uk-UA" dirty="0" err="1" smtClean="0"/>
              <a:t>Ганицького</a:t>
            </a:r>
            <a:r>
              <a:rPr lang="uk-UA" dirty="0" smtClean="0"/>
              <a:t>, який наймав учителів для своїх дітей. Чотирнадцятирічним хлопець подався у Молдавію , куди раніше втік від переслідування брат Іван. Тут почав складати свої перші вірші німецькою мовою. А коли восени 1852 </a:t>
            </a:r>
            <a:r>
              <a:rPr lang="uk-UA" dirty="0" err="1" smtClean="0"/>
              <a:t>р.повернувся</a:t>
            </a:r>
            <a:r>
              <a:rPr lang="uk-UA" dirty="0" smtClean="0"/>
              <a:t> на Буковину, його віддали у військо, в якому промучився понад 10 років. У 1862 році вийшла перша збірка його віршів – </a:t>
            </a:r>
            <a:r>
              <a:rPr lang="uk-UA" dirty="0" err="1" smtClean="0"/>
              <a:t>“Поезії</a:t>
            </a:r>
            <a:r>
              <a:rPr lang="uk-UA" dirty="0" smtClean="0"/>
              <a:t> Йосифа </a:t>
            </a:r>
            <a:r>
              <a:rPr lang="uk-UA" dirty="0" err="1" smtClean="0"/>
              <a:t>Федьковича”</a:t>
            </a:r>
            <a:r>
              <a:rPr lang="uk-UA" dirty="0" smtClean="0"/>
              <a:t>.  Повернувся Юрій  додому хворим. Прибув у свій </a:t>
            </a:r>
            <a:r>
              <a:rPr lang="uk-UA" dirty="0" err="1" smtClean="0"/>
              <a:t>Сторонець-Путилів</a:t>
            </a:r>
            <a:r>
              <a:rPr lang="uk-UA" dirty="0" smtClean="0"/>
              <a:t> ранньою весною 1863р. Застав дома тільки недужу матір. Сестри повмирали.</a:t>
            </a:r>
            <a:endParaRPr lang="ru-RU" dirty="0"/>
          </a:p>
        </p:txBody>
      </p:sp>
      <p:pic>
        <p:nvPicPr>
          <p:cNvPr id="6" name="Picture 4" descr="H:\CIMG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2714612" cy="2571768"/>
          </a:xfrm>
          <a:prstGeom prst="rect">
            <a:avLst/>
          </a:prstGeom>
          <a:noFill/>
        </p:spPr>
      </p:pic>
      <p:pic>
        <p:nvPicPr>
          <p:cNvPr id="23556" name="Picture 4" descr="http://t1.gstatic.com/images?q=tbn:ANd9GcRrL1z_UsVGmMR5I75OIMfNr-6FOEeKVBDhB40cNESpNHLFfd0WLRWOygm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42852"/>
            <a:ext cx="1850893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357166"/>
            <a:ext cx="706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Основні  віхи життя 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571480"/>
            <a:ext cx="5715040" cy="592935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Хоч як домашні клопоти мучили </a:t>
            </a:r>
            <a:r>
              <a:rPr lang="uk-UA" sz="2800" dirty="0" err="1" smtClean="0"/>
              <a:t>Федьковича</a:t>
            </a:r>
            <a:r>
              <a:rPr lang="uk-UA" sz="2800" dirty="0" smtClean="0"/>
              <a:t>, він усе-таки встигає немало зробити в літературі. Тоді, у Путивльській період творчості </a:t>
            </a:r>
            <a:r>
              <a:rPr lang="uk-UA" sz="2800" dirty="0" err="1" smtClean="0"/>
              <a:t>Федькович</a:t>
            </a:r>
            <a:r>
              <a:rPr lang="uk-UA" sz="2800" dirty="0" smtClean="0"/>
              <a:t> пише десятки поезій , </a:t>
            </a:r>
            <a:r>
              <a:rPr lang="uk-UA" sz="2800" dirty="0" err="1" smtClean="0"/>
              <a:t>оповідання”Стефан</a:t>
            </a:r>
            <a:r>
              <a:rPr lang="uk-UA" sz="2800" dirty="0" smtClean="0"/>
              <a:t> </a:t>
            </a:r>
            <a:r>
              <a:rPr lang="uk-UA" sz="2800" dirty="0" err="1" smtClean="0"/>
              <a:t>Славич”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“Хто</a:t>
            </a:r>
            <a:r>
              <a:rPr lang="uk-UA" sz="2800" dirty="0" smtClean="0"/>
              <a:t> винен?”, “ </a:t>
            </a:r>
            <a:r>
              <a:rPr lang="uk-UA" sz="2800" dirty="0" err="1" smtClean="0"/>
              <a:t>Стрілець”</a:t>
            </a:r>
            <a:r>
              <a:rPr lang="uk-UA" sz="2800" dirty="0" smtClean="0"/>
              <a:t>,” Три як рідні </a:t>
            </a:r>
            <a:r>
              <a:rPr lang="uk-UA" sz="2800" dirty="0" err="1" smtClean="0"/>
              <a:t>брати”</a:t>
            </a:r>
            <a:r>
              <a:rPr lang="uk-UA" sz="2800" dirty="0" smtClean="0"/>
              <a:t>,</a:t>
            </a:r>
            <a:r>
              <a:rPr lang="uk-UA" sz="2800" dirty="0" err="1" smtClean="0"/>
              <a:t>”Сафат</a:t>
            </a:r>
            <a:r>
              <a:rPr lang="uk-UA" sz="2800" dirty="0" smtClean="0"/>
              <a:t> </a:t>
            </a:r>
            <a:r>
              <a:rPr lang="uk-UA" sz="2800" dirty="0" err="1" smtClean="0"/>
              <a:t>Зінич”</a:t>
            </a:r>
            <a:r>
              <a:rPr lang="uk-UA" sz="2800" dirty="0" smtClean="0"/>
              <a:t>,</a:t>
            </a:r>
            <a:r>
              <a:rPr lang="uk-UA" sz="2800" dirty="0" err="1" smtClean="0"/>
              <a:t>Опришок”</a:t>
            </a:r>
            <a:r>
              <a:rPr lang="uk-UA" sz="2800" dirty="0" smtClean="0"/>
              <a:t>, “ Кобзар і </a:t>
            </a:r>
            <a:r>
              <a:rPr lang="uk-UA" sz="2800" dirty="0" err="1" smtClean="0"/>
              <a:t>жорніри”</a:t>
            </a:r>
            <a:r>
              <a:rPr lang="uk-UA" sz="2800" dirty="0" smtClean="0"/>
              <a:t>, комедію </a:t>
            </a:r>
            <a:r>
              <a:rPr lang="uk-UA" sz="2800" dirty="0" err="1" smtClean="0"/>
              <a:t>“Так</a:t>
            </a:r>
            <a:r>
              <a:rPr lang="uk-UA" sz="2800" dirty="0" smtClean="0"/>
              <a:t> вам треба!”, перший варіант драми “ </a:t>
            </a:r>
            <a:r>
              <a:rPr lang="uk-UA" sz="2800" dirty="0" err="1" smtClean="0"/>
              <a:t>Довбуш”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://t3.gstatic.com/images?q=tbn:ANd9GcRFaraxAhoZwoeT3nWtDqYJ1-foJWL1Uin7mcVRMu0lmM24CCIozBxMeW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64344"/>
            <a:ext cx="1928826" cy="282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-99392"/>
            <a:ext cx="5786478" cy="5857916"/>
          </a:xfrm>
        </p:spPr>
        <p:txBody>
          <a:bodyPr>
            <a:normAutofit fontScale="40000" lnSpcReduction="20000"/>
          </a:bodyPr>
          <a:lstStyle/>
          <a:p>
            <a:endParaRPr lang="ru-RU" sz="2900" dirty="0" smtClean="0">
              <a:solidFill>
                <a:srgbClr val="FFFF00"/>
              </a:solidFill>
            </a:endParaRPr>
          </a:p>
          <a:p>
            <a:endParaRPr lang="ru-RU" sz="2900" dirty="0" smtClean="0">
              <a:solidFill>
                <a:srgbClr val="FFFF00"/>
              </a:solidFill>
            </a:endParaRPr>
          </a:p>
          <a:p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старшу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сестру люди казали: «А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співачка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Такої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гори. Як,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буває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заспіває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то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каміне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плакало, не то люди». Через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співи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сестри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розповіді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матері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яка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знала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безліч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пісень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казок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легенд, народна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творчість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сама душа народна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назавжди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увійшла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душу юнака. І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легенди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ніби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оживали в очах маленького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мрійника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гори говорили до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нього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полонини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оповідали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таємничим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шепотом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свої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таємниці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птахи та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звірі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мали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людські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розумні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очі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звісно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переказували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свої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історії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 Напевно, так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народився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юнакові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майбутній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поет,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творчість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якого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досі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хвилює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читачів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своєю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ліричністю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красою,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своєю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мелодійністю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Коли ми читали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вірші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Ю.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Федьковича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нам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здавалося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ми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мимоволі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співаємо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про себе. А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читати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ліричні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поезії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вголос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майже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неможливо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виходить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спів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читання</a:t>
            </a: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uk-UA" sz="5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uk-UA" b="1" i="1" dirty="0" smtClean="0">
                <a:solidFill>
                  <a:srgbClr val="FFFF00"/>
                </a:solidFill>
              </a:rPr>
              <a:t> 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378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://t2.gstatic.com/images?q=tbn:ANd9GcSjNWBOFFyJAMS4Cp3MUVkxh84iy2425QyhJmIbdFhQ0dlKOrEIQ2J1Uy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5285602"/>
            <a:ext cx="3500462" cy="2154130"/>
          </a:xfrm>
          <a:prstGeom prst="rect">
            <a:avLst/>
          </a:prstGeom>
          <a:noFill/>
        </p:spPr>
      </p:pic>
      <p:pic>
        <p:nvPicPr>
          <p:cNvPr id="24580" name="Picture 4" descr="http://t1.gstatic.com/images?q=tbn:ANd9GcSXE2lNpc2lvQt-ov-OeRum9tFV8X5B3Zrh1CnoZQlCgVXWSExI264kt8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5130"/>
            <a:ext cx="2714612" cy="279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671</TotalTime>
  <Words>1567</Words>
  <Application>Microsoft Office PowerPoint</Application>
  <PresentationFormat>Екран (4:3)</PresentationFormat>
  <Paragraphs>89</Paragraphs>
  <Slides>31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Mistral</vt:lpstr>
      <vt:lpstr>Segoe Print</vt:lpstr>
      <vt:lpstr>Trebuchet MS</vt:lpstr>
      <vt:lpstr>Wingdings</vt:lpstr>
      <vt:lpstr>Wingdings 3</vt:lpstr>
      <vt:lpstr>Грань</vt:lpstr>
      <vt:lpstr>        Письменники Буковини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Останні роки життя письменника</vt:lpstr>
      <vt:lpstr>Значення творчості Ю.Федьковича</vt:lpstr>
      <vt:lpstr>Пам’ять про письменника  </vt:lpstr>
      <vt:lpstr>Презентація PowerPoint</vt:lpstr>
      <vt:lpstr>Народний музей-садиба Ю.Федьковича у Путилі розташований на місці, де стояла  хата родини письменника – над річкою Путилка   </vt:lpstr>
      <vt:lpstr>Пройшовши крізь різьблену браму, ми потрапили на територію садиби. </vt:lpstr>
      <vt:lpstr>Відвідали літературну експозицію, що міститься в окремому будиночку. Експозиція розпочинається пророчими словами письменника:  “Я наш нарід цілим серцем люблю, і душа моя віщує,  що його велика доля жде” </vt:lpstr>
      <vt:lpstr> Тут зібрані експонати, що розповідають про життя і творчість письменника під час його перебування в Путилі  </vt:lpstr>
      <vt:lpstr>Презентація PowerPoint</vt:lpstr>
      <vt:lpstr>Презентація PowerPoint</vt:lpstr>
      <vt:lpstr>Презентація PowerPoint</vt:lpstr>
      <vt:lpstr>Презентація PowerPoint</vt:lpstr>
      <vt:lpstr>Біля вікон стоїть шестиметровий стіл, накритий білою скатеркою, над столом дві гасові лампи з абажурами. Обабіч – довгі лави, софи, покриті килимами-налавниками. </vt:lpstr>
      <vt:lpstr>Презентація PowerPoint</vt:lpstr>
      <vt:lpstr>На стінах бачимо декоративні тарелі – фаянсові, глиняні, біля вікон – скрипка і ліра, на яких грав Ю.Федькович. </vt:lpstr>
      <vt:lpstr>Через сіни переходимо до кухні. Праворуч від дверей три чверті приміщення займає гуцульська піч, складена з полив’яних кахлів. 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134</cp:revision>
  <dcterms:created xsi:type="dcterms:W3CDTF">2012-03-17T16:49:56Z</dcterms:created>
  <dcterms:modified xsi:type="dcterms:W3CDTF">2013-08-30T13:09:21Z</dcterms:modified>
</cp:coreProperties>
</file>