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D92BDB0-5723-438F-B3C3-E1A52354F92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2F770AC-5D47-44A0-AE65-A181809C3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35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BDB0-5723-438F-B3C3-E1A52354F92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70AC-5D47-44A0-AE65-A181809C3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9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92BDB0-5723-438F-B3C3-E1A52354F92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2F770AC-5D47-44A0-AE65-A181809C3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457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92BDB0-5723-438F-B3C3-E1A52354F92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2F770AC-5D47-44A0-AE65-A181809C3FE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7749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92BDB0-5723-438F-B3C3-E1A52354F92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2F770AC-5D47-44A0-AE65-A181809C3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58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BDB0-5723-438F-B3C3-E1A52354F92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70AC-5D47-44A0-AE65-A181809C3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229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BDB0-5723-438F-B3C3-E1A52354F92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70AC-5D47-44A0-AE65-A181809C3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353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BDB0-5723-438F-B3C3-E1A52354F92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70AC-5D47-44A0-AE65-A181809C3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22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92BDB0-5723-438F-B3C3-E1A52354F92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2F770AC-5D47-44A0-AE65-A181809C3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05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BDB0-5723-438F-B3C3-E1A52354F92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70AC-5D47-44A0-AE65-A181809C3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35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92BDB0-5723-438F-B3C3-E1A52354F92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2F770AC-5D47-44A0-AE65-A181809C3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BDB0-5723-438F-B3C3-E1A52354F92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70AC-5D47-44A0-AE65-A181809C3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36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BDB0-5723-438F-B3C3-E1A52354F92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70AC-5D47-44A0-AE65-A181809C3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06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BDB0-5723-438F-B3C3-E1A52354F92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70AC-5D47-44A0-AE65-A181809C3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7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BDB0-5723-438F-B3C3-E1A52354F92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70AC-5D47-44A0-AE65-A181809C3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30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BDB0-5723-438F-B3C3-E1A52354F92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70AC-5D47-44A0-AE65-A181809C3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0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BDB0-5723-438F-B3C3-E1A52354F92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70AC-5D47-44A0-AE65-A181809C3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2BDB0-5723-438F-B3C3-E1A52354F92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770AC-5D47-44A0-AE65-A181809C3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850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147665"/>
            <a:ext cx="9448800" cy="248453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Презентація з української літератури на тему</a:t>
            </a:r>
            <a:endParaRPr lang="ru-RU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7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«Шістдесятництво» </a:t>
            </a:r>
            <a:endParaRPr lang="ru-RU" sz="7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+mj-lt"/>
              </a:rPr>
              <a:t>Глухівська загальноосвітня школа І-ІІІ ступенів №1 Глухівської міської ради Сумської області </a:t>
            </a:r>
            <a:endParaRPr lang="ru-RU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64082" y="4842588"/>
            <a:ext cx="3327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Підготувала</a:t>
            </a:r>
          </a:p>
          <a:p>
            <a:pPr algn="r"/>
            <a:r>
              <a:rPr lang="uk-UA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чениця 11 класу</a:t>
            </a:r>
          </a:p>
          <a:p>
            <a:pPr algn="r"/>
            <a:r>
              <a:rPr lang="uk-UA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Логозинська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Марина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2000" b="1" i="1" dirty="0" smtClean="0">
                <a:ln/>
                <a:solidFill>
                  <a:schemeClr val="accent3"/>
                </a:solidFill>
              </a:rPr>
              <a:t>Глухів – 2015 </a:t>
            </a:r>
            <a:endParaRPr lang="ru-RU" sz="2000" b="1" i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36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76868" y="251928"/>
            <a:ext cx="581296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2400" dirty="0"/>
              <a:t>Рух «</a:t>
            </a:r>
            <a:r>
              <a:rPr lang="ru-RU" altLang="ru-RU" sz="2400" dirty="0" err="1"/>
              <a:t>шістдесятників</a:t>
            </a:r>
            <a:r>
              <a:rPr lang="ru-RU" altLang="ru-RU" sz="2400" dirty="0"/>
              <a:t>» </a:t>
            </a:r>
            <a:r>
              <a:rPr lang="ru-RU" altLang="ru-RU" sz="2400" dirty="0" err="1"/>
              <a:t>було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розгромлено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або</a:t>
            </a:r>
            <a:r>
              <a:rPr lang="ru-RU" altLang="ru-RU" sz="2400" dirty="0"/>
              <a:t> загнано у </a:t>
            </a:r>
            <a:r>
              <a:rPr lang="ru-RU" altLang="ru-RU" sz="2400" dirty="0" err="1"/>
              <a:t>внутрішнє</a:t>
            </a:r>
            <a:r>
              <a:rPr lang="ru-RU" altLang="ru-RU" sz="2400" dirty="0"/>
              <a:t> «</a:t>
            </a:r>
            <a:r>
              <a:rPr lang="ru-RU" altLang="ru-RU" sz="2400" dirty="0" err="1"/>
              <a:t>духовне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підпілля</a:t>
            </a:r>
            <a:r>
              <a:rPr lang="ru-RU" altLang="ru-RU" sz="2400" dirty="0"/>
              <a:t>» </a:t>
            </a:r>
            <a:r>
              <a:rPr lang="ru-RU" altLang="ru-RU" sz="2400" dirty="0" err="1"/>
              <a:t>арештами</a:t>
            </a:r>
            <a:r>
              <a:rPr lang="ru-RU" altLang="ru-RU" sz="2400" dirty="0"/>
              <a:t> 1965 — 72 </a:t>
            </a:r>
            <a:r>
              <a:rPr lang="ru-RU" altLang="ru-RU" sz="2400" dirty="0" err="1"/>
              <a:t>pp</a:t>
            </a:r>
            <a:r>
              <a:rPr lang="ru-RU" altLang="ru-RU" sz="2400" dirty="0"/>
              <a:t>. У </a:t>
            </a:r>
            <a:r>
              <a:rPr lang="ru-RU" altLang="ru-RU" sz="2400" dirty="0" err="1"/>
              <a:t>цьому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процесі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частина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шістдесятників</a:t>
            </a:r>
            <a:r>
              <a:rPr lang="ru-RU" altLang="ru-RU" sz="2400" dirty="0"/>
              <a:t> без особливого опору </a:t>
            </a:r>
            <a:r>
              <a:rPr lang="ru-RU" altLang="ru-RU" sz="2400" dirty="0" err="1"/>
              <a:t>перейшла</a:t>
            </a:r>
            <a:r>
              <a:rPr lang="ru-RU" altLang="ru-RU" sz="2400" dirty="0"/>
              <a:t> на </a:t>
            </a:r>
            <a:r>
              <a:rPr lang="ru-RU" altLang="ru-RU" sz="2400" dirty="0" err="1"/>
              <a:t>офіцпозиції</a:t>
            </a:r>
            <a:r>
              <a:rPr lang="ru-RU" altLang="ru-RU" sz="2400" dirty="0"/>
              <a:t> (В. Коротич, І. Драч, В. Дрозд, Є. </a:t>
            </a:r>
            <a:r>
              <a:rPr lang="ru-RU" altLang="ru-RU" sz="2400" dirty="0" err="1"/>
              <a:t>Гуцало</a:t>
            </a:r>
            <a:r>
              <a:rPr lang="ru-RU" altLang="ru-RU" sz="2400" dirty="0"/>
              <a:t> та </a:t>
            </a:r>
            <a:r>
              <a:rPr lang="ru-RU" altLang="ru-RU" sz="2400" dirty="0" err="1"/>
              <a:t>ін</a:t>
            </a:r>
            <a:r>
              <a:rPr lang="ru-RU" altLang="ru-RU" sz="2400" dirty="0"/>
              <a:t>.), а </a:t>
            </a:r>
            <a:r>
              <a:rPr lang="ru-RU" altLang="ru-RU" sz="2400" dirty="0" err="1"/>
              <a:t>інші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взагалі</a:t>
            </a:r>
            <a:r>
              <a:rPr lang="ru-RU" altLang="ru-RU" sz="2400" dirty="0"/>
              <a:t> перестали </a:t>
            </a:r>
            <a:r>
              <a:rPr lang="ru-RU" altLang="ru-RU" sz="2400" dirty="0" err="1" smtClean="0"/>
              <a:t>друкуватись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(Б. </a:t>
            </a:r>
            <a:r>
              <a:rPr lang="ru-RU" altLang="ru-RU" sz="2400" dirty="0" err="1"/>
              <a:t>Мамайсур</a:t>
            </a:r>
            <a:r>
              <a:rPr lang="ru-RU" altLang="ru-RU" sz="2400" dirty="0"/>
              <a:t>, В. </a:t>
            </a:r>
            <a:r>
              <a:rPr lang="ru-RU" altLang="ru-RU" sz="2400" dirty="0" err="1"/>
              <a:t>Голобородько</a:t>
            </a:r>
            <a:r>
              <a:rPr lang="ru-RU" altLang="ru-RU" sz="2400" dirty="0"/>
              <a:t>, Я. </a:t>
            </a:r>
            <a:r>
              <a:rPr lang="ru-RU" altLang="ru-RU" sz="2400" dirty="0" err="1"/>
              <a:t>Ступак</a:t>
            </a:r>
            <a:r>
              <a:rPr lang="ru-RU" altLang="ru-RU" sz="2400" dirty="0"/>
              <a:t>). На початку 1970-х </a:t>
            </a:r>
            <a:r>
              <a:rPr lang="ru-RU" altLang="ru-RU" sz="2400" dirty="0" err="1"/>
              <a:t>літературний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рух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шістдесятників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цілковито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зник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лише</a:t>
            </a:r>
            <a:r>
              <a:rPr lang="ru-RU" altLang="ru-RU" sz="2400" dirty="0"/>
              <a:t> в </a:t>
            </a:r>
            <a:r>
              <a:rPr lang="ru-RU" altLang="ru-RU" sz="2400" dirty="0" err="1"/>
              <a:t>творчості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кількох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поетів</a:t>
            </a:r>
            <a:r>
              <a:rPr lang="ru-RU" altLang="ru-RU" sz="2400" dirty="0"/>
              <a:t> і </a:t>
            </a:r>
            <a:r>
              <a:rPr lang="ru-RU" altLang="ru-RU" sz="2400" dirty="0" err="1"/>
              <a:t>прозаїків</a:t>
            </a:r>
            <a:r>
              <a:rPr lang="ru-RU" altLang="ru-RU" sz="2400" dirty="0"/>
              <a:t> (</a:t>
            </a:r>
            <a:r>
              <a:rPr lang="ru-RU" altLang="ru-RU" sz="2400" dirty="0" err="1"/>
              <a:t>Ліна</a:t>
            </a:r>
            <a:r>
              <a:rPr lang="ru-RU" altLang="ru-RU" sz="2400" dirty="0"/>
              <a:t> Костенко, </a:t>
            </a:r>
            <a:r>
              <a:rPr lang="ru-RU" altLang="ru-RU" sz="2400" dirty="0" err="1"/>
              <a:t>Валерій</a:t>
            </a:r>
            <a:r>
              <a:rPr lang="ru-RU" altLang="ru-RU" sz="2400" dirty="0"/>
              <a:t> Шевчук) </a:t>
            </a:r>
            <a:r>
              <a:rPr lang="ru-RU" altLang="ru-RU" sz="2400" dirty="0" err="1"/>
              <a:t>збереглися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прикмети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літературного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оновлення</a:t>
            </a:r>
            <a:r>
              <a:rPr lang="ru-RU" altLang="ru-RU" sz="2400" dirty="0"/>
              <a:t>, ними </a:t>
            </a:r>
            <a:r>
              <a:rPr lang="ru-RU" altLang="ru-RU" sz="2400" dirty="0" err="1"/>
              <a:t>започаткованого</a:t>
            </a:r>
            <a:r>
              <a:rPr lang="ru-RU" altLang="ru-RU" sz="2400" dirty="0"/>
              <a:t>.</a:t>
            </a:r>
            <a:br>
              <a:rPr lang="ru-RU" altLang="ru-RU" sz="2400" dirty="0"/>
            </a:b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65911">
            <a:off x="531067" y="2765414"/>
            <a:ext cx="5203459" cy="1713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068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03720"/>
            <a:ext cx="12192000" cy="1293028"/>
          </a:xfrm>
        </p:spPr>
        <p:txBody>
          <a:bodyPr>
            <a:noAutofit/>
          </a:bodyPr>
          <a:lstStyle/>
          <a:p>
            <a:pPr algn="ctr"/>
            <a:r>
              <a:rPr lang="uk-UA" sz="9600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Видатні представники</a:t>
            </a:r>
            <a:endParaRPr lang="ru-RU" sz="9600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226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8211">
            <a:off x="421534" y="166654"/>
            <a:ext cx="2250779" cy="3772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35336">
            <a:off x="927322" y="3939411"/>
            <a:ext cx="3227456" cy="214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0761">
            <a:off x="8864082" y="564158"/>
            <a:ext cx="3006595" cy="4326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72705" y="2136710"/>
            <a:ext cx="3901173" cy="246221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>
              <a:defRPr/>
            </a:pPr>
            <a:r>
              <a:rPr lang="ru-RU" sz="2200" b="1" dirty="0">
                <a:ln/>
                <a:solidFill>
                  <a:schemeClr val="accent4"/>
                </a:solidFill>
              </a:rPr>
              <a:t>Українська </a:t>
            </a:r>
            <a:r>
              <a:rPr lang="ru-RU" sz="2200" b="1" dirty="0" err="1">
                <a:ln/>
                <a:solidFill>
                  <a:schemeClr val="accent4"/>
                </a:solidFill>
              </a:rPr>
              <a:t>письменниця</a:t>
            </a:r>
            <a:r>
              <a:rPr lang="ru-RU" sz="2200" b="1" dirty="0">
                <a:ln/>
                <a:solidFill>
                  <a:schemeClr val="accent4"/>
                </a:solidFill>
              </a:rPr>
              <a:t>, </a:t>
            </a:r>
            <a:r>
              <a:rPr lang="ru-RU" sz="2200" b="1" dirty="0" err="1">
                <a:ln/>
                <a:solidFill>
                  <a:schemeClr val="accent4"/>
                </a:solidFill>
              </a:rPr>
              <a:t>поетеса</a:t>
            </a:r>
            <a:r>
              <a:rPr lang="ru-RU" sz="2200" b="1" dirty="0">
                <a:ln/>
                <a:solidFill>
                  <a:schemeClr val="accent4"/>
                </a:solidFill>
              </a:rPr>
              <a:t>. </a:t>
            </a:r>
            <a:r>
              <a:rPr lang="ru-RU" sz="2200" b="1" dirty="0" err="1">
                <a:ln/>
                <a:solidFill>
                  <a:schemeClr val="accent4"/>
                </a:solidFill>
              </a:rPr>
              <a:t>Була</a:t>
            </a:r>
            <a:r>
              <a:rPr lang="ru-RU" sz="2200" b="1" dirty="0">
                <a:ln/>
                <a:solidFill>
                  <a:schemeClr val="accent4"/>
                </a:solidFill>
              </a:rPr>
              <a:t> </a:t>
            </a:r>
            <a:r>
              <a:rPr lang="ru-RU" sz="2200" b="1" dirty="0" err="1">
                <a:ln/>
                <a:solidFill>
                  <a:schemeClr val="accent4"/>
                </a:solidFill>
              </a:rPr>
              <a:t>однією</a:t>
            </a:r>
            <a:r>
              <a:rPr lang="ru-RU" sz="2200" b="1" dirty="0">
                <a:ln/>
                <a:solidFill>
                  <a:schemeClr val="accent4"/>
                </a:solidFill>
              </a:rPr>
              <a:t> з перших і </a:t>
            </a:r>
            <a:r>
              <a:rPr lang="ru-RU" sz="2200" b="1" dirty="0" err="1">
                <a:ln/>
                <a:solidFill>
                  <a:schemeClr val="accent4"/>
                </a:solidFill>
              </a:rPr>
              <a:t>найпримітніших</a:t>
            </a:r>
            <a:r>
              <a:rPr lang="ru-RU" sz="2200" b="1" dirty="0">
                <a:ln/>
                <a:solidFill>
                  <a:schemeClr val="accent4"/>
                </a:solidFill>
              </a:rPr>
              <a:t> у </a:t>
            </a:r>
            <a:r>
              <a:rPr lang="ru-RU" sz="2200" b="1" dirty="0" err="1">
                <a:ln/>
                <a:solidFill>
                  <a:schemeClr val="accent4"/>
                </a:solidFill>
              </a:rPr>
              <a:t>плеяді</a:t>
            </a:r>
            <a:r>
              <a:rPr lang="ru-RU" sz="2200" b="1" dirty="0">
                <a:ln/>
                <a:solidFill>
                  <a:schemeClr val="accent4"/>
                </a:solidFill>
              </a:rPr>
              <a:t> </a:t>
            </a:r>
            <a:r>
              <a:rPr lang="ru-RU" sz="2200" b="1" dirty="0" err="1">
                <a:ln/>
                <a:solidFill>
                  <a:schemeClr val="accent4"/>
                </a:solidFill>
              </a:rPr>
              <a:t>молодих</a:t>
            </a:r>
            <a:r>
              <a:rPr lang="ru-RU" sz="2200" b="1" dirty="0">
                <a:ln/>
                <a:solidFill>
                  <a:schemeClr val="accent4"/>
                </a:solidFill>
              </a:rPr>
              <a:t> </a:t>
            </a:r>
            <a:r>
              <a:rPr lang="ru-RU" sz="2200" b="1" dirty="0" err="1">
                <a:ln/>
                <a:solidFill>
                  <a:schemeClr val="accent4"/>
                </a:solidFill>
              </a:rPr>
              <a:t>українських</a:t>
            </a:r>
            <a:r>
              <a:rPr lang="ru-RU" sz="2200" b="1" dirty="0">
                <a:ln/>
                <a:solidFill>
                  <a:schemeClr val="accent4"/>
                </a:solidFill>
              </a:rPr>
              <a:t> </a:t>
            </a:r>
            <a:r>
              <a:rPr lang="ru-RU" sz="2200" b="1" dirty="0" err="1">
                <a:ln/>
                <a:solidFill>
                  <a:schemeClr val="accent4"/>
                </a:solidFill>
              </a:rPr>
              <a:t>поетів</a:t>
            </a:r>
            <a:r>
              <a:rPr lang="ru-RU" sz="2200" b="1" dirty="0">
                <a:ln/>
                <a:solidFill>
                  <a:schemeClr val="accent4"/>
                </a:solidFill>
              </a:rPr>
              <a:t>, </a:t>
            </a:r>
            <a:r>
              <a:rPr lang="ru-RU" sz="2200" b="1" dirty="0" err="1">
                <a:ln/>
                <a:solidFill>
                  <a:schemeClr val="accent4"/>
                </a:solidFill>
              </a:rPr>
              <a:t>що</a:t>
            </a:r>
            <a:r>
              <a:rPr lang="ru-RU" sz="2200" b="1" dirty="0">
                <a:ln/>
                <a:solidFill>
                  <a:schemeClr val="accent4"/>
                </a:solidFill>
              </a:rPr>
              <a:t> </a:t>
            </a:r>
            <a:r>
              <a:rPr lang="ru-RU" sz="2200" b="1" dirty="0" err="1">
                <a:ln/>
                <a:solidFill>
                  <a:schemeClr val="accent4"/>
                </a:solidFill>
              </a:rPr>
              <a:t>виступили</a:t>
            </a:r>
            <a:r>
              <a:rPr lang="ru-RU" sz="2200" b="1" dirty="0">
                <a:ln/>
                <a:solidFill>
                  <a:schemeClr val="accent4"/>
                </a:solidFill>
              </a:rPr>
              <a:t> на </a:t>
            </a:r>
            <a:r>
              <a:rPr lang="ru-RU" sz="2200" b="1" dirty="0" err="1">
                <a:ln/>
                <a:solidFill>
                  <a:schemeClr val="accent4"/>
                </a:solidFill>
              </a:rPr>
              <a:t>межі</a:t>
            </a:r>
            <a:r>
              <a:rPr lang="ru-RU" sz="2200" b="1" dirty="0">
                <a:ln/>
                <a:solidFill>
                  <a:schemeClr val="accent4"/>
                </a:solidFill>
              </a:rPr>
              <a:t> 1950—1960-х </a:t>
            </a:r>
            <a:r>
              <a:rPr lang="ru-RU" sz="2200" b="1" dirty="0" err="1">
                <a:ln/>
                <a:solidFill>
                  <a:schemeClr val="accent4"/>
                </a:solidFill>
              </a:rPr>
              <a:t>років</a:t>
            </a:r>
            <a:r>
              <a:rPr lang="ru-RU" sz="2200" b="1" dirty="0">
                <a:ln/>
                <a:solidFill>
                  <a:schemeClr val="accent4"/>
                </a:solidFill>
              </a:rPr>
              <a:t>.</a:t>
            </a:r>
            <a:endParaRPr lang="ru-RU" sz="2200" b="1" dirty="0">
              <a:ln/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7641" y="186612"/>
            <a:ext cx="516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Ліна Костенко</a:t>
            </a:r>
            <a:endParaRPr lang="ru-RU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49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1355" y="233265"/>
            <a:ext cx="7847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Василь Симоненко</a:t>
            </a:r>
            <a:endParaRPr lang="ru-RU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16638">
            <a:off x="1258855" y="1183870"/>
            <a:ext cx="19050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57450">
            <a:off x="511153" y="4102614"/>
            <a:ext cx="2549166" cy="2216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5459">
            <a:off x="9076295" y="1430888"/>
            <a:ext cx="2785079" cy="3868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788228" y="2519265"/>
            <a:ext cx="4693298" cy="1938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ru-RU" sz="4000" b="1" dirty="0">
                <a:ln/>
                <a:solidFill>
                  <a:schemeClr val="accent4"/>
                </a:solidFill>
                <a:cs typeface="Courier New" pitchFamily="49" charset="0"/>
              </a:rPr>
              <a:t> </a:t>
            </a:r>
            <a:r>
              <a:rPr lang="ru-RU" sz="4000" b="1" dirty="0" err="1">
                <a:ln/>
                <a:solidFill>
                  <a:schemeClr val="accent4"/>
                </a:solidFill>
                <a:cs typeface="Courier New" pitchFamily="49" charset="0"/>
              </a:rPr>
              <a:t>Український</a:t>
            </a:r>
            <a:r>
              <a:rPr lang="ru-RU" sz="4000" b="1" dirty="0">
                <a:ln/>
                <a:solidFill>
                  <a:schemeClr val="accent4"/>
                </a:solidFill>
                <a:cs typeface="Courier New" pitchFamily="49" charset="0"/>
              </a:rPr>
              <a:t> поет і </a:t>
            </a:r>
            <a:r>
              <a:rPr lang="ru-RU" sz="4000" b="1" dirty="0" err="1">
                <a:ln/>
                <a:solidFill>
                  <a:schemeClr val="accent4"/>
                </a:solidFill>
                <a:cs typeface="Courier New" pitchFamily="49" charset="0"/>
              </a:rPr>
              <a:t>журналіст</a:t>
            </a:r>
            <a:r>
              <a:rPr lang="ru-RU" sz="4000" b="1" dirty="0">
                <a:ln/>
                <a:solidFill>
                  <a:schemeClr val="accent4"/>
                </a:solidFill>
                <a:cs typeface="Courier New" pitchFamily="49" charset="0"/>
              </a:rPr>
              <a:t>, </a:t>
            </a:r>
            <a:r>
              <a:rPr lang="ru-RU" sz="4000" b="1" dirty="0" err="1">
                <a:ln/>
                <a:solidFill>
                  <a:schemeClr val="accent4"/>
                </a:solidFill>
                <a:cs typeface="Courier New" pitchFamily="49" charset="0"/>
              </a:rPr>
              <a:t>шістдесятник</a:t>
            </a:r>
            <a:r>
              <a:rPr lang="ru-RU" sz="4000" b="1" dirty="0">
                <a:ln/>
                <a:solidFill>
                  <a:schemeClr val="accent4"/>
                </a:solidFill>
                <a:cs typeface="Courier New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257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2716">
            <a:off x="8813376" y="794561"/>
            <a:ext cx="2936197" cy="4356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25991">
            <a:off x="258144" y="530970"/>
            <a:ext cx="3307793" cy="254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0853">
            <a:off x="724913" y="3091540"/>
            <a:ext cx="2374253" cy="3252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694352" y="0"/>
            <a:ext cx="4721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Іван Драч </a:t>
            </a:r>
            <a:endParaRPr lang="ru-RU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5607" y="2425959"/>
            <a:ext cx="4497355" cy="1938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ru-RU" altLang="uk-UA" sz="2000" b="1" dirty="0" err="1" smtClean="0">
                <a:ln/>
                <a:solidFill>
                  <a:schemeClr val="accent4"/>
                </a:solidFill>
              </a:rPr>
              <a:t>Український</a:t>
            </a:r>
            <a:r>
              <a:rPr lang="ru-RU" altLang="uk-UA" sz="2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altLang="uk-UA" sz="2000" b="1" dirty="0">
                <a:ln/>
                <a:solidFill>
                  <a:schemeClr val="accent4"/>
                </a:solidFill>
              </a:rPr>
              <a:t>поет, </a:t>
            </a:r>
            <a:r>
              <a:rPr lang="ru-RU" altLang="uk-UA" sz="2000" b="1" dirty="0" err="1">
                <a:ln/>
                <a:solidFill>
                  <a:schemeClr val="accent4"/>
                </a:solidFill>
              </a:rPr>
              <a:t>перекладач</a:t>
            </a:r>
            <a:r>
              <a:rPr lang="ru-RU" altLang="uk-UA" sz="2000" b="1" dirty="0">
                <a:ln/>
                <a:solidFill>
                  <a:schemeClr val="accent4"/>
                </a:solidFill>
              </a:rPr>
              <a:t>, </a:t>
            </a:r>
            <a:r>
              <a:rPr lang="ru-RU" altLang="uk-UA" sz="2000" b="1" dirty="0" err="1">
                <a:ln/>
                <a:solidFill>
                  <a:schemeClr val="accent4"/>
                </a:solidFill>
              </a:rPr>
              <a:t>кіносценарист</a:t>
            </a:r>
            <a:r>
              <a:rPr lang="ru-RU" altLang="uk-UA" sz="2000" b="1" dirty="0">
                <a:ln/>
                <a:solidFill>
                  <a:schemeClr val="accent4"/>
                </a:solidFill>
              </a:rPr>
              <a:t>, драматург, </a:t>
            </a:r>
            <a:r>
              <a:rPr lang="ru-RU" altLang="uk-UA" sz="2000" b="1" dirty="0" err="1">
                <a:ln/>
                <a:solidFill>
                  <a:schemeClr val="accent4"/>
                </a:solidFill>
              </a:rPr>
              <a:t>державний</a:t>
            </a:r>
            <a:r>
              <a:rPr lang="ru-RU" altLang="uk-UA" sz="2000" b="1" dirty="0">
                <a:ln/>
                <a:solidFill>
                  <a:schemeClr val="accent4"/>
                </a:solidFill>
              </a:rPr>
              <a:t> і </a:t>
            </a:r>
            <a:r>
              <a:rPr lang="ru-RU" altLang="uk-UA" sz="2000" b="1" dirty="0" err="1">
                <a:ln/>
                <a:solidFill>
                  <a:schemeClr val="accent4"/>
                </a:solidFill>
              </a:rPr>
              <a:t>громадський</a:t>
            </a:r>
            <a:r>
              <a:rPr lang="ru-RU" altLang="uk-UA" sz="2000" b="1" dirty="0">
                <a:ln/>
                <a:solidFill>
                  <a:schemeClr val="accent4"/>
                </a:solidFill>
              </a:rPr>
              <a:t> </a:t>
            </a:r>
            <a:r>
              <a:rPr lang="ru-RU" altLang="uk-UA" sz="2000" b="1" dirty="0" err="1">
                <a:ln/>
                <a:solidFill>
                  <a:schemeClr val="accent4"/>
                </a:solidFill>
              </a:rPr>
              <a:t>діяч</a:t>
            </a:r>
            <a:r>
              <a:rPr lang="ru-RU" altLang="uk-UA" sz="2000" b="1" dirty="0">
                <a:ln/>
                <a:solidFill>
                  <a:schemeClr val="accent4"/>
                </a:solidFill>
              </a:rPr>
              <a:t>. Герой </a:t>
            </a:r>
            <a:r>
              <a:rPr lang="ru-RU" altLang="uk-UA" sz="2000" b="1" dirty="0" err="1">
                <a:ln/>
                <a:solidFill>
                  <a:schemeClr val="accent4"/>
                </a:solidFill>
              </a:rPr>
              <a:t>України</a:t>
            </a:r>
            <a:r>
              <a:rPr lang="ru-RU" altLang="uk-UA" sz="2000" b="1" dirty="0">
                <a:ln/>
                <a:solidFill>
                  <a:schemeClr val="accent4"/>
                </a:solidFill>
              </a:rPr>
              <a:t>. Один </a:t>
            </a:r>
            <a:r>
              <a:rPr lang="ru-RU" altLang="uk-UA" sz="2000" b="1" dirty="0" err="1">
                <a:ln/>
                <a:solidFill>
                  <a:schemeClr val="accent4"/>
                </a:solidFill>
              </a:rPr>
              <a:t>із</a:t>
            </a:r>
            <a:r>
              <a:rPr lang="ru-RU" altLang="uk-UA" sz="2000" b="1" dirty="0">
                <a:ln/>
                <a:solidFill>
                  <a:schemeClr val="accent4"/>
                </a:solidFill>
              </a:rPr>
              <a:t> </a:t>
            </a:r>
            <a:r>
              <a:rPr lang="ru-RU" altLang="uk-UA" sz="2000" b="1" dirty="0" err="1">
                <a:ln/>
                <a:solidFill>
                  <a:schemeClr val="accent4"/>
                </a:solidFill>
              </a:rPr>
              <a:t>засновників</a:t>
            </a:r>
            <a:r>
              <a:rPr lang="ru-RU" altLang="uk-UA" sz="2000" b="1" dirty="0">
                <a:ln/>
                <a:solidFill>
                  <a:schemeClr val="accent4"/>
                </a:solidFill>
              </a:rPr>
              <a:t> Народного </a:t>
            </a:r>
            <a:r>
              <a:rPr lang="ru-RU" altLang="uk-UA" sz="2000" b="1" dirty="0" err="1">
                <a:ln/>
                <a:solidFill>
                  <a:schemeClr val="accent4"/>
                </a:solidFill>
              </a:rPr>
              <a:t>руху</a:t>
            </a:r>
            <a:r>
              <a:rPr lang="ru-RU" altLang="uk-UA" sz="2000" b="1" dirty="0">
                <a:ln/>
                <a:solidFill>
                  <a:schemeClr val="accent4"/>
                </a:solidFill>
              </a:rPr>
              <a:t> </a:t>
            </a:r>
            <a:r>
              <a:rPr lang="ru-RU" altLang="uk-UA" sz="2000" b="1" dirty="0" err="1">
                <a:ln/>
                <a:solidFill>
                  <a:schemeClr val="accent4"/>
                </a:solidFill>
              </a:rPr>
              <a:t>України</a:t>
            </a:r>
            <a:r>
              <a:rPr lang="ru-RU" altLang="uk-UA" sz="2000" b="1" dirty="0">
                <a:ln/>
                <a:solidFill>
                  <a:schemeClr val="accent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357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52964">
            <a:off x="8840496" y="1225802"/>
            <a:ext cx="2945802" cy="4401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9093">
            <a:off x="572473" y="287903"/>
            <a:ext cx="2058760" cy="3033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3643">
            <a:off x="634619" y="3370735"/>
            <a:ext cx="1994374" cy="2911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47053" y="183381"/>
            <a:ext cx="531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Євген Гуцало</a:t>
            </a:r>
            <a:endParaRPr lang="ru-RU" sz="4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6718" y="2364557"/>
            <a:ext cx="3097763" cy="212365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>
              <a:defRPr/>
            </a:pPr>
            <a:r>
              <a:rPr lang="ru-RU" sz="4400" b="1" dirty="0" smtClean="0">
                <a:ln/>
                <a:solidFill>
                  <a:schemeClr val="accent4"/>
                </a:solidFill>
                <a:latin typeface="Arial Narrow" panose="020B0606020202030204" pitchFamily="34" charset="0"/>
                <a:cs typeface="Courier New" pitchFamily="49" charset="0"/>
              </a:rPr>
              <a:t>Український </a:t>
            </a:r>
            <a:r>
              <a:rPr lang="ru-RU" sz="4400" b="1" dirty="0" err="1" smtClean="0">
                <a:ln/>
                <a:solidFill>
                  <a:schemeClr val="accent4"/>
                </a:solidFill>
                <a:latin typeface="Arial Narrow" panose="020B0606020202030204" pitchFamily="34" charset="0"/>
                <a:cs typeface="Courier New" pitchFamily="49" charset="0"/>
              </a:rPr>
              <a:t>письменник</a:t>
            </a:r>
            <a:r>
              <a:rPr lang="ru-RU" sz="4400" b="1" dirty="0" smtClean="0">
                <a:ln/>
                <a:solidFill>
                  <a:schemeClr val="accent4"/>
                </a:solidFill>
                <a:latin typeface="Arial Narrow" panose="020B0606020202030204" pitchFamily="34" charset="0"/>
                <a:cs typeface="Courier New" pitchFamily="49" charset="0"/>
              </a:rPr>
              <a:t>, </a:t>
            </a:r>
            <a:r>
              <a:rPr lang="ru-RU" sz="4400" b="1" dirty="0" err="1" smtClean="0">
                <a:ln/>
                <a:solidFill>
                  <a:schemeClr val="accent4"/>
                </a:solidFill>
                <a:latin typeface="Arial Narrow" panose="020B0606020202030204" pitchFamily="34" charset="0"/>
                <a:cs typeface="Courier New" pitchFamily="49" charset="0"/>
              </a:rPr>
              <a:t>журналіст</a:t>
            </a:r>
            <a:r>
              <a:rPr lang="ru-RU" sz="4400" b="1" dirty="0">
                <a:ln/>
                <a:solidFill>
                  <a:schemeClr val="accent4"/>
                </a:solidFill>
                <a:latin typeface="Arial Narrow" panose="020B0606020202030204" pitchFamily="34" charset="0"/>
                <a:cs typeface="Courier New" pitchFamily="49" charset="0"/>
              </a:rPr>
              <a:t>.</a:t>
            </a:r>
            <a:endParaRPr lang="ru-RU" sz="4400" b="1" dirty="0">
              <a:ln/>
              <a:solidFill>
                <a:schemeClr val="accent4"/>
              </a:solidFill>
              <a:latin typeface="Arial Narrow" panose="020B0606020202030204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57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0522" y="242597"/>
            <a:ext cx="6913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Микола Вінграновський </a:t>
            </a:r>
            <a:endParaRPr lang="ru-RU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22679">
            <a:off x="8875919" y="1587399"/>
            <a:ext cx="2918778" cy="4368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826">
            <a:off x="423608" y="1316004"/>
            <a:ext cx="3428776" cy="244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0125">
            <a:off x="860990" y="3258012"/>
            <a:ext cx="2554013" cy="3356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304026" y="2381818"/>
            <a:ext cx="4049485" cy="25545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>
              <a:defRPr/>
            </a:pPr>
            <a:r>
              <a:rPr lang="ru-RU" sz="3200" b="1" dirty="0" smtClean="0">
                <a:ln/>
                <a:solidFill>
                  <a:schemeClr val="accent4"/>
                </a:solidFill>
                <a:cs typeface="Courier New" pitchFamily="49" charset="0"/>
              </a:rPr>
              <a:t>Український </a:t>
            </a:r>
            <a:r>
              <a:rPr lang="ru-RU" sz="3200" b="1" dirty="0" err="1" smtClean="0">
                <a:ln/>
                <a:solidFill>
                  <a:schemeClr val="accent4"/>
                </a:solidFill>
                <a:cs typeface="Courier New" pitchFamily="49" charset="0"/>
              </a:rPr>
              <a:t>письменник-шістдесятник</a:t>
            </a:r>
            <a:r>
              <a:rPr lang="ru-RU" sz="3200" b="1" dirty="0" smtClean="0">
                <a:ln/>
                <a:solidFill>
                  <a:schemeClr val="accent4"/>
                </a:solidFill>
                <a:cs typeface="Courier New" pitchFamily="49" charset="0"/>
              </a:rPr>
              <a:t>, </a:t>
            </a:r>
            <a:r>
              <a:rPr lang="ru-RU" sz="3200" b="1" dirty="0" err="1" smtClean="0">
                <a:ln/>
                <a:solidFill>
                  <a:schemeClr val="accent4"/>
                </a:solidFill>
                <a:cs typeface="Courier New" pitchFamily="49" charset="0"/>
              </a:rPr>
              <a:t>режисер</a:t>
            </a:r>
            <a:r>
              <a:rPr lang="ru-RU" sz="3200" b="1" dirty="0">
                <a:ln/>
                <a:solidFill>
                  <a:schemeClr val="accent4"/>
                </a:solidFill>
                <a:cs typeface="Courier New" pitchFamily="49" charset="0"/>
              </a:rPr>
              <a:t>, </a:t>
            </a:r>
            <a:r>
              <a:rPr lang="ru-RU" sz="3200" b="1" dirty="0" err="1">
                <a:ln/>
                <a:solidFill>
                  <a:schemeClr val="accent4"/>
                </a:solidFill>
                <a:cs typeface="Courier New" pitchFamily="49" charset="0"/>
              </a:rPr>
              <a:t>актор</a:t>
            </a:r>
            <a:r>
              <a:rPr lang="ru-RU" sz="3200" b="1" dirty="0">
                <a:ln/>
                <a:solidFill>
                  <a:schemeClr val="accent4"/>
                </a:solidFill>
                <a:cs typeface="Courier New" pitchFamily="49" charset="0"/>
              </a:rPr>
              <a:t>, сценарист і поет.</a:t>
            </a:r>
            <a:endParaRPr lang="ru-RU" sz="3200" b="1" dirty="0">
              <a:ln/>
              <a:solidFill>
                <a:schemeClr val="accent4"/>
              </a:solidFill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27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6367" y="214604"/>
            <a:ext cx="10608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Дмитро Павличко</a:t>
            </a:r>
            <a:endParaRPr lang="ru-RU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1197">
            <a:off x="9001694" y="1519692"/>
            <a:ext cx="2784025" cy="3926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8625">
            <a:off x="356508" y="630102"/>
            <a:ext cx="2162757" cy="324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6028">
            <a:off x="1229982" y="3116791"/>
            <a:ext cx="2339548" cy="3530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573789" y="2513400"/>
            <a:ext cx="3514062" cy="1938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>
              <a:defRPr/>
            </a:pPr>
            <a:r>
              <a:rPr lang="ru-RU" sz="2400" b="1" dirty="0">
                <a:ln/>
                <a:solidFill>
                  <a:schemeClr val="accent4"/>
                </a:solidFill>
                <a:cs typeface="Courier New" pitchFamily="49" charset="0"/>
              </a:rPr>
              <a:t>Український поет,              </a:t>
            </a:r>
            <a:r>
              <a:rPr lang="ru-RU" sz="2400" b="1" dirty="0" err="1" smtClean="0">
                <a:ln/>
                <a:solidFill>
                  <a:schemeClr val="accent4"/>
                </a:solidFill>
                <a:cs typeface="Courier New" pitchFamily="49" charset="0"/>
              </a:rPr>
              <a:t>перекладач</a:t>
            </a:r>
            <a:r>
              <a:rPr lang="ru-RU" sz="2400" b="1" dirty="0" smtClean="0">
                <a:ln/>
                <a:solidFill>
                  <a:schemeClr val="accent4"/>
                </a:solidFill>
                <a:cs typeface="Courier New" pitchFamily="49" charset="0"/>
              </a:rPr>
              <a:t>, </a:t>
            </a:r>
            <a:r>
              <a:rPr lang="ru-RU" sz="2400" b="1" dirty="0" err="1" smtClean="0">
                <a:ln/>
                <a:solidFill>
                  <a:schemeClr val="accent4"/>
                </a:solidFill>
                <a:cs typeface="Courier New" pitchFamily="49" charset="0"/>
              </a:rPr>
              <a:t>літературний</a:t>
            </a:r>
            <a:r>
              <a:rPr lang="ru-RU" sz="2400" b="1" dirty="0" smtClean="0">
                <a:ln/>
                <a:solidFill>
                  <a:schemeClr val="accent4"/>
                </a:solidFill>
                <a:cs typeface="Courier New" pitchFamily="49" charset="0"/>
              </a:rPr>
              <a:t> </a:t>
            </a:r>
            <a:r>
              <a:rPr lang="ru-RU" sz="2400" b="1" dirty="0">
                <a:ln/>
                <a:solidFill>
                  <a:schemeClr val="accent4"/>
                </a:solidFill>
                <a:cs typeface="Courier New" pitchFamily="49" charset="0"/>
              </a:rPr>
              <a:t>критик,                </a:t>
            </a:r>
            <a:r>
              <a:rPr lang="ru-RU" sz="2400" b="1" dirty="0" err="1">
                <a:ln/>
                <a:solidFill>
                  <a:schemeClr val="accent4"/>
                </a:solidFill>
                <a:cs typeface="Courier New" pitchFamily="49" charset="0"/>
              </a:rPr>
              <a:t>громадсько-політичний</a:t>
            </a:r>
            <a:r>
              <a:rPr lang="ru-RU" sz="2400" b="1" dirty="0">
                <a:ln/>
                <a:solidFill>
                  <a:schemeClr val="accent4"/>
                </a:solidFill>
                <a:cs typeface="Courier New" pitchFamily="49" charset="0"/>
              </a:rPr>
              <a:t> </a:t>
            </a:r>
            <a:r>
              <a:rPr lang="ru-RU" sz="2400" b="1" dirty="0" err="1">
                <a:ln/>
                <a:solidFill>
                  <a:schemeClr val="accent4"/>
                </a:solidFill>
                <a:cs typeface="Courier New" pitchFamily="49" charset="0"/>
              </a:rPr>
              <a:t>діяч</a:t>
            </a:r>
            <a:r>
              <a:rPr lang="ru-RU" sz="2400" b="1" dirty="0">
                <a:ln/>
                <a:solidFill>
                  <a:schemeClr val="accent4"/>
                </a:solidFill>
                <a:cs typeface="Courier New" pitchFamily="49" charset="0"/>
              </a:rPr>
              <a:t>.</a:t>
            </a:r>
            <a:endParaRPr lang="ru-RU" sz="2400" b="1" dirty="0">
              <a:ln/>
              <a:solidFill>
                <a:schemeClr val="accent4"/>
              </a:solidFill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45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886" y="111967"/>
            <a:ext cx="11150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Василь Стус</a:t>
            </a:r>
            <a:endParaRPr lang="ru-RU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8691">
            <a:off x="505551" y="264408"/>
            <a:ext cx="2134899" cy="280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1780">
            <a:off x="8607295" y="1169436"/>
            <a:ext cx="2990656" cy="4365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5651">
            <a:off x="815275" y="2837721"/>
            <a:ext cx="2585643" cy="3510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932852" y="2475233"/>
            <a:ext cx="4068147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ru-RU" b="1" dirty="0">
                <a:ln/>
                <a:solidFill>
                  <a:schemeClr val="accent4"/>
                </a:solidFill>
                <a:cs typeface="Courier New" pitchFamily="49" charset="0"/>
              </a:rPr>
              <a:t> Український поет, </a:t>
            </a:r>
            <a:r>
              <a:rPr lang="ru-RU" b="1" dirty="0" err="1">
                <a:ln/>
                <a:solidFill>
                  <a:schemeClr val="accent4"/>
                </a:solidFill>
                <a:cs typeface="Courier New" pitchFamily="49" charset="0"/>
              </a:rPr>
              <a:t>перекладач</a:t>
            </a:r>
            <a:r>
              <a:rPr lang="ru-RU" b="1" dirty="0">
                <a:ln/>
                <a:solidFill>
                  <a:schemeClr val="accent4"/>
                </a:solidFill>
                <a:cs typeface="Courier New" pitchFamily="49" charset="0"/>
              </a:rPr>
              <a:t>, </a:t>
            </a:r>
            <a:r>
              <a:rPr lang="ru-RU" b="1" dirty="0" err="1">
                <a:ln/>
                <a:solidFill>
                  <a:schemeClr val="accent4"/>
                </a:solidFill>
                <a:cs typeface="Courier New" pitchFamily="49" charset="0"/>
              </a:rPr>
              <a:t>прозаїк</a:t>
            </a:r>
            <a:r>
              <a:rPr lang="ru-RU" b="1" dirty="0">
                <a:ln/>
                <a:solidFill>
                  <a:schemeClr val="accent4"/>
                </a:solidFill>
                <a:cs typeface="Courier New" pitchFamily="49" charset="0"/>
              </a:rPr>
              <a:t>, </a:t>
            </a:r>
            <a:r>
              <a:rPr lang="ru-RU" b="1" dirty="0" err="1">
                <a:ln/>
                <a:solidFill>
                  <a:schemeClr val="accent4"/>
                </a:solidFill>
                <a:cs typeface="Courier New" pitchFamily="49" charset="0"/>
              </a:rPr>
              <a:t>літературознавець</a:t>
            </a:r>
            <a:r>
              <a:rPr lang="ru-RU" b="1" dirty="0">
                <a:ln/>
                <a:solidFill>
                  <a:schemeClr val="accent4"/>
                </a:solidFill>
                <a:cs typeface="Courier New" pitchFamily="49" charset="0"/>
              </a:rPr>
              <a:t>,             </a:t>
            </a:r>
            <a:r>
              <a:rPr lang="ru-RU" b="1" dirty="0" err="1">
                <a:ln/>
                <a:solidFill>
                  <a:schemeClr val="accent4"/>
                </a:solidFill>
                <a:cs typeface="Courier New" pitchFamily="49" charset="0"/>
              </a:rPr>
              <a:t>правозахисник</a:t>
            </a:r>
            <a:r>
              <a:rPr lang="ru-RU" b="1" dirty="0">
                <a:ln/>
                <a:solidFill>
                  <a:schemeClr val="accent4"/>
                </a:solidFill>
                <a:cs typeface="Courier New" pitchFamily="49" charset="0"/>
              </a:rPr>
              <a:t>. Один </a:t>
            </a:r>
            <a:r>
              <a:rPr lang="ru-RU" b="1" dirty="0" err="1">
                <a:ln/>
                <a:solidFill>
                  <a:schemeClr val="accent4"/>
                </a:solidFill>
                <a:cs typeface="Courier New" pitchFamily="49" charset="0"/>
              </a:rPr>
              <a:t>із</a:t>
            </a:r>
            <a:r>
              <a:rPr lang="ru-RU" b="1" dirty="0">
                <a:ln/>
                <a:solidFill>
                  <a:schemeClr val="accent4"/>
                </a:solidFill>
                <a:cs typeface="Courier New" pitchFamily="49" charset="0"/>
              </a:rPr>
              <a:t> </a:t>
            </a:r>
            <a:r>
              <a:rPr lang="ru-RU" b="1" dirty="0" err="1">
                <a:ln/>
                <a:solidFill>
                  <a:schemeClr val="accent4"/>
                </a:solidFill>
                <a:cs typeface="Courier New" pitchFamily="49" charset="0"/>
              </a:rPr>
              <a:t>найактивніших</a:t>
            </a:r>
            <a:r>
              <a:rPr lang="ru-RU" b="1" dirty="0">
                <a:ln/>
                <a:solidFill>
                  <a:schemeClr val="accent4"/>
                </a:solidFill>
                <a:cs typeface="Courier New" pitchFamily="49" charset="0"/>
              </a:rPr>
              <a:t> </a:t>
            </a:r>
            <a:r>
              <a:rPr lang="ru-RU" b="1" dirty="0" err="1">
                <a:ln/>
                <a:solidFill>
                  <a:schemeClr val="accent4"/>
                </a:solidFill>
                <a:cs typeface="Courier New" pitchFamily="49" charset="0"/>
              </a:rPr>
              <a:t>представників</a:t>
            </a:r>
            <a:r>
              <a:rPr lang="ru-RU" b="1" dirty="0">
                <a:ln/>
                <a:solidFill>
                  <a:schemeClr val="accent4"/>
                </a:solidFill>
                <a:cs typeface="Courier New" pitchFamily="49" charset="0"/>
              </a:rPr>
              <a:t> </a:t>
            </a:r>
            <a:r>
              <a:rPr lang="ru-RU" b="1" dirty="0" err="1">
                <a:ln/>
                <a:solidFill>
                  <a:schemeClr val="accent4"/>
                </a:solidFill>
                <a:cs typeface="Courier New" pitchFamily="49" charset="0"/>
              </a:rPr>
              <a:t>українського</a:t>
            </a:r>
            <a:r>
              <a:rPr lang="ru-RU" b="1" dirty="0">
                <a:ln/>
                <a:solidFill>
                  <a:schemeClr val="accent4"/>
                </a:solidFill>
                <a:cs typeface="Courier New" pitchFamily="49" charset="0"/>
              </a:rPr>
              <a:t> культурного </a:t>
            </a:r>
            <a:r>
              <a:rPr lang="ru-RU" b="1" dirty="0" err="1">
                <a:ln/>
                <a:solidFill>
                  <a:schemeClr val="accent4"/>
                </a:solidFill>
                <a:cs typeface="Courier New" pitchFamily="49" charset="0"/>
              </a:rPr>
              <a:t>руху</a:t>
            </a:r>
            <a:r>
              <a:rPr lang="ru-RU" b="1" dirty="0">
                <a:ln/>
                <a:solidFill>
                  <a:schemeClr val="accent4"/>
                </a:solidFill>
                <a:cs typeface="Courier New" pitchFamily="49" charset="0"/>
              </a:rPr>
              <a:t> </a:t>
            </a:r>
            <a:r>
              <a:rPr lang="ru-RU" b="1" dirty="0" err="1">
                <a:ln/>
                <a:solidFill>
                  <a:schemeClr val="accent4"/>
                </a:solidFill>
                <a:cs typeface="Courier New" pitchFamily="49" charset="0"/>
              </a:rPr>
              <a:t>шістдесятників</a:t>
            </a:r>
            <a:r>
              <a:rPr lang="ru-RU" b="1" dirty="0">
                <a:ln/>
                <a:solidFill>
                  <a:schemeClr val="accent4"/>
                </a:solidFill>
                <a:cs typeface="Courier New" pitchFamily="49" charset="0"/>
              </a:rPr>
              <a:t>. Герой </a:t>
            </a:r>
            <a:r>
              <a:rPr lang="ru-RU" b="1" dirty="0" err="1">
                <a:ln/>
                <a:solidFill>
                  <a:schemeClr val="accent4"/>
                </a:solidFill>
                <a:cs typeface="Courier New" pitchFamily="49" charset="0"/>
              </a:rPr>
              <a:t>України</a:t>
            </a:r>
            <a:r>
              <a:rPr lang="ru-RU" b="1" dirty="0">
                <a:ln/>
                <a:solidFill>
                  <a:schemeClr val="accent4"/>
                </a:solidFill>
                <a:cs typeface="Courier New" pitchFamily="49" charset="0"/>
              </a:rPr>
              <a:t>.</a:t>
            </a:r>
            <a:endParaRPr lang="ru-RU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9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66" y="1515642"/>
            <a:ext cx="8220269" cy="4623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763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roxy10.media.online.ua/uol/r3-bcf30cb657/5424a85560e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469" y="1436913"/>
            <a:ext cx="8045062" cy="4525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60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232528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uk-UA" sz="4400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Період «Відлиги»</a:t>
            </a:r>
            <a:endParaRPr lang="ru-RU" sz="4400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7" y="1452427"/>
            <a:ext cx="2248805" cy="3063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910" y="3745390"/>
            <a:ext cx="2740090" cy="31126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0955" y="1856105"/>
            <a:ext cx="6550089" cy="397031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uk-UA" sz="2800" i="1" dirty="0"/>
              <a:t>Після смерті Йосипа Сталіна 1953 року і приходу до керма влади Микити Хрущова в українській літературі спостерігалося явище “відлиги” – послаблення цензури, реабілітація відомих письменників і митців, скасування низки постанов 1940-х років, що стосувалися культури.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70159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59" y="1530220"/>
            <a:ext cx="4612891" cy="2919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9958" y="4449879"/>
            <a:ext cx="46128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Лідери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шістдесятників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Зліва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направо -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Драч,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Микола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Вінграновський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Григорій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Сивокінь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Леоніда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Світлична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Михайлина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Коцюбинська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Світличний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2849" y="1866665"/>
            <a:ext cx="7212563" cy="224676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altLang="ru-RU" sz="2800" b="1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Шістдесятники</a:t>
            </a:r>
            <a:r>
              <a:rPr lang="uk-UA" altLang="ru-RU" sz="2800" dirty="0" smtClean="0">
                <a:solidFill>
                  <a:srgbClr val="A3BBA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</a:t>
            </a:r>
            <a:r>
              <a:rPr lang="uk-UA" alt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- частина </a:t>
            </a:r>
            <a:r>
              <a:rPr lang="uk-UA" altLang="ru-RU" sz="280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української інтелігенції 1960-х років ХХ століття, яка проявила національну свідомість і моральну опозицію тоталітарному державному режиму.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59771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история\Новая папка\bc9e905bb868e8f9cb9d8cfc6a9c5c06f0f65c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224">
            <a:off x="3169688" y="3546237"/>
            <a:ext cx="4751388" cy="3036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0487">
            <a:off x="99915" y="528491"/>
            <a:ext cx="4203223" cy="3446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96133" y="528491"/>
            <a:ext cx="7895867" cy="280076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altLang="ru-RU" sz="2200" dirty="0" err="1" smtClean="0"/>
              <a:t>Шістдесятники</a:t>
            </a:r>
            <a:r>
              <a:rPr lang="ru-RU" altLang="ru-RU" sz="2200" dirty="0" smtClean="0"/>
              <a:t> </a:t>
            </a:r>
            <a:r>
              <a:rPr lang="ru-RU" altLang="ru-RU" sz="2200" dirty="0" err="1"/>
              <a:t>виступали</a:t>
            </a:r>
            <a:r>
              <a:rPr lang="ru-RU" altLang="ru-RU" sz="2200" dirty="0"/>
              <a:t> на </a:t>
            </a:r>
            <a:r>
              <a:rPr lang="ru-RU" altLang="ru-RU" sz="2200" dirty="0" err="1"/>
              <a:t>захист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національної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мови</a:t>
            </a:r>
            <a:r>
              <a:rPr lang="ru-RU" altLang="ru-RU" sz="2200" dirty="0"/>
              <a:t> і </a:t>
            </a:r>
            <a:r>
              <a:rPr lang="ru-RU" altLang="ru-RU" sz="2200" dirty="0" err="1"/>
              <a:t>культури</a:t>
            </a:r>
            <a:r>
              <a:rPr lang="ru-RU" altLang="ru-RU" sz="2200" dirty="0"/>
              <a:t>, </a:t>
            </a:r>
            <a:r>
              <a:rPr lang="ru-RU" altLang="ru-RU" sz="2200" dirty="0" err="1"/>
              <a:t>свободи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художньої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творчості</a:t>
            </a:r>
            <a:r>
              <a:rPr lang="ru-RU" altLang="ru-RU" sz="2200" dirty="0"/>
              <a:t>. Основу </a:t>
            </a:r>
            <a:r>
              <a:rPr lang="ru-RU" altLang="ru-RU" sz="2200" dirty="0" err="1"/>
              <a:t>руху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шістдесятників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склали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письменники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Іван</a:t>
            </a:r>
            <a:r>
              <a:rPr lang="ru-RU" altLang="ru-RU" sz="2200" dirty="0"/>
              <a:t> Драч, </a:t>
            </a:r>
            <a:r>
              <a:rPr lang="ru-RU" altLang="ru-RU" sz="2200" dirty="0" err="1"/>
              <a:t>Микола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Вінграновський</a:t>
            </a:r>
            <a:r>
              <a:rPr lang="ru-RU" altLang="ru-RU" sz="2200" dirty="0"/>
              <a:t>, Василь Симоненко, </a:t>
            </a:r>
            <a:r>
              <a:rPr lang="ru-RU" altLang="ru-RU" sz="2200" dirty="0" err="1"/>
              <a:t>Ліна</a:t>
            </a:r>
            <a:r>
              <a:rPr lang="ru-RU" altLang="ru-RU" sz="2200" dirty="0"/>
              <a:t> Костенко, В. Шевчук, Є. </a:t>
            </a:r>
            <a:r>
              <a:rPr lang="ru-RU" altLang="ru-RU" sz="2200" dirty="0" err="1"/>
              <a:t>Гуцало</a:t>
            </a:r>
            <a:r>
              <a:rPr lang="ru-RU" altLang="ru-RU" sz="2200" dirty="0"/>
              <a:t>, художники Алла </a:t>
            </a:r>
            <a:r>
              <a:rPr lang="ru-RU" altLang="ru-RU" sz="2200" dirty="0" err="1"/>
              <a:t>Горська</a:t>
            </a:r>
            <a:r>
              <a:rPr lang="ru-RU" altLang="ru-RU" sz="2200" dirty="0"/>
              <a:t>, </a:t>
            </a:r>
            <a:r>
              <a:rPr lang="ru-RU" altLang="ru-RU" sz="2200" dirty="0" err="1"/>
              <a:t>Віктор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Зарецький</a:t>
            </a:r>
            <a:r>
              <a:rPr lang="ru-RU" altLang="ru-RU" sz="2200" dirty="0"/>
              <a:t>, Борис </a:t>
            </a:r>
            <a:r>
              <a:rPr lang="ru-RU" altLang="ru-RU" sz="2200" dirty="0" err="1"/>
              <a:t>Чичибабін</a:t>
            </a:r>
            <a:r>
              <a:rPr lang="ru-RU" altLang="ru-RU" sz="2200" dirty="0"/>
              <a:t>, </a:t>
            </a:r>
            <a:r>
              <a:rPr lang="ru-RU" altLang="ru-RU" sz="2200" dirty="0" err="1"/>
              <a:t>літературні</a:t>
            </a:r>
            <a:r>
              <a:rPr lang="ru-RU" altLang="ru-RU" sz="2200" dirty="0"/>
              <a:t> критики </a:t>
            </a:r>
            <a:r>
              <a:rPr lang="ru-RU" altLang="ru-RU" sz="2200" dirty="0" err="1"/>
              <a:t>Іван</a:t>
            </a:r>
            <a:r>
              <a:rPr lang="ru-RU" altLang="ru-RU" sz="2200" dirty="0"/>
              <a:t> Дзюба, </a:t>
            </a:r>
            <a:r>
              <a:rPr lang="ru-RU" altLang="ru-RU" sz="2200" dirty="0" err="1"/>
              <a:t>Євген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Сверстюк</a:t>
            </a:r>
            <a:r>
              <a:rPr lang="ru-RU" altLang="ru-RU" sz="2200" dirty="0"/>
              <a:t>, </a:t>
            </a:r>
            <a:r>
              <a:rPr lang="ru-RU" altLang="ru-RU" sz="2200" dirty="0" err="1"/>
              <a:t>режисер</a:t>
            </a:r>
            <a:r>
              <a:rPr lang="ru-RU" altLang="ru-RU" sz="2200" dirty="0"/>
              <a:t> Лесь </a:t>
            </a:r>
            <a:r>
              <a:rPr lang="ru-RU" altLang="ru-RU" sz="2200" dirty="0" err="1"/>
              <a:t>Танюк</a:t>
            </a:r>
            <a:r>
              <a:rPr lang="ru-RU" altLang="ru-RU" sz="2200" dirty="0"/>
              <a:t>, </a:t>
            </a:r>
            <a:r>
              <a:rPr lang="ru-RU" altLang="ru-RU" sz="2200" dirty="0" err="1"/>
              <a:t>кінорежисери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Сергій</a:t>
            </a:r>
            <a:r>
              <a:rPr lang="ru-RU" altLang="ru-RU" sz="2200" dirty="0"/>
              <a:t> Параджанов, </a:t>
            </a:r>
            <a:r>
              <a:rPr lang="ru-RU" altLang="ru-RU" sz="2200" dirty="0" err="1"/>
              <a:t>Юрій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Іллєнко</a:t>
            </a:r>
            <a:r>
              <a:rPr lang="ru-RU" altLang="ru-RU" sz="2200" dirty="0"/>
              <a:t>, </a:t>
            </a:r>
            <a:r>
              <a:rPr lang="ru-RU" altLang="ru-RU" sz="2200" dirty="0" err="1"/>
              <a:t>перекладачі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Григорій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Кочур</a:t>
            </a:r>
            <a:r>
              <a:rPr lang="ru-RU" altLang="ru-RU" sz="2200" dirty="0"/>
              <a:t>, </a:t>
            </a:r>
            <a:r>
              <a:rPr lang="ru-RU" altLang="ru-RU" sz="2200" dirty="0" err="1"/>
              <a:t>Микола</a:t>
            </a:r>
            <a:r>
              <a:rPr lang="ru-RU" altLang="ru-RU" sz="2200" dirty="0"/>
              <a:t> Лукаш та </a:t>
            </a:r>
            <a:r>
              <a:rPr lang="ru-RU" altLang="ru-RU" sz="2200" dirty="0" err="1"/>
              <a:t>інші</a:t>
            </a:r>
            <a:r>
              <a:rPr lang="ru-RU" altLang="ru-RU" sz="2200" dirty="0"/>
              <a:t>. </a:t>
            </a:r>
          </a:p>
        </p:txBody>
      </p:sp>
      <p:pic>
        <p:nvPicPr>
          <p:cNvPr id="7" name="Picture 5" descr="429-18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8912">
            <a:off x="7769279" y="3650245"/>
            <a:ext cx="3913926" cy="2550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07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355" y="1238374"/>
            <a:ext cx="7741297" cy="4355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48678" y="5719665"/>
            <a:ext cx="7697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Вертеп </a:t>
            </a:r>
            <a:r>
              <a:rPr lang="ru-RU" altLang="ru-RU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шістдесятників</a:t>
            </a:r>
            <a:r>
              <a:rPr lang="ru-RU" altLang="ru-RU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ru-RU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Львові</a:t>
            </a:r>
            <a:r>
              <a:rPr lang="ru-RU" altLang="ru-RU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1972 </a:t>
            </a:r>
            <a:r>
              <a:rPr lang="ru-RU" altLang="ru-RU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altLang="ru-RU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186140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y.kiev.ua/sites/default/files/main/openpublish_article/20040730/4133-18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2441">
            <a:off x="369441" y="2125447"/>
            <a:ext cx="4001831" cy="4113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1209" y="2520395"/>
            <a:ext cx="6848669" cy="332398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altLang="ru-RU" sz="2400" dirty="0"/>
              <a:t>Шістдесятники розвинули активну культурницьку діяльність, яка виходила за межі офіціозу: </a:t>
            </a:r>
            <a:r>
              <a:rPr lang="uk-UA" altLang="ru-RU" sz="2400" i="1" dirty="0"/>
              <a:t>влаштовували неформальні літературні читання та художні виставки, вечори пам'яті репресованих митців, ставили замовчувані театральні п'єси, складали петиції на захист української культури</a:t>
            </a:r>
            <a:r>
              <a:rPr lang="uk-UA" altLang="ru-RU" sz="2400" dirty="0"/>
              <a:t>. </a:t>
            </a:r>
            <a:r>
              <a:rPr lang="uk-UA" altLang="ru-RU" dirty="0">
                <a:latin typeface="Monotype Corsiva" panose="03010101010201010101" pitchFamily="66" charset="0"/>
              </a:rPr>
              <a:t/>
            </a:r>
            <a:br>
              <a:rPr lang="uk-UA" altLang="ru-RU" dirty="0">
                <a:latin typeface="Monotype Corsiva" panose="03010101010201010101" pitchFamily="66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13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f/f6/Kostenko_l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481">
            <a:off x="2190861" y="2031052"/>
            <a:ext cx="2093103" cy="2505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uk/e/eb/%D0%9A%D0%BE%D1%81%D1%82%D0%B5%D0%BD%D0%BA%D0%BE_%D0%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863">
            <a:off x="263606" y="148055"/>
            <a:ext cx="2055307" cy="3214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leaderschool.info/wp-content/uploads/2013/05/Kostenk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838">
            <a:off x="358037" y="4027998"/>
            <a:ext cx="2967134" cy="2404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71646">
            <a:off x="8915197" y="290821"/>
            <a:ext cx="2149574" cy="2328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8113">
            <a:off x="10044024" y="2124126"/>
            <a:ext cx="1823410" cy="2429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17913">
            <a:off x="8923809" y="4128867"/>
            <a:ext cx="1787883" cy="2638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554136" y="1743478"/>
            <a:ext cx="4167649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altLang="ru-RU" sz="2800" dirty="0"/>
              <a:t>Першими речниками </a:t>
            </a:r>
            <a:r>
              <a:rPr lang="ru-RU" altLang="ru-RU" sz="2800" dirty="0" err="1"/>
              <a:t>шістдесятників</a:t>
            </a:r>
            <a:r>
              <a:rPr lang="ru-RU" altLang="ru-RU" sz="2800" dirty="0"/>
              <a:t> в </a:t>
            </a:r>
            <a:r>
              <a:rPr lang="ru-RU" altLang="ru-RU" sz="2800" dirty="0" err="1"/>
              <a:t>Україні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були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Ліна</a:t>
            </a:r>
            <a:r>
              <a:rPr lang="ru-RU" altLang="ru-RU" sz="2800" dirty="0"/>
              <a:t> Костенко й автор </a:t>
            </a:r>
            <a:r>
              <a:rPr lang="ru-RU" altLang="ru-RU" sz="2800" dirty="0" err="1"/>
              <a:t>гостропубліцистичних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поезій</a:t>
            </a:r>
            <a:r>
              <a:rPr lang="ru-RU" altLang="ru-RU" sz="2800" dirty="0"/>
              <a:t>, </a:t>
            </a:r>
            <a:r>
              <a:rPr lang="ru-RU" altLang="ru-RU" sz="2800" dirty="0" err="1"/>
              <a:t>спрямованих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проти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русифікації</a:t>
            </a:r>
            <a:r>
              <a:rPr lang="ru-RU" altLang="ru-RU" sz="2800" dirty="0"/>
              <a:t> й </a:t>
            </a:r>
            <a:r>
              <a:rPr lang="ru-RU" altLang="ru-RU" sz="2800" dirty="0" err="1"/>
              <a:t>національного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поневолення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України</a:t>
            </a:r>
            <a:r>
              <a:rPr lang="ru-RU" altLang="ru-RU" sz="2800" dirty="0"/>
              <a:t>, Василь Симоненко.</a:t>
            </a:r>
          </a:p>
        </p:txBody>
      </p:sp>
    </p:spTree>
    <p:extLst>
      <p:ext uri="{BB962C8B-B14F-4D97-AF65-F5344CB8AC3E}">
        <p14:creationId xmlns:p14="http://schemas.microsoft.com/office/powerpoint/2010/main" val="260688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451" y="805417"/>
            <a:ext cx="1902117" cy="2895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66" y="2953086"/>
            <a:ext cx="2404009" cy="3531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22519" y="1931553"/>
            <a:ext cx="7464489" cy="35394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defRPr/>
            </a:pPr>
            <a:r>
              <a:rPr lang="ru-RU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Рух </a:t>
            </a:r>
            <a:r>
              <a:rPr lang="ru-RU" altLang="ru-R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шістдесятників</a:t>
            </a:r>
            <a:r>
              <a:rPr lang="ru-RU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виразно</a:t>
            </a:r>
            <a:r>
              <a:rPr lang="ru-RU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протримався</a:t>
            </a:r>
            <a:r>
              <a:rPr lang="ru-RU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ледве</a:t>
            </a:r>
            <a:r>
              <a:rPr lang="ru-RU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одне</a:t>
            </a:r>
            <a:r>
              <a:rPr lang="ru-RU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десятиліття</a:t>
            </a:r>
            <a:r>
              <a:rPr lang="ru-RU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ru-RU" altLang="ru-R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Вже</a:t>
            </a:r>
            <a:r>
              <a:rPr lang="ru-RU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17-го </a:t>
            </a:r>
            <a:r>
              <a:rPr lang="ru-RU" altLang="ru-R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грудня</a:t>
            </a:r>
            <a:r>
              <a:rPr lang="ru-RU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1962 на </a:t>
            </a:r>
            <a:r>
              <a:rPr lang="ru-RU" altLang="ru-R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спеціально</a:t>
            </a:r>
            <a:r>
              <a:rPr lang="ru-RU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скликаній</a:t>
            </a:r>
            <a:r>
              <a:rPr lang="ru-RU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нараді-зустрічі</a:t>
            </a:r>
            <a:r>
              <a:rPr lang="ru-RU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творчої</a:t>
            </a:r>
            <a:r>
              <a:rPr lang="ru-RU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інтелігенції</a:t>
            </a:r>
            <a:r>
              <a:rPr lang="ru-RU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з </a:t>
            </a:r>
            <a:r>
              <a:rPr lang="ru-RU" altLang="ru-R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керівництвом</a:t>
            </a:r>
            <a:r>
              <a:rPr lang="ru-RU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держави</a:t>
            </a:r>
            <a:r>
              <a:rPr lang="ru-RU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їх</a:t>
            </a:r>
            <a:r>
              <a:rPr lang="ru-RU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гостро</a:t>
            </a:r>
            <a:r>
              <a:rPr lang="ru-RU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розкритикували</a:t>
            </a:r>
            <a:r>
              <a:rPr lang="ru-RU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ru-RU" altLang="ru-R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Після</a:t>
            </a:r>
            <a:r>
              <a:rPr lang="ru-RU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внутрішнього</a:t>
            </a:r>
            <a:r>
              <a:rPr lang="ru-RU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перевороту в КПРС та </a:t>
            </a:r>
            <a:r>
              <a:rPr lang="ru-RU" altLang="ru-R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відставки</a:t>
            </a:r>
            <a:r>
              <a:rPr lang="ru-RU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Хрущова</a:t>
            </a:r>
            <a:r>
              <a:rPr lang="ru-RU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восени</a:t>
            </a:r>
            <a:r>
              <a:rPr lang="ru-RU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1964 </a:t>
            </a:r>
            <a:r>
              <a:rPr lang="ru-RU" altLang="ru-R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тиск</a:t>
            </a:r>
            <a:r>
              <a:rPr lang="ru-RU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державної</a:t>
            </a:r>
            <a:r>
              <a:rPr lang="ru-RU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цензури</a:t>
            </a:r>
            <a:r>
              <a:rPr lang="ru-RU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 </a:t>
            </a:r>
            <a:r>
              <a:rPr lang="ru-RU" altLang="ru-R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інтелігенцію</a:t>
            </a:r>
            <a:r>
              <a:rPr lang="ru-RU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різко</a:t>
            </a:r>
            <a:r>
              <a:rPr lang="ru-RU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посилився</a:t>
            </a:r>
            <a:r>
              <a:rPr lang="ru-RU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1350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83</TotalTime>
  <Words>485</Words>
  <Application>Microsoft Office PowerPoint</Application>
  <PresentationFormat>Широкоэкранный</PresentationFormat>
  <Paragraphs>32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Century Gothic</vt:lpstr>
      <vt:lpstr>Courier New</vt:lpstr>
      <vt:lpstr>Monotype Corsiva</vt:lpstr>
      <vt:lpstr>Times New Roman</vt:lpstr>
      <vt:lpstr>След самолета</vt:lpstr>
      <vt:lpstr>Презентація з української літератури на тему</vt:lpstr>
      <vt:lpstr>Презентация PowerPoint</vt:lpstr>
      <vt:lpstr>Період «Відлиги»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Видатні представники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з української літератури на тему</dc:title>
  <dc:creator>Марина Логозинская</dc:creator>
  <cp:lastModifiedBy>Марина Логозинская</cp:lastModifiedBy>
  <cp:revision>11</cp:revision>
  <dcterms:created xsi:type="dcterms:W3CDTF">2015-01-27T14:26:46Z</dcterms:created>
  <dcterms:modified xsi:type="dcterms:W3CDTF">2015-01-27T19:49:16Z</dcterms:modified>
</cp:coreProperties>
</file>