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10/17/2013</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10/17/2013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10/17/2013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10/17/2013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10/17/2013</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10/17/2013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10/17/2013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10/17/2013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10/17/2013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FD0B8D63-E026-4E54-B301-C824E1BD14F3}" type="datetimeFigureOut">
              <a:rPr lang="en-US" dirty="0"/>
              <a:t>10/17/2013</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10/17/2013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10/17/2013</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62100" y="2319862"/>
            <a:ext cx="9068586" cy="2590800"/>
          </a:xfrm>
        </p:spPr>
        <p:txBody>
          <a:bodyPr/>
          <a:lstStyle/>
          <a:p>
            <a:r>
              <a:rPr lang="uk-UA" dirty="0" smtClean="0"/>
              <a:t>Слово </a:t>
            </a:r>
            <a:r>
              <a:rPr lang="uk-UA" dirty="0"/>
              <a:t>про похід </a:t>
            </a:r>
            <a:r>
              <a:rPr lang="uk-UA" dirty="0" smtClean="0"/>
              <a:t>Ігорів</a:t>
            </a:r>
            <a:endParaRPr lang="uk-UA" dirty="0"/>
          </a:p>
        </p:txBody>
      </p:sp>
      <p:sp>
        <p:nvSpPr>
          <p:cNvPr id="3" name="Подзаголовок 2"/>
          <p:cNvSpPr>
            <a:spLocks noGrp="1"/>
          </p:cNvSpPr>
          <p:nvPr>
            <p:ph type="subTitle" idx="1"/>
          </p:nvPr>
        </p:nvSpPr>
        <p:spPr>
          <a:xfrm>
            <a:off x="1440803" y="5606727"/>
            <a:ext cx="9070848" cy="45719"/>
          </a:xfrm>
        </p:spPr>
        <p:txBody>
          <a:bodyPr>
            <a:normAutofit fontScale="25000" lnSpcReduction="20000"/>
          </a:bodyPr>
          <a:lstStyle/>
          <a:p>
            <a:endParaRPr lang="uk-UA" dirty="0"/>
          </a:p>
        </p:txBody>
      </p:sp>
    </p:spTree>
    <p:extLst>
      <p:ext uri="{BB962C8B-B14F-4D97-AF65-F5344CB8AC3E}">
        <p14:creationId xmlns:p14="http://schemas.microsoft.com/office/powerpoint/2010/main" val="357654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Перлина української літератури</a:t>
            </a:r>
            <a:endParaRPr lang="uk-UA" dirty="0"/>
          </a:p>
        </p:txBody>
      </p:sp>
      <p:sp>
        <p:nvSpPr>
          <p:cNvPr id="3" name="Объект 2"/>
          <p:cNvSpPr>
            <a:spLocks noGrp="1"/>
          </p:cNvSpPr>
          <p:nvPr>
            <p:ph idx="1"/>
          </p:nvPr>
        </p:nvSpPr>
        <p:spPr/>
        <p:txBody>
          <a:bodyPr/>
          <a:lstStyle/>
          <a:p>
            <a:r>
              <a:rPr lang="uk-UA" dirty="0"/>
              <a:t>Перлиною давньої української літератури і пам'яткою світової культури, створеною у </a:t>
            </a:r>
            <a:r>
              <a:rPr lang="en-US" dirty="0"/>
              <a:t>XII </a:t>
            </a:r>
            <a:r>
              <a:rPr lang="uk-UA" dirty="0"/>
              <a:t>столітті, є героїчна поема «Слово про похід Ігорів», яка стоїть в одному ряду з </a:t>
            </a:r>
            <a:r>
              <a:rPr lang="uk-UA" dirty="0" smtClean="0"/>
              <a:t>найвидатнішими </a:t>
            </a:r>
            <a:r>
              <a:rPr lang="uk-UA" dirty="0"/>
              <a:t>творами середньовічного епосу, такими як «Витязь у тигровій шкурі» (грузинська література), «Пісня про Роланда» (французька література</a:t>
            </a:r>
            <a:r>
              <a:rPr lang="uk-UA" dirty="0" smtClean="0"/>
              <a:t>) та </a:t>
            </a:r>
            <a:r>
              <a:rPr lang="uk-UA" dirty="0"/>
              <a:t>«Пісня про Нібелунгів» (німецька література</a:t>
            </a:r>
            <a:r>
              <a:rPr lang="uk-UA" dirty="0" smtClean="0"/>
              <a:t>),. </a:t>
            </a:r>
            <a:r>
              <a:rPr lang="uk-UA" dirty="0"/>
              <a:t>Термін «слово» у давньоруській мові вживався у значенні рол повідь, мова.</a:t>
            </a:r>
          </a:p>
          <a:p>
            <a:endParaRPr lang="uk-UA" dirty="0" smtClean="0"/>
          </a:p>
          <a:p>
            <a:r>
              <a:rPr lang="uk-UA" dirty="0" smtClean="0"/>
              <a:t>«</a:t>
            </a:r>
            <a:r>
              <a:rPr lang="uk-UA" dirty="0"/>
              <a:t>Слово про похід Ігорів» — це справді безсмертний твір давньої української літератури. У ньому невідомий автор висвітлив найболючіші проблеми свого часу: захист батьківщини, забезпечення миру, переборення міжусобиць, збереження єдності держави. У «Слові...» сполучаються образи, поетичні вислови, художні засоби, характерні для книжної літератури та уснопоетичних творів. Художня своєрідність поеми великою мірою зумовлена і вираженням міфічного світогляду наших предків та язичницької релігії. </a:t>
            </a:r>
          </a:p>
        </p:txBody>
      </p:sp>
    </p:spTree>
    <p:extLst>
      <p:ext uri="{BB962C8B-B14F-4D97-AF65-F5344CB8AC3E}">
        <p14:creationId xmlns:p14="http://schemas.microsoft.com/office/powerpoint/2010/main" val="36795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6841" y="438539"/>
            <a:ext cx="10210800" cy="1836912"/>
          </a:xfrm>
        </p:spPr>
        <p:txBody>
          <a:bodyPr>
            <a:normAutofit fontScale="90000"/>
          </a:bodyPr>
          <a:lstStyle/>
          <a:p>
            <a:pPr algn="ctr"/>
            <a:r>
              <a:rPr lang="ru-RU" dirty="0" smtClean="0"/>
              <a:t/>
            </a:r>
            <a:br>
              <a:rPr lang="ru-RU" dirty="0" smtClean="0"/>
            </a:br>
            <a:r>
              <a:rPr lang="ru-RU" dirty="0" smtClean="0"/>
              <a:t>НЕВМИРУЩА </a:t>
            </a:r>
            <a:r>
              <a:rPr lang="ru-RU" dirty="0"/>
              <a:t>ПАМ'ЯТКА ДАВНЬОЇ УКРАЇНСЬКОЇ ЛІТЕРАТУРИ</a:t>
            </a:r>
            <a:br>
              <a:rPr lang="ru-RU" dirty="0"/>
            </a:br>
            <a:endParaRPr lang="uk-UA" dirty="0"/>
          </a:p>
        </p:txBody>
      </p:sp>
      <p:sp>
        <p:nvSpPr>
          <p:cNvPr id="3" name="Объект 2"/>
          <p:cNvSpPr>
            <a:spLocks noGrp="1"/>
          </p:cNvSpPr>
          <p:nvPr>
            <p:ph idx="1"/>
          </p:nvPr>
        </p:nvSpPr>
        <p:spPr>
          <a:xfrm>
            <a:off x="1066800" y="2364377"/>
            <a:ext cx="10058400" cy="3931920"/>
          </a:xfrm>
        </p:spPr>
        <p:txBody>
          <a:bodyPr>
            <a:normAutofit lnSpcReduction="10000"/>
          </a:bodyPr>
          <a:lstStyle/>
          <a:p>
            <a:r>
              <a:rPr lang="ru-RU" dirty="0" smtClean="0"/>
              <a:t>На </a:t>
            </a:r>
            <a:r>
              <a:rPr lang="ru-RU" dirty="0"/>
              <a:t>початку 90-х </a:t>
            </a:r>
            <a:r>
              <a:rPr lang="ru-RU" dirty="0" err="1"/>
              <a:t>років</a:t>
            </a:r>
            <a:r>
              <a:rPr lang="ru-RU" dirty="0"/>
              <a:t> XVIII ст. любитель </a:t>
            </a:r>
            <a:r>
              <a:rPr lang="ru-RU" dirty="0" err="1"/>
              <a:t>старовини</a:t>
            </a:r>
            <a:r>
              <a:rPr lang="ru-RU" dirty="0"/>
              <a:t> і </a:t>
            </a:r>
            <a:r>
              <a:rPr lang="ru-RU" dirty="0" err="1"/>
              <a:t>збирач</a:t>
            </a:r>
            <a:r>
              <a:rPr lang="ru-RU" dirty="0"/>
              <a:t> </a:t>
            </a:r>
            <a:r>
              <a:rPr lang="ru-RU" dirty="0" err="1"/>
              <a:t>давніх</a:t>
            </a:r>
            <a:r>
              <a:rPr lang="ru-RU" dirty="0"/>
              <a:t> </a:t>
            </a:r>
            <a:r>
              <a:rPr lang="ru-RU" dirty="0" err="1"/>
              <a:t>рукописів</a:t>
            </a:r>
            <a:r>
              <a:rPr lang="ru-RU" dirty="0"/>
              <a:t> граф </a:t>
            </a:r>
            <a:r>
              <a:rPr lang="ru-RU" dirty="0" err="1"/>
              <a:t>Олексій</a:t>
            </a:r>
            <a:r>
              <a:rPr lang="ru-RU" dirty="0"/>
              <a:t> </a:t>
            </a:r>
            <a:r>
              <a:rPr lang="ru-RU" dirty="0" err="1"/>
              <a:t>Мусін-Пушкін</a:t>
            </a:r>
            <a:r>
              <a:rPr lang="ru-RU" dirty="0"/>
              <a:t> </a:t>
            </a:r>
            <a:r>
              <a:rPr lang="ru-RU" dirty="0" err="1"/>
              <a:t>знайшов</a:t>
            </a:r>
            <a:r>
              <a:rPr lang="ru-RU" dirty="0"/>
              <a:t> у </a:t>
            </a:r>
            <a:r>
              <a:rPr lang="ru-RU" dirty="0" err="1"/>
              <a:t>бібліотеці</a:t>
            </a:r>
            <a:r>
              <a:rPr lang="ru-RU" dirty="0"/>
              <a:t> </a:t>
            </a:r>
            <a:r>
              <a:rPr lang="ru-RU" dirty="0" err="1"/>
              <a:t>Спасо-Ярославського</a:t>
            </a:r>
            <a:r>
              <a:rPr lang="ru-RU" dirty="0"/>
              <a:t> </a:t>
            </a:r>
            <a:r>
              <a:rPr lang="ru-RU" dirty="0" err="1"/>
              <a:t>монастиря</a:t>
            </a:r>
            <a:r>
              <a:rPr lang="ru-RU" dirty="0"/>
              <a:t> </a:t>
            </a:r>
            <a:r>
              <a:rPr lang="ru-RU" dirty="0" err="1"/>
              <a:t>рукопис</a:t>
            </a:r>
            <a:r>
              <a:rPr lang="ru-RU" dirty="0"/>
              <a:t>, </a:t>
            </a:r>
            <a:r>
              <a:rPr lang="ru-RU" dirty="0" err="1"/>
              <a:t>який</a:t>
            </a:r>
            <a:r>
              <a:rPr lang="ru-RU" dirty="0"/>
              <a:t> </a:t>
            </a:r>
            <a:r>
              <a:rPr lang="ru-RU" dirty="0" err="1"/>
              <a:t>виявився</a:t>
            </a:r>
            <a:r>
              <a:rPr lang="ru-RU" dirty="0"/>
              <a:t> списком XVI ст. У </a:t>
            </a:r>
            <a:r>
              <a:rPr lang="ru-RU" dirty="0" err="1"/>
              <a:t>ньому</a:t>
            </a:r>
            <a:r>
              <a:rPr lang="ru-RU" dirty="0"/>
              <a:t> </a:t>
            </a:r>
            <a:r>
              <a:rPr lang="ru-RU" dirty="0" err="1"/>
              <a:t>був</a:t>
            </a:r>
            <a:r>
              <a:rPr lang="ru-RU" dirty="0"/>
              <a:t> </a:t>
            </a:r>
            <a:r>
              <a:rPr lang="ru-RU" dirty="0" err="1"/>
              <a:t>уміщений</a:t>
            </a:r>
            <a:r>
              <a:rPr lang="ru-RU" dirty="0"/>
              <a:t> </a:t>
            </a:r>
            <a:r>
              <a:rPr lang="ru-RU" dirty="0" err="1"/>
              <a:t>твір</a:t>
            </a:r>
            <a:r>
              <a:rPr lang="ru-RU" dirty="0"/>
              <a:t>, </a:t>
            </a:r>
            <a:r>
              <a:rPr lang="ru-RU" dirty="0" err="1"/>
              <a:t>який</a:t>
            </a:r>
            <a:r>
              <a:rPr lang="ru-RU" dirty="0"/>
              <a:t> не </a:t>
            </a:r>
            <a:r>
              <a:rPr lang="ru-RU" dirty="0" err="1"/>
              <a:t>мав</a:t>
            </a:r>
            <a:r>
              <a:rPr lang="ru-RU" dirty="0"/>
              <a:t> </a:t>
            </a:r>
            <a:r>
              <a:rPr lang="ru-RU" dirty="0" err="1"/>
              <a:t>назви</a:t>
            </a:r>
            <a:r>
              <a:rPr lang="ru-RU" dirty="0"/>
              <a:t>. </a:t>
            </a:r>
            <a:r>
              <a:rPr lang="ru-RU" dirty="0" err="1"/>
              <a:t>Це</a:t>
            </a:r>
            <a:r>
              <a:rPr lang="ru-RU" dirty="0"/>
              <a:t> </a:t>
            </a:r>
            <a:r>
              <a:rPr lang="ru-RU" dirty="0" err="1"/>
              <a:t>була</a:t>
            </a:r>
            <a:r>
              <a:rPr lang="ru-RU" dirty="0"/>
              <a:t> </a:t>
            </a:r>
            <a:r>
              <a:rPr lang="ru-RU" dirty="0" err="1"/>
              <a:t>повість</a:t>
            </a:r>
            <a:r>
              <a:rPr lang="ru-RU" dirty="0"/>
              <a:t> про битву </a:t>
            </a:r>
            <a:r>
              <a:rPr lang="ru-RU" dirty="0" err="1"/>
              <a:t>русичів</a:t>
            </a:r>
            <a:r>
              <a:rPr lang="ru-RU" dirty="0"/>
              <a:t> з </a:t>
            </a:r>
            <a:r>
              <a:rPr lang="ru-RU" dirty="0" err="1"/>
              <a:t>половцями</a:t>
            </a:r>
            <a:r>
              <a:rPr lang="ru-RU" dirty="0"/>
              <a:t> на </a:t>
            </a:r>
            <a:r>
              <a:rPr lang="ru-RU" dirty="0" err="1"/>
              <a:t>річці</a:t>
            </a:r>
            <a:r>
              <a:rPr lang="ru-RU" dirty="0"/>
              <a:t> </a:t>
            </a:r>
            <a:r>
              <a:rPr lang="ru-RU" dirty="0" err="1"/>
              <a:t>Каялі</a:t>
            </a:r>
            <a:r>
              <a:rPr lang="ru-RU" dirty="0"/>
              <a:t> у 1185 </a:t>
            </a:r>
            <a:r>
              <a:rPr lang="ru-RU" dirty="0" err="1"/>
              <a:t>році</a:t>
            </a:r>
            <a:r>
              <a:rPr lang="ru-RU" dirty="0"/>
              <a:t>. </a:t>
            </a:r>
            <a:r>
              <a:rPr lang="ru-RU" dirty="0" err="1"/>
              <a:t>Повну</a:t>
            </a:r>
            <a:r>
              <a:rPr lang="ru-RU" dirty="0"/>
              <a:t> </a:t>
            </a:r>
            <a:r>
              <a:rPr lang="ru-RU" dirty="0" err="1"/>
              <a:t>назву</a:t>
            </a:r>
            <a:r>
              <a:rPr lang="ru-RU" dirty="0"/>
              <a:t> </a:t>
            </a:r>
            <a:r>
              <a:rPr lang="ru-RU" dirty="0" err="1"/>
              <a:t>твір</a:t>
            </a:r>
            <a:r>
              <a:rPr lang="ru-RU" dirty="0"/>
              <a:t> </a:t>
            </a:r>
            <a:r>
              <a:rPr lang="ru-RU" dirty="0" err="1"/>
              <a:t>має</a:t>
            </a:r>
            <a:r>
              <a:rPr lang="ru-RU" dirty="0"/>
              <a:t> </a:t>
            </a:r>
            <a:r>
              <a:rPr lang="ru-RU" dirty="0" err="1"/>
              <a:t>таку</a:t>
            </a:r>
            <a:r>
              <a:rPr lang="ru-RU" dirty="0"/>
              <a:t>: «Слово про </a:t>
            </a:r>
            <a:r>
              <a:rPr lang="ru-RU" dirty="0" err="1"/>
              <a:t>похід</a:t>
            </a:r>
            <a:r>
              <a:rPr lang="ru-RU" dirty="0"/>
              <a:t> </a:t>
            </a:r>
            <a:r>
              <a:rPr lang="ru-RU" dirty="0" err="1"/>
              <a:t>Ігорів</a:t>
            </a:r>
            <a:r>
              <a:rPr lang="ru-RU" dirty="0"/>
              <a:t>, </a:t>
            </a:r>
            <a:r>
              <a:rPr lang="ru-RU" dirty="0" err="1"/>
              <a:t>Ігоря</a:t>
            </a:r>
            <a:r>
              <a:rPr lang="ru-RU" dirty="0"/>
              <a:t>, </a:t>
            </a:r>
            <a:r>
              <a:rPr lang="ru-RU" dirty="0" err="1"/>
              <a:t>сина</a:t>
            </a:r>
            <a:r>
              <a:rPr lang="ru-RU" dirty="0"/>
              <a:t> Святослава, внука Олега».</a:t>
            </a:r>
          </a:p>
          <a:p>
            <a:r>
              <a:rPr lang="ru-RU" dirty="0" err="1"/>
              <a:t>Рукописний</a:t>
            </a:r>
            <a:r>
              <a:rPr lang="ru-RU" dirty="0"/>
              <a:t> </a:t>
            </a:r>
            <a:r>
              <a:rPr lang="ru-RU" dirty="0" err="1"/>
              <a:t>збірник</a:t>
            </a:r>
            <a:r>
              <a:rPr lang="ru-RU" dirty="0"/>
              <a:t> </a:t>
            </a:r>
            <a:r>
              <a:rPr lang="ru-RU" dirty="0" err="1"/>
              <a:t>Мусін-Пушкін</a:t>
            </a:r>
            <a:r>
              <a:rPr lang="ru-RU" dirty="0"/>
              <a:t> </a:t>
            </a:r>
            <a:r>
              <a:rPr lang="ru-RU" dirty="0" err="1"/>
              <a:t>старанно</a:t>
            </a:r>
            <a:r>
              <a:rPr lang="ru-RU" dirty="0"/>
              <a:t> </a:t>
            </a:r>
            <a:r>
              <a:rPr lang="ru-RU" dirty="0" err="1"/>
              <a:t>готував</a:t>
            </a:r>
            <a:r>
              <a:rPr lang="ru-RU" dirty="0"/>
              <a:t> до </a:t>
            </a:r>
            <a:r>
              <a:rPr lang="ru-RU" dirty="0" err="1"/>
              <a:t>друку</a:t>
            </a:r>
            <a:r>
              <a:rPr lang="ru-RU" dirty="0"/>
              <a:t>, запросивши до </a:t>
            </a:r>
            <a:r>
              <a:rPr lang="ru-RU" dirty="0" err="1"/>
              <a:t>співпраці</a:t>
            </a:r>
            <a:r>
              <a:rPr lang="ru-RU" dirty="0"/>
              <a:t> </a:t>
            </a:r>
            <a:r>
              <a:rPr lang="ru-RU" dirty="0" err="1"/>
              <a:t>кращих</a:t>
            </a:r>
            <a:r>
              <a:rPr lang="ru-RU" dirty="0"/>
              <a:t> на той час </a:t>
            </a:r>
            <a:r>
              <a:rPr lang="ru-RU" dirty="0" err="1"/>
              <a:t>істориків</a:t>
            </a:r>
            <a:r>
              <a:rPr lang="ru-RU" dirty="0"/>
              <a:t> та </a:t>
            </a:r>
            <a:r>
              <a:rPr lang="ru-RU" dirty="0" err="1" smtClean="0"/>
              <a:t>археографів</a:t>
            </a:r>
            <a:r>
              <a:rPr lang="ru-RU" dirty="0" smtClean="0"/>
              <a:t> </a:t>
            </a:r>
            <a:r>
              <a:rPr lang="ru-RU" dirty="0"/>
              <a:t>— </a:t>
            </a:r>
            <a:r>
              <a:rPr lang="ru-RU" dirty="0" err="1"/>
              <a:t>Олексія</a:t>
            </a:r>
            <a:r>
              <a:rPr lang="ru-RU" dirty="0"/>
              <a:t> </a:t>
            </a:r>
            <a:r>
              <a:rPr lang="ru-RU" dirty="0" err="1"/>
              <a:t>Малиновського</a:t>
            </a:r>
            <a:r>
              <a:rPr lang="ru-RU" dirty="0"/>
              <a:t>, </a:t>
            </a:r>
            <a:r>
              <a:rPr lang="ru-RU" dirty="0" err="1"/>
              <a:t>Миколу</a:t>
            </a:r>
            <a:r>
              <a:rPr lang="ru-RU" dirty="0"/>
              <a:t> </a:t>
            </a:r>
            <a:r>
              <a:rPr lang="ru-RU" dirty="0" err="1"/>
              <a:t>Бантиша-Каменського</a:t>
            </a:r>
            <a:r>
              <a:rPr lang="ru-RU" dirty="0"/>
              <a:t>,— </a:t>
            </a:r>
            <a:r>
              <a:rPr lang="ru-RU" dirty="0" err="1"/>
              <a:t>адже</a:t>
            </a:r>
            <a:r>
              <a:rPr lang="ru-RU" dirty="0"/>
              <a:t> </a:t>
            </a:r>
            <a:r>
              <a:rPr lang="ru-RU" dirty="0" err="1"/>
              <a:t>віднайдений</a:t>
            </a:r>
            <a:r>
              <a:rPr lang="ru-RU" dirty="0"/>
              <a:t> текст </a:t>
            </a:r>
            <a:r>
              <a:rPr lang="ru-RU" dirty="0" err="1"/>
              <a:t>був</a:t>
            </a:r>
            <a:r>
              <a:rPr lang="ru-RU" dirty="0"/>
              <a:t> написаний </a:t>
            </a:r>
            <a:r>
              <a:rPr lang="ru-RU" dirty="0" smtClean="0"/>
              <a:t>без </a:t>
            </a:r>
            <a:r>
              <a:rPr lang="ru-RU" dirty="0" err="1"/>
              <a:t>проміжків</a:t>
            </a:r>
            <a:r>
              <a:rPr lang="ru-RU" dirty="0"/>
              <a:t> </a:t>
            </a:r>
            <a:r>
              <a:rPr lang="ru-RU" dirty="0" err="1"/>
              <a:t>між</a:t>
            </a:r>
            <a:r>
              <a:rPr lang="ru-RU" dirty="0"/>
              <a:t> словами. У 1800 </a:t>
            </a:r>
            <a:r>
              <a:rPr lang="ru-RU" dirty="0" err="1"/>
              <a:t>році</a:t>
            </a:r>
            <a:r>
              <a:rPr lang="ru-RU" dirty="0"/>
              <a:t> в </a:t>
            </a:r>
            <a:r>
              <a:rPr lang="ru-RU" dirty="0" err="1"/>
              <a:t>Москві</a:t>
            </a:r>
            <a:r>
              <a:rPr lang="ru-RU" dirty="0"/>
              <a:t> </a:t>
            </a:r>
            <a:r>
              <a:rPr lang="ru-RU" dirty="0" err="1"/>
              <a:t>було</a:t>
            </a:r>
            <a:r>
              <a:rPr lang="ru-RU" dirty="0"/>
              <a:t> </a:t>
            </a:r>
            <a:r>
              <a:rPr lang="ru-RU" dirty="0" err="1"/>
              <a:t>здійснено</a:t>
            </a:r>
            <a:r>
              <a:rPr lang="ru-RU" dirty="0"/>
              <a:t> перше </a:t>
            </a:r>
            <a:r>
              <a:rPr lang="ru-RU" dirty="0" err="1"/>
              <a:t>видання</a:t>
            </a:r>
            <a:r>
              <a:rPr lang="ru-RU" dirty="0"/>
              <a:t> «Слова...» </a:t>
            </a:r>
            <a:r>
              <a:rPr lang="ru-RU" dirty="0" err="1"/>
              <a:t>під</a:t>
            </a:r>
            <a:r>
              <a:rPr lang="ru-RU" dirty="0"/>
              <a:t> </a:t>
            </a:r>
            <a:r>
              <a:rPr lang="ru-RU" dirty="0" err="1"/>
              <a:t>назвою</a:t>
            </a:r>
            <a:r>
              <a:rPr lang="ru-RU" dirty="0"/>
              <a:t> «Героическая песнь о походе на половцев удельного князя Новгорода-Северского Игоря </a:t>
            </a:r>
            <a:r>
              <a:rPr lang="ru-RU" dirty="0" err="1"/>
              <a:t>Святославича</a:t>
            </a:r>
            <a:r>
              <a:rPr lang="ru-RU" dirty="0"/>
              <a:t>, </a:t>
            </a:r>
            <a:r>
              <a:rPr lang="ru-RU" dirty="0" err="1"/>
              <a:t>иисанная</a:t>
            </a:r>
            <a:r>
              <a:rPr lang="ru-RU" dirty="0"/>
              <a:t> </a:t>
            </a:r>
            <a:r>
              <a:rPr lang="ru-RU" dirty="0" err="1"/>
              <a:t>старинньїм</a:t>
            </a:r>
            <a:r>
              <a:rPr lang="ru-RU" dirty="0"/>
              <a:t> русским </a:t>
            </a:r>
            <a:r>
              <a:rPr lang="ru-RU" dirty="0" err="1"/>
              <a:t>язьїком</a:t>
            </a:r>
            <a:r>
              <a:rPr lang="ru-RU" dirty="0"/>
              <a:t> в исходе XII столетия с переложением на </a:t>
            </a:r>
            <a:r>
              <a:rPr lang="ru-RU" dirty="0" err="1"/>
              <a:t>унотребляемое</a:t>
            </a:r>
            <a:r>
              <a:rPr lang="ru-RU" dirty="0"/>
              <a:t> </a:t>
            </a:r>
            <a:r>
              <a:rPr lang="ru-RU" dirty="0" err="1"/>
              <a:t>ньше</a:t>
            </a:r>
            <a:r>
              <a:rPr lang="ru-RU" dirty="0"/>
              <a:t> наречие».</a:t>
            </a:r>
          </a:p>
          <a:p>
            <a:r>
              <a:rPr lang="ru-RU" dirty="0"/>
              <a:t>У 1812 </a:t>
            </a:r>
            <a:r>
              <a:rPr lang="ru-RU" dirty="0" err="1"/>
              <a:t>році</a:t>
            </a:r>
            <a:r>
              <a:rPr lang="ru-RU" dirty="0"/>
              <a:t>, коли </a:t>
            </a:r>
            <a:r>
              <a:rPr lang="ru-RU" dirty="0" err="1"/>
              <a:t>наполеонівська</a:t>
            </a:r>
            <a:r>
              <a:rPr lang="ru-RU" dirty="0"/>
              <a:t> </a:t>
            </a:r>
            <a:r>
              <a:rPr lang="ru-RU" dirty="0" err="1"/>
              <a:t>армія</a:t>
            </a:r>
            <a:r>
              <a:rPr lang="ru-RU" dirty="0"/>
              <a:t> </a:t>
            </a:r>
            <a:r>
              <a:rPr lang="ru-RU" dirty="0" err="1"/>
              <a:t>захопила</a:t>
            </a:r>
            <a:r>
              <a:rPr lang="ru-RU" dirty="0"/>
              <a:t> Москву, </a:t>
            </a:r>
            <a:r>
              <a:rPr lang="ru-RU" dirty="0" err="1"/>
              <a:t>згорів</a:t>
            </a:r>
            <a:r>
              <a:rPr lang="ru-RU" dirty="0"/>
              <a:t> </a:t>
            </a:r>
            <a:r>
              <a:rPr lang="ru-RU" dirty="0" err="1"/>
              <a:t>будинок</a:t>
            </a:r>
            <a:r>
              <a:rPr lang="ru-RU" dirty="0"/>
              <a:t> </a:t>
            </a:r>
            <a:r>
              <a:rPr lang="ru-RU" dirty="0" err="1"/>
              <a:t>Мусіна-Пушкіна</a:t>
            </a:r>
            <a:r>
              <a:rPr lang="ru-RU" dirty="0"/>
              <a:t>, де </a:t>
            </a:r>
            <a:r>
              <a:rPr lang="ru-RU" dirty="0" err="1"/>
              <a:t>знаходився</a:t>
            </a:r>
            <a:r>
              <a:rPr lang="ru-RU" dirty="0"/>
              <a:t> </a:t>
            </a:r>
            <a:r>
              <a:rPr lang="ru-RU" dirty="0" err="1"/>
              <a:t>рукопис</a:t>
            </a:r>
            <a:r>
              <a:rPr lang="ru-RU" dirty="0"/>
              <a:t> </a:t>
            </a:r>
            <a:r>
              <a:rPr lang="ru-RU" dirty="0" err="1" smtClean="0"/>
              <a:t>літературної</a:t>
            </a:r>
            <a:r>
              <a:rPr lang="ru-RU" dirty="0" smtClean="0"/>
              <a:t> </a:t>
            </a:r>
            <a:r>
              <a:rPr lang="ru-RU" dirty="0" err="1"/>
              <a:t>пам'ятки</a:t>
            </a:r>
            <a:r>
              <a:rPr lang="ru-RU" dirty="0"/>
              <a:t>, а </a:t>
            </a:r>
            <a:r>
              <a:rPr lang="ru-RU" dirty="0" err="1"/>
              <a:t>також</a:t>
            </a:r>
            <a:r>
              <a:rPr lang="ru-RU" dirty="0"/>
              <a:t> </a:t>
            </a:r>
            <a:r>
              <a:rPr lang="ru-RU" dirty="0" err="1"/>
              <a:t>більша</a:t>
            </a:r>
            <a:r>
              <a:rPr lang="ru-RU" dirty="0"/>
              <a:t> </a:t>
            </a:r>
            <a:r>
              <a:rPr lang="ru-RU" dirty="0" err="1"/>
              <a:t>частина</a:t>
            </a:r>
            <a:r>
              <a:rPr lang="ru-RU" dirty="0"/>
              <a:t> </a:t>
            </a:r>
            <a:r>
              <a:rPr lang="ru-RU" dirty="0" err="1"/>
              <a:t>примірників</a:t>
            </a:r>
            <a:r>
              <a:rPr lang="ru-RU" dirty="0"/>
              <a:t> </a:t>
            </a:r>
            <a:r>
              <a:rPr lang="ru-RU" dirty="0" err="1"/>
              <a:t>першого</a:t>
            </a:r>
            <a:r>
              <a:rPr lang="ru-RU" dirty="0"/>
              <a:t> </a:t>
            </a:r>
            <a:r>
              <a:rPr lang="ru-RU" dirty="0" err="1"/>
              <a:t>видання</a:t>
            </a:r>
            <a:r>
              <a:rPr lang="ru-RU" dirty="0"/>
              <a:t>. </a:t>
            </a:r>
            <a:r>
              <a:rPr lang="ru-RU" dirty="0" err="1"/>
              <a:t>Примірники</a:t>
            </a:r>
            <a:r>
              <a:rPr lang="ru-RU" dirty="0"/>
              <a:t>, </a:t>
            </a:r>
            <a:r>
              <a:rPr lang="ru-RU" dirty="0" err="1"/>
              <a:t>які</a:t>
            </a:r>
            <a:r>
              <a:rPr lang="ru-RU" dirty="0"/>
              <a:t> </a:t>
            </a:r>
            <a:r>
              <a:rPr lang="ru-RU" dirty="0" err="1"/>
              <a:t>уціліли</a:t>
            </a:r>
            <a:r>
              <a:rPr lang="ru-RU" dirty="0"/>
              <a:t>, </a:t>
            </a:r>
            <a:r>
              <a:rPr lang="ru-RU" dirty="0" err="1"/>
              <a:t>зберігаються</a:t>
            </a:r>
            <a:r>
              <a:rPr lang="ru-RU" dirty="0"/>
              <a:t> у </a:t>
            </a:r>
            <a:r>
              <a:rPr lang="ru-RU" dirty="0" err="1"/>
              <a:t>книгосховищах</a:t>
            </a:r>
            <a:r>
              <a:rPr lang="ru-RU" dirty="0"/>
              <a:t> </a:t>
            </a:r>
            <a:r>
              <a:rPr lang="ru-RU" dirty="0" err="1"/>
              <a:t>різних</a:t>
            </a:r>
            <a:r>
              <a:rPr lang="ru-RU" dirty="0"/>
              <a:t> </a:t>
            </a:r>
            <a:r>
              <a:rPr lang="ru-RU" dirty="0" err="1"/>
              <a:t>міст</a:t>
            </a:r>
            <a:r>
              <a:rPr lang="ru-RU" dirty="0"/>
              <a:t>.</a:t>
            </a:r>
            <a:endParaRPr lang="uk-UA" dirty="0"/>
          </a:p>
        </p:txBody>
      </p:sp>
    </p:spTree>
    <p:extLst>
      <p:ext uri="{BB962C8B-B14F-4D97-AF65-F5344CB8AC3E}">
        <p14:creationId xmlns:p14="http://schemas.microsoft.com/office/powerpoint/2010/main" val="404308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410547"/>
            <a:ext cx="10058400" cy="1692573"/>
          </a:xfrm>
        </p:spPr>
        <p:txBody>
          <a:bodyPr>
            <a:normAutofit fontScale="90000"/>
          </a:bodyPr>
          <a:lstStyle/>
          <a:p>
            <a:pPr algn="ctr"/>
            <a:r>
              <a:rPr lang="uk-UA" sz="8000" dirty="0"/>
              <a:t>Побудова поеми.</a:t>
            </a:r>
            <a:r>
              <a:rPr lang="uk-UA" dirty="0"/>
              <a:t/>
            </a:r>
            <a:br>
              <a:rPr lang="uk-UA" dirty="0"/>
            </a:br>
            <a:endParaRPr lang="uk-UA" dirty="0"/>
          </a:p>
        </p:txBody>
      </p:sp>
      <p:sp>
        <p:nvSpPr>
          <p:cNvPr id="3" name="Объект 2"/>
          <p:cNvSpPr>
            <a:spLocks noGrp="1"/>
          </p:cNvSpPr>
          <p:nvPr>
            <p:ph idx="1"/>
          </p:nvPr>
        </p:nvSpPr>
        <p:spPr/>
        <p:txBody>
          <a:bodyPr/>
          <a:lstStyle/>
          <a:p>
            <a:pPr marL="0" indent="0" algn="just">
              <a:buNone/>
            </a:pPr>
            <a:r>
              <a:rPr lang="uk-UA" dirty="0" smtClean="0"/>
              <a:t>«Слово </a:t>
            </a:r>
            <a:r>
              <a:rPr lang="uk-UA" dirty="0"/>
              <a:t>про похід Ігорів» має вступ, основну частину і закінчення. У вступі, який є своєрідним ліричним заспівом, автор розмірковує, як краще почати розповідь про похід Ігоря, згадує дружинного співця і гусляра Бояна, схильного до </a:t>
            </a:r>
            <a:r>
              <a:rPr lang="uk-UA" dirty="0" smtClean="0"/>
              <a:t>фантазування</a:t>
            </a:r>
            <a:r>
              <a:rPr lang="uk-UA" dirty="0"/>
              <a:t>, проте вирішує оповідати про Ігорів похід, </a:t>
            </a:r>
            <a:r>
              <a:rPr lang="uk-UA" dirty="0" smtClean="0"/>
              <a:t>відтворюючи </a:t>
            </a:r>
            <a:r>
              <a:rPr lang="uk-UA" dirty="0"/>
              <a:t>історичну правду.</a:t>
            </a:r>
          </a:p>
          <a:p>
            <a:pPr marL="0" indent="0" algn="just">
              <a:buNone/>
            </a:pPr>
            <a:r>
              <a:rPr lang="uk-UA" dirty="0"/>
              <a:t>Основна частина складається з кількох оповідань: про похід Ігоревої дружини, битву з половцями, поразку русичів. Автор перериває батальні сцени і згадує минуле, чи переноситься Думкою в Київ, де Святославові сниться тривожний сон, і він дізнається про поразку Ігоревого війська. Потім описуються події в місті Путивлі, де Ярославна, дружина князя, звертається до сил природи з проханням допомогти Ігореві, </a:t>
            </a:r>
            <a:r>
              <a:rPr lang="uk-UA" dirty="0" smtClean="0"/>
              <a:t>визволити </a:t>
            </a:r>
            <a:r>
              <a:rPr lang="uk-UA" dirty="0"/>
              <a:t>його з біди. І природа, ніби підтримуючи щире кохання княгині, допомагає Ігореві визволитися з полону.</a:t>
            </a:r>
          </a:p>
          <a:p>
            <a:pPr marL="0" indent="0" algn="just">
              <a:buNone/>
            </a:pPr>
            <a:r>
              <a:rPr lang="uk-UA" dirty="0"/>
              <a:t>Величанням князів і дружини автор завершує свій твір.</a:t>
            </a:r>
          </a:p>
        </p:txBody>
      </p:sp>
    </p:spTree>
    <p:extLst>
      <p:ext uri="{BB962C8B-B14F-4D97-AF65-F5344CB8AC3E}">
        <p14:creationId xmlns:p14="http://schemas.microsoft.com/office/powerpoint/2010/main" val="4151543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 Автор «Слова...».</a:t>
            </a:r>
          </a:p>
        </p:txBody>
      </p:sp>
      <p:sp>
        <p:nvSpPr>
          <p:cNvPr id="3" name="Объект 2"/>
          <p:cNvSpPr>
            <a:spLocks noGrp="1"/>
          </p:cNvSpPr>
          <p:nvPr>
            <p:ph idx="1"/>
          </p:nvPr>
        </p:nvSpPr>
        <p:spPr>
          <a:xfrm>
            <a:off x="1212980" y="2014194"/>
            <a:ext cx="9666514" cy="3593504"/>
          </a:xfrm>
        </p:spPr>
        <p:txBody>
          <a:bodyPr/>
          <a:lstStyle/>
          <a:p>
            <a:endParaRPr lang="uk-UA" dirty="0" smtClean="0"/>
          </a:p>
          <a:p>
            <a:endParaRPr lang="uk-UA" dirty="0"/>
          </a:p>
          <a:p>
            <a:r>
              <a:rPr lang="uk-UA" dirty="0" smtClean="0"/>
              <a:t>Питання </a:t>
            </a:r>
            <a:r>
              <a:rPr lang="uk-UA" dirty="0"/>
              <a:t>авторства «Слова...» залишається дискусійним донині. Літературознавці вважають, що автор був учасником походу, високоосвіченою людиною, ймовірно, представником княжого роду. Деякі вчені припускають, що написав поему київський князь Святослав. Дослідник поеми та її перекладач сучасною українською мовою Леонід Махновець приписує авторство «Слова...» князю Володимиру Ярославичу — сину галицького князя Ярослава Осмомисла. Інший сучасний вчений і письменник, Василь Яременко, ймовірним автором «Слова...» називає ченця </a:t>
            </a:r>
            <a:r>
              <a:rPr lang="uk-UA" dirty="0" err="1"/>
              <a:t>Вишатича</a:t>
            </a:r>
            <a:r>
              <a:rPr lang="uk-UA" dirty="0"/>
              <a:t>.</a:t>
            </a:r>
          </a:p>
        </p:txBody>
      </p:sp>
    </p:spTree>
    <p:extLst>
      <p:ext uri="{BB962C8B-B14F-4D97-AF65-F5344CB8AC3E}">
        <p14:creationId xmlns:p14="http://schemas.microsoft.com/office/powerpoint/2010/main" val="4117294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5151" y="642594"/>
            <a:ext cx="5422141" cy="1371600"/>
          </a:xfrm>
        </p:spPr>
        <p:txBody>
          <a:bodyPr/>
          <a:lstStyle/>
          <a:p>
            <a:r>
              <a:rPr lang="uk-UA" dirty="0" smtClean="0"/>
              <a:t>Ілюстрації до поеми</a:t>
            </a:r>
            <a:endParaRPr lang="uk-UA" dirty="0"/>
          </a:p>
        </p:txBody>
      </p:sp>
      <p:pic>
        <p:nvPicPr>
          <p:cNvPr id="6" name="Объект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09108" y="2103438"/>
            <a:ext cx="5338184" cy="3748087"/>
          </a:xfrm>
        </p:spPr>
      </p:pic>
      <p:pic>
        <p:nvPicPr>
          <p:cNvPr id="5" name="Объект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39451" y="642938"/>
            <a:ext cx="4918541" cy="5208587"/>
          </a:xfrm>
        </p:spPr>
      </p:pic>
    </p:spTree>
    <p:extLst>
      <p:ext uri="{BB962C8B-B14F-4D97-AF65-F5344CB8AC3E}">
        <p14:creationId xmlns:p14="http://schemas.microsoft.com/office/powerpoint/2010/main" val="32823407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E1E1E1"/>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TC103457510[[fn=Савон]]</Template>
  <TotalTime>37</TotalTime>
  <Words>599</Words>
  <Application>Microsoft Office PowerPoint</Application>
  <PresentationFormat>Широкоэкранный</PresentationFormat>
  <Paragraphs>18</Paragraphs>
  <Slides>6</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6</vt:i4>
      </vt:variant>
    </vt:vector>
  </HeadingPairs>
  <TitlesOfParts>
    <vt:vector size="8" baseType="lpstr">
      <vt:lpstr>Garamond</vt:lpstr>
      <vt:lpstr>Savon</vt:lpstr>
      <vt:lpstr>Слово про похід Ігорів</vt:lpstr>
      <vt:lpstr>Перлина української літератури</vt:lpstr>
      <vt:lpstr> НЕВМИРУЩА ПАМ'ЯТКА ДАВНЬОЇ УКРАЇНСЬКОЇ ЛІТЕРАТУРИ </vt:lpstr>
      <vt:lpstr>Побудова поеми. </vt:lpstr>
      <vt:lpstr> Автор «Слова...».</vt:lpstr>
      <vt:lpstr>Ілюстрації до поеми</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Слово про похід Ігорів</dc:title>
  <dc:creator>Иван Иванов</dc:creator>
  <cp:lastModifiedBy>Иван Иванов</cp:lastModifiedBy>
  <cp:revision>6</cp:revision>
  <dcterms:created xsi:type="dcterms:W3CDTF">2013-10-17T18:02:23Z</dcterms:created>
  <dcterms:modified xsi:type="dcterms:W3CDTF">2013-10-17T18:41:09Z</dcterms:modified>
</cp:coreProperties>
</file>