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5D458-853F-4C6B-91A5-BF095FBD3F2C}" type="datetimeFigureOut">
              <a:rPr lang="uk-UA" smtClean="0"/>
              <a:t>16.03.2014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F898F-412F-4732-997D-116A5D2E18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500042"/>
            <a:ext cx="6072230" cy="584775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uk-U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ВАСИЛЬ СЕМЕНОВИЧ СТУС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5214950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—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uk-UA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500702"/>
            <a:ext cx="1499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(1938 </a:t>
            </a:r>
            <a:endParaRPr lang="uk-UA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43702" y="5500702"/>
            <a:ext cx="1499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1985) </a:t>
            </a:r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928670"/>
            <a:ext cx="328157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2714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Стусові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перебував</a:t>
            </a:r>
            <a:r>
              <a:rPr lang="ru-RU" sz="2000" dirty="0"/>
              <a:t> у </a:t>
            </a:r>
            <a:r>
              <a:rPr lang="ru-RU" sz="2000" dirty="0" err="1"/>
              <a:t>концтаборі</a:t>
            </a:r>
            <a:r>
              <a:rPr lang="ru-RU" sz="2000" dirty="0"/>
              <a:t> в </a:t>
            </a:r>
            <a:r>
              <a:rPr lang="ru-RU" sz="2000" dirty="0" err="1"/>
              <a:t>Кучино</a:t>
            </a:r>
            <a:r>
              <a:rPr lang="ru-RU" sz="2000" dirty="0"/>
              <a:t>, заборонили </a:t>
            </a:r>
            <a:r>
              <a:rPr lang="ru-RU" sz="2000" dirty="0" err="1"/>
              <a:t>бачитися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родиною.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записи 1983 </a:t>
            </a:r>
            <a:r>
              <a:rPr lang="ru-RU" sz="2000" dirty="0" err="1"/>
              <a:t>вдалося</a:t>
            </a:r>
            <a:r>
              <a:rPr lang="ru-RU" sz="2000" dirty="0"/>
              <a:t> </a:t>
            </a:r>
            <a:r>
              <a:rPr lang="ru-RU" sz="2000" dirty="0" err="1"/>
              <a:t>переправити</a:t>
            </a:r>
            <a:r>
              <a:rPr lang="ru-RU" sz="2000" dirty="0"/>
              <a:t> на </a:t>
            </a:r>
            <a:r>
              <a:rPr lang="ru-RU" sz="2000" dirty="0" err="1"/>
              <a:t>Захід</a:t>
            </a:r>
            <a:r>
              <a:rPr lang="ru-RU" sz="2000" dirty="0"/>
              <a:t>. 1985 </a:t>
            </a:r>
            <a:r>
              <a:rPr lang="ru-RU" sz="2000" dirty="0" err="1"/>
              <a:t>Стуса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висунуто</a:t>
            </a:r>
            <a:r>
              <a:rPr lang="ru-RU" sz="2000" dirty="0"/>
              <a:t> на </a:t>
            </a:r>
            <a:r>
              <a:rPr lang="ru-RU" sz="2000" dirty="0" err="1"/>
              <a:t>здобуття</a:t>
            </a:r>
            <a:r>
              <a:rPr lang="ru-RU" sz="2000" dirty="0"/>
              <a:t> </a:t>
            </a:r>
            <a:r>
              <a:rPr lang="ru-RU" sz="2000" b="1" dirty="0" err="1"/>
              <a:t>Нобелівської</a:t>
            </a:r>
            <a:r>
              <a:rPr lang="ru-RU" sz="2000" b="1" dirty="0"/>
              <a:t> </a:t>
            </a:r>
            <a:r>
              <a:rPr lang="ru-RU" sz="2000" b="1" dirty="0" err="1"/>
              <a:t>премії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dirty="0" err="1"/>
              <a:t>літератури</a:t>
            </a:r>
            <a:r>
              <a:rPr lang="ru-RU" sz="2000" b="1" dirty="0"/>
              <a:t>. </a:t>
            </a:r>
            <a:endParaRPr lang="uk-UA" sz="2000" b="1" dirty="0"/>
          </a:p>
        </p:txBody>
      </p:sp>
      <p:pic>
        <p:nvPicPr>
          <p:cNvPr id="4" name="Рисунок 3" descr="10817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57166"/>
            <a:ext cx="2880826" cy="4061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429000"/>
            <a:ext cx="2786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Помер</a:t>
            </a:r>
            <a:r>
              <a:rPr lang="ru-RU" sz="2000" dirty="0"/>
              <a:t> в </a:t>
            </a:r>
            <a:r>
              <a:rPr lang="ru-RU" sz="2000" dirty="0" err="1"/>
              <a:t>ніч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3 на 4 </a:t>
            </a:r>
            <a:r>
              <a:rPr lang="ru-RU" sz="2000" dirty="0" err="1"/>
              <a:t>вересня</a:t>
            </a:r>
            <a:r>
              <a:rPr lang="ru-RU" sz="2000" dirty="0"/>
              <a:t>, </a:t>
            </a:r>
            <a:r>
              <a:rPr lang="ru-RU" sz="2000" dirty="0" err="1"/>
              <a:t>можливо</a:t>
            </a:r>
            <a:r>
              <a:rPr lang="ru-RU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переохолодження</a:t>
            </a:r>
            <a:r>
              <a:rPr lang="ru-RU" sz="2000" dirty="0"/>
              <a:t>. За </a:t>
            </a:r>
            <a:r>
              <a:rPr lang="ru-RU" sz="2000" dirty="0" err="1"/>
              <a:t>офіційними</a:t>
            </a:r>
            <a:r>
              <a:rPr lang="ru-RU" sz="2000" dirty="0"/>
              <a:t> </a:t>
            </a:r>
            <a:r>
              <a:rPr lang="ru-RU" sz="2000" dirty="0" err="1"/>
              <a:t>даними</a:t>
            </a:r>
            <a:r>
              <a:rPr lang="ru-RU" sz="2000" dirty="0"/>
              <a:t> причина </a:t>
            </a:r>
            <a:r>
              <a:rPr lang="ru-RU" sz="2000" dirty="0" err="1"/>
              <a:t>смерті</a:t>
            </a:r>
            <a:r>
              <a:rPr lang="ru-RU" sz="2000" dirty="0"/>
              <a:t> — </a:t>
            </a:r>
            <a:r>
              <a:rPr lang="ru-RU" sz="2000" dirty="0" err="1"/>
              <a:t>зупинка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. 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85728"/>
            <a:ext cx="2643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поховали</a:t>
            </a:r>
            <a:r>
              <a:rPr lang="ru-RU" sz="2000" dirty="0"/>
              <a:t> на </a:t>
            </a:r>
            <a:r>
              <a:rPr lang="ru-RU" sz="2000" dirty="0" err="1"/>
              <a:t>табірному</a:t>
            </a:r>
            <a:r>
              <a:rPr lang="ru-RU" sz="2000" dirty="0"/>
              <a:t> </a:t>
            </a:r>
            <a:r>
              <a:rPr lang="ru-RU" sz="2000" dirty="0" err="1"/>
              <a:t>цвинтарі</a:t>
            </a:r>
            <a:r>
              <a:rPr lang="ru-RU" sz="2000" dirty="0"/>
              <a:t>. </a:t>
            </a:r>
            <a:r>
              <a:rPr lang="ru-RU" sz="2000" dirty="0" err="1"/>
              <a:t>Прохання</a:t>
            </a:r>
            <a:r>
              <a:rPr lang="ru-RU" sz="2000" dirty="0"/>
              <a:t> </a:t>
            </a:r>
            <a:r>
              <a:rPr lang="ru-RU" sz="2000" dirty="0" err="1"/>
              <a:t>родини</a:t>
            </a:r>
            <a:r>
              <a:rPr lang="ru-RU" sz="2000" dirty="0"/>
              <a:t> перевести </a:t>
            </a:r>
            <a:r>
              <a:rPr lang="ru-RU" sz="2000" dirty="0" err="1"/>
              <a:t>тіло</a:t>
            </a:r>
            <a:r>
              <a:rPr lang="ru-RU" sz="2000" dirty="0"/>
              <a:t> </a:t>
            </a:r>
            <a:r>
              <a:rPr lang="ru-RU" sz="2000" dirty="0" err="1"/>
              <a:t>додому</a:t>
            </a:r>
            <a:r>
              <a:rPr lang="ru-RU" sz="2000" dirty="0"/>
              <a:t> </a:t>
            </a:r>
            <a:r>
              <a:rPr lang="ru-RU" sz="2000" dirty="0" err="1"/>
              <a:t>відхилили</a:t>
            </a:r>
            <a:r>
              <a:rPr lang="ru-RU" sz="2000" dirty="0"/>
              <a:t> на </a:t>
            </a:r>
            <a:r>
              <a:rPr lang="ru-RU" sz="2000" dirty="0" err="1"/>
              <a:t>тій</a:t>
            </a:r>
            <a:r>
              <a:rPr lang="ru-RU" sz="2000" dirty="0"/>
              <a:t> </a:t>
            </a:r>
            <a:r>
              <a:rPr lang="ru-RU" sz="2000" dirty="0" err="1"/>
              <a:t>підставі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вийшов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 </a:t>
            </a:r>
            <a:r>
              <a:rPr lang="ru-RU" sz="2000" dirty="0" err="1"/>
              <a:t>ув'язнення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8" name="Рисунок 7" descr="1199807993.17.jpg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6357950" y="3000372"/>
            <a:ext cx="228601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4714884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Надгробок</a:t>
            </a:r>
            <a:r>
              <a:rPr lang="ru-RU" dirty="0"/>
              <a:t> Василя </a:t>
            </a:r>
            <a:r>
              <a:rPr lang="ru-RU" dirty="0" err="1"/>
              <a:t>Стуса</a:t>
            </a:r>
            <a:r>
              <a:rPr lang="ru-RU" dirty="0"/>
              <a:t> </a:t>
            </a:r>
            <a:r>
              <a:rPr lang="ru-RU" dirty="0" smtClean="0"/>
              <a:t>на</a:t>
            </a:r>
            <a:r>
              <a:rPr lang="ru-RU" dirty="0"/>
              <a:t> </a:t>
            </a:r>
            <a:r>
              <a:rPr lang="ru-RU" dirty="0" smtClean="0"/>
              <a:t>Байковому </a:t>
            </a:r>
            <a:r>
              <a:rPr lang="ru-RU" dirty="0" err="1" smtClean="0"/>
              <a:t>кладовищі</a:t>
            </a:r>
            <a:r>
              <a:rPr lang="ru-RU" dirty="0" smtClean="0"/>
              <a:t> в</a:t>
            </a:r>
            <a:r>
              <a:rPr lang="ru-RU" dirty="0"/>
              <a:t> </a:t>
            </a:r>
            <a:r>
              <a:rPr lang="ru-RU" dirty="0" err="1" smtClean="0"/>
              <a:t>Києві</a:t>
            </a:r>
            <a:r>
              <a:rPr lang="ru-RU" dirty="0" smtClean="0"/>
              <a:t>. </a:t>
            </a:r>
            <a:r>
              <a:rPr lang="ru-RU" dirty="0"/>
              <a:t>Автор М. </a:t>
            </a:r>
            <a:r>
              <a:rPr lang="ru-RU" dirty="0" err="1"/>
              <a:t>Малишко</a:t>
            </a:r>
            <a:endParaRPr lang="uk-UA" dirty="0"/>
          </a:p>
        </p:txBody>
      </p:sp>
      <p:pic>
        <p:nvPicPr>
          <p:cNvPr id="4" name="Рисунок 3" descr="200px-Василь_Сту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2786082" cy="424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Vasyl_Stus_Donetsk_Univers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322" y="285728"/>
            <a:ext cx="269319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Vasil_Stus.jpg"/>
          <p:cNvPicPr>
            <a:picLocks noChangeAspect="1"/>
          </p:cNvPicPr>
          <p:nvPr/>
        </p:nvPicPr>
        <p:blipFill>
          <a:blip r:embed="rId5"/>
          <a:srcRect r="10937"/>
          <a:stretch>
            <a:fillRect/>
          </a:stretch>
        </p:blipFill>
        <p:spPr>
          <a:xfrm>
            <a:off x="3214678" y="1071546"/>
            <a:ext cx="2659898" cy="4054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357918" y="4857760"/>
            <a:ext cx="2786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Меморіальна</a:t>
            </a:r>
            <a:r>
              <a:rPr lang="ru-RU" dirty="0"/>
              <a:t> </a:t>
            </a:r>
            <a:r>
              <a:rPr lang="ru-RU" dirty="0" err="1"/>
              <a:t>дошка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корпусі</a:t>
            </a:r>
            <a:r>
              <a:rPr lang="ru-RU" dirty="0"/>
              <a:t> </a:t>
            </a:r>
            <a:r>
              <a:rPr lang="ru-RU" dirty="0" err="1"/>
              <a:t>Донецького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поет (1954–1959)</a:t>
            </a:r>
            <a:endParaRPr lang="uk-UA" dirty="0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4429132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err="1"/>
              <a:t>Пам'ятник</a:t>
            </a:r>
            <a:r>
              <a:rPr lang="ru-RU" sz="2000" u="sng" dirty="0"/>
              <a:t> Василю </a:t>
            </a:r>
            <a:r>
              <a:rPr lang="ru-RU" sz="2000" u="sng" dirty="0" err="1" smtClean="0"/>
              <a:t>Стусу</a:t>
            </a:r>
            <a:r>
              <a:rPr lang="ru-RU" sz="2000" u="sng" dirty="0" smtClean="0"/>
              <a:t> </a:t>
            </a:r>
            <a:r>
              <a:rPr lang="ru-RU" sz="2000" dirty="0" smtClean="0"/>
              <a:t>у</a:t>
            </a:r>
            <a:r>
              <a:rPr lang="ru-RU" sz="2000" dirty="0"/>
              <a:t> </a:t>
            </a:r>
            <a:r>
              <a:rPr lang="ru-RU" sz="2000" dirty="0" err="1"/>
              <a:t>Вінниці</a:t>
            </a:r>
            <a:r>
              <a:rPr lang="ru-RU" sz="2000" dirty="0"/>
              <a:t>, на </a:t>
            </a:r>
            <a:r>
              <a:rPr lang="ru-RU" sz="2000" dirty="0" err="1"/>
              <a:t>майдані</a:t>
            </a:r>
            <a:r>
              <a:rPr lang="ru-RU" sz="2000" dirty="0"/>
              <a:t> Василя </a:t>
            </a:r>
            <a:r>
              <a:rPr lang="ru-RU" sz="2000" dirty="0" err="1"/>
              <a:t>Стуса</a:t>
            </a:r>
            <a:endParaRPr lang="uk-UA" sz="2000" dirty="0"/>
          </a:p>
        </p:txBody>
      </p:sp>
      <p:pic>
        <p:nvPicPr>
          <p:cNvPr id="4" name="Рисунок 3" descr="800px-Вінниця_Сту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7"/>
            <a:ext cx="5143536" cy="385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x_c01495ad.jpg"/>
          <p:cNvPicPr>
            <a:picLocks noChangeAspect="1"/>
          </p:cNvPicPr>
          <p:nvPr/>
        </p:nvPicPr>
        <p:blipFill>
          <a:blip r:embed="rId4"/>
          <a:srcRect r="11290"/>
          <a:stretch>
            <a:fillRect/>
          </a:stretch>
        </p:blipFill>
        <p:spPr>
          <a:xfrm flipH="1">
            <a:off x="5715008" y="714356"/>
            <a:ext cx="3071834" cy="4311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6512" y="500042"/>
            <a:ext cx="2643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Стусова</a:t>
            </a:r>
            <a:r>
              <a:rPr lang="uk-UA" dirty="0" smtClean="0"/>
              <a:t> </a:t>
            </a:r>
            <a:r>
              <a:rPr lang="uk-UA" dirty="0"/>
              <a:t>л</a:t>
            </a:r>
            <a:r>
              <a:rPr lang="en-US" dirty="0" err="1"/>
              <a:t>i</a:t>
            </a:r>
            <a:r>
              <a:rPr lang="uk-UA" dirty="0" err="1"/>
              <a:t>рика</a:t>
            </a:r>
            <a:r>
              <a:rPr lang="uk-UA" dirty="0"/>
              <a:t> </a:t>
            </a:r>
            <a:r>
              <a:rPr lang="uk-UA" dirty="0" err="1"/>
              <a:t>здеб</a:t>
            </a:r>
            <a:r>
              <a:rPr lang="en-US" dirty="0" err="1"/>
              <a:t>i</a:t>
            </a:r>
            <a:r>
              <a:rPr lang="uk-UA" dirty="0" err="1"/>
              <a:t>льшого</a:t>
            </a:r>
            <a:r>
              <a:rPr lang="uk-UA" dirty="0"/>
              <a:t> коротка, мало в н</a:t>
            </a:r>
            <a:r>
              <a:rPr lang="en-US" dirty="0" err="1"/>
              <a:t>i</a:t>
            </a:r>
            <a:r>
              <a:rPr lang="uk-UA" dirty="0"/>
              <a:t>й нахилу до </a:t>
            </a:r>
            <a:r>
              <a:rPr lang="uk-UA" dirty="0" err="1"/>
              <a:t>розпов</a:t>
            </a:r>
            <a:r>
              <a:rPr lang="en-US" dirty="0" err="1"/>
              <a:t>i</a:t>
            </a:r>
            <a:r>
              <a:rPr lang="uk-UA" dirty="0"/>
              <a:t>д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uk-UA" dirty="0" err="1"/>
              <a:t>част</a:t>
            </a:r>
            <a:r>
              <a:rPr lang="en-US" dirty="0" err="1"/>
              <a:t>i</a:t>
            </a:r>
            <a:r>
              <a:rPr lang="uk-UA" dirty="0" err="1"/>
              <a:t>ше</a:t>
            </a:r>
            <a:r>
              <a:rPr lang="uk-UA" dirty="0"/>
              <a:t> трапляється щось в </a:t>
            </a:r>
            <a:r>
              <a:rPr lang="uk-UA" dirty="0" err="1"/>
              <a:t>род</a:t>
            </a:r>
            <a:r>
              <a:rPr lang="en-US" dirty="0" err="1"/>
              <a:t>i</a:t>
            </a:r>
            <a:r>
              <a:rPr lang="en-US" dirty="0"/>
              <a:t> "</a:t>
            </a:r>
            <a:r>
              <a:rPr lang="uk-UA" dirty="0"/>
              <a:t>спомину", листа, чи щоденника. В </a:t>
            </a:r>
            <a:r>
              <a:rPr lang="uk-UA" dirty="0" err="1"/>
              <a:t>римуванн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поет р</a:t>
            </a:r>
            <a:r>
              <a:rPr lang="en-US" dirty="0" err="1"/>
              <a:t>i</a:t>
            </a:r>
            <a:r>
              <a:rPr lang="uk-UA" dirty="0" err="1"/>
              <a:t>дко</a:t>
            </a:r>
            <a:r>
              <a:rPr lang="uk-UA" dirty="0"/>
              <a:t> коли користується </a:t>
            </a:r>
            <a:r>
              <a:rPr lang="uk-UA" dirty="0" err="1"/>
              <a:t>традиц</a:t>
            </a:r>
            <a:r>
              <a:rPr lang="en-US" dirty="0" err="1"/>
              <a:t>i</a:t>
            </a:r>
            <a:r>
              <a:rPr lang="uk-UA" dirty="0" err="1"/>
              <a:t>йною</a:t>
            </a:r>
            <a:r>
              <a:rPr lang="uk-UA" dirty="0"/>
              <a:t> </a:t>
            </a:r>
            <a:r>
              <a:rPr lang="uk-UA" dirty="0" smtClean="0"/>
              <a:t>системою.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Проте не </a:t>
            </a:r>
            <a:r>
              <a:rPr lang="en-US" dirty="0" err="1" smtClean="0"/>
              <a:t>i</a:t>
            </a:r>
            <a:r>
              <a:rPr lang="uk-UA" dirty="0" err="1" smtClean="0"/>
              <a:t>нструментац</a:t>
            </a:r>
            <a:r>
              <a:rPr lang="en-US" dirty="0" err="1" smtClean="0"/>
              <a:t>i</a:t>
            </a:r>
            <a:r>
              <a:rPr lang="uk-UA" dirty="0" smtClean="0"/>
              <a:t>я, не ритм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uk-UA" dirty="0" smtClean="0"/>
              <a:t>не рима є </a:t>
            </a:r>
            <a:r>
              <a:rPr lang="uk-UA" dirty="0" err="1" smtClean="0"/>
              <a:t>найц</a:t>
            </a:r>
            <a:r>
              <a:rPr lang="en-US" dirty="0" err="1" smtClean="0"/>
              <a:t>i</a:t>
            </a:r>
            <a:r>
              <a:rPr lang="uk-UA" dirty="0" err="1" smtClean="0"/>
              <a:t>кав</a:t>
            </a:r>
            <a:r>
              <a:rPr lang="en-US" dirty="0" err="1" smtClean="0"/>
              <a:t>i</a:t>
            </a:r>
            <a:r>
              <a:rPr lang="uk-UA" dirty="0" err="1" smtClean="0"/>
              <a:t>шими</a:t>
            </a:r>
            <a:r>
              <a:rPr lang="uk-UA" dirty="0" smtClean="0"/>
              <a:t> в Стуса, а його </a:t>
            </a:r>
            <a:r>
              <a:rPr lang="uk-UA" dirty="0" err="1" smtClean="0"/>
              <a:t>образн</a:t>
            </a:r>
            <a:r>
              <a:rPr lang="en-US" dirty="0" err="1" smtClean="0"/>
              <a:t>i</a:t>
            </a:r>
            <a:r>
              <a:rPr lang="uk-UA" dirty="0" err="1" smtClean="0"/>
              <a:t>сть</a:t>
            </a:r>
            <a:r>
              <a:rPr lang="uk-UA" dirty="0" smtClean="0"/>
              <a:t> вислову, яка, у </a:t>
            </a:r>
            <a:r>
              <a:rPr lang="uk-UA" dirty="0" err="1" smtClean="0"/>
              <a:t>поєднанн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uk-UA" dirty="0" smtClean="0"/>
              <a:t>з дуже </a:t>
            </a:r>
            <a:r>
              <a:rPr lang="uk-UA" dirty="0" err="1" smtClean="0"/>
              <a:t>своєр</a:t>
            </a:r>
            <a:r>
              <a:rPr lang="en-US" dirty="0" err="1" smtClean="0"/>
              <a:t>i</a:t>
            </a:r>
            <a:r>
              <a:rPr lang="uk-UA" dirty="0" err="1" smtClean="0"/>
              <a:t>дним</a:t>
            </a:r>
            <a:r>
              <a:rPr lang="uk-UA" dirty="0" smtClean="0"/>
              <a:t> </a:t>
            </a:r>
            <a:r>
              <a:rPr lang="uk-UA" dirty="0" err="1" smtClean="0"/>
              <a:t>св</a:t>
            </a:r>
            <a:r>
              <a:rPr lang="en-US" dirty="0" err="1" smtClean="0"/>
              <a:t>i</a:t>
            </a:r>
            <a:r>
              <a:rPr lang="uk-UA" dirty="0" err="1" smtClean="0"/>
              <a:t>тосприйманням</a:t>
            </a:r>
            <a:r>
              <a:rPr lang="uk-UA" dirty="0" smtClean="0"/>
              <a:t>, дає нам стиль </a:t>
            </a:r>
            <a:r>
              <a:rPr lang="uk-UA" dirty="0" err="1" smtClean="0"/>
              <a:t>ориг</a:t>
            </a:r>
            <a:r>
              <a:rPr lang="en-US" dirty="0" err="1" smtClean="0"/>
              <a:t>i</a:t>
            </a:r>
            <a:r>
              <a:rPr lang="uk-UA" dirty="0" err="1" smtClean="0"/>
              <a:t>нального</a:t>
            </a:r>
            <a:r>
              <a:rPr lang="uk-UA" dirty="0" smtClean="0"/>
              <a:t> </a:t>
            </a:r>
            <a:r>
              <a:rPr lang="uk-UA" b="1" dirty="0" err="1" smtClean="0"/>
              <a:t>поета-</a:t>
            </a:r>
            <a:r>
              <a:rPr lang="en-US" b="1" dirty="0" err="1" smtClean="0"/>
              <a:t>i</a:t>
            </a:r>
            <a:r>
              <a:rPr lang="uk-UA" b="1" dirty="0" err="1" smtClean="0"/>
              <a:t>мажин</a:t>
            </a:r>
            <a:r>
              <a:rPr lang="en-US" b="1" dirty="0" err="1" smtClean="0"/>
              <a:t>i</a:t>
            </a:r>
            <a:r>
              <a:rPr lang="uk-UA" b="1" dirty="0" smtClean="0"/>
              <a:t>ста </a:t>
            </a:r>
            <a:r>
              <a:rPr lang="uk-UA" dirty="0"/>
              <a:t>(своєрідне світосприймання, багатство тематики, глибина філософських міркувань, різноманітність лексики і фразеології). </a:t>
            </a:r>
            <a:endParaRPr lang="uk-UA" b="1" dirty="0"/>
          </a:p>
        </p:txBody>
      </p:sp>
      <p:pic>
        <p:nvPicPr>
          <p:cNvPr id="8" name="Рисунок 7" descr="3836521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290"/>
            <a:ext cx="5429288" cy="361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Говорячи про </a:t>
            </a:r>
            <a:r>
              <a:rPr lang="uk-UA" b="1" dirty="0"/>
              <a:t>тематику </a:t>
            </a:r>
            <a:r>
              <a:rPr lang="uk-UA" dirty="0"/>
              <a:t>його </a:t>
            </a:r>
            <a:r>
              <a:rPr lang="uk-UA" dirty="0" err="1"/>
              <a:t>твор</a:t>
            </a:r>
            <a:r>
              <a:rPr lang="en-US" dirty="0" err="1"/>
              <a:t>i</a:t>
            </a:r>
            <a:r>
              <a:rPr lang="uk-UA" dirty="0"/>
              <a:t>в, неможливо оминути проблему в</a:t>
            </a:r>
            <a:r>
              <a:rPr lang="en-US" dirty="0" err="1"/>
              <a:t>i</a:t>
            </a:r>
            <a:r>
              <a:rPr lang="uk-UA" dirty="0" err="1"/>
              <a:t>чност</a:t>
            </a:r>
            <a:r>
              <a:rPr lang="en-US" dirty="0" err="1"/>
              <a:t>i</a:t>
            </a:r>
            <a:r>
              <a:rPr lang="en-US" dirty="0"/>
              <a:t>. </a:t>
            </a:r>
            <a:r>
              <a:rPr lang="uk-UA" dirty="0"/>
              <a:t>Є у Стуса теж, як в кожної людини, роздуми про смерть. Вони </a:t>
            </a:r>
            <a:r>
              <a:rPr lang="uk-UA" dirty="0" err="1"/>
              <a:t>розсипан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по р</a:t>
            </a:r>
            <a:r>
              <a:rPr lang="en-US" dirty="0" err="1"/>
              <a:t>i</a:t>
            </a:r>
            <a:r>
              <a:rPr lang="uk-UA" dirty="0" err="1"/>
              <a:t>зних</a:t>
            </a:r>
            <a:r>
              <a:rPr lang="uk-UA" dirty="0"/>
              <a:t> в</a:t>
            </a:r>
            <a:r>
              <a:rPr lang="en-US" dirty="0" err="1"/>
              <a:t>i</a:t>
            </a:r>
            <a:r>
              <a:rPr lang="uk-UA" dirty="0" err="1"/>
              <a:t>ршах</a:t>
            </a:r>
            <a:r>
              <a:rPr lang="uk-UA" dirty="0"/>
              <a:t> у р</a:t>
            </a:r>
            <a:r>
              <a:rPr lang="en-US" dirty="0" err="1"/>
              <a:t>i</a:t>
            </a:r>
            <a:r>
              <a:rPr lang="uk-UA" dirty="0" err="1"/>
              <a:t>зних</a:t>
            </a:r>
            <a:r>
              <a:rPr lang="uk-UA" dirty="0"/>
              <a:t> формах. Моменти </a:t>
            </a:r>
            <a:r>
              <a:rPr lang="uk-UA" dirty="0" err="1"/>
              <a:t>песим</a:t>
            </a:r>
            <a:r>
              <a:rPr lang="en-US" dirty="0" err="1"/>
              <a:t>i</a:t>
            </a:r>
            <a:r>
              <a:rPr lang="uk-UA" dirty="0" err="1"/>
              <a:t>зму</a:t>
            </a:r>
            <a:r>
              <a:rPr lang="uk-UA" dirty="0"/>
              <a:t>, </a:t>
            </a:r>
            <a:r>
              <a:rPr lang="uk-UA" dirty="0" err="1"/>
              <a:t>пов'язан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з настроєм </a:t>
            </a:r>
            <a:r>
              <a:rPr lang="uk-UA" dirty="0" err="1" smtClean="0"/>
              <a:t>природи.Стус</a:t>
            </a:r>
            <a:r>
              <a:rPr lang="uk-UA" dirty="0" smtClean="0"/>
              <a:t> </a:t>
            </a:r>
            <a:r>
              <a:rPr lang="uk-UA" dirty="0"/>
              <a:t>бачить д</a:t>
            </a:r>
            <a:r>
              <a:rPr lang="en-US" dirty="0" err="1"/>
              <a:t>i</a:t>
            </a:r>
            <a:r>
              <a:rPr lang="uk-UA" dirty="0" err="1"/>
              <a:t>йсн</a:t>
            </a:r>
            <a:r>
              <a:rPr lang="en-US" dirty="0" err="1"/>
              <a:t>i</a:t>
            </a:r>
            <a:r>
              <a:rPr lang="uk-UA" dirty="0" err="1"/>
              <a:t>сть</a:t>
            </a:r>
            <a:r>
              <a:rPr lang="uk-UA" dirty="0"/>
              <a:t> без рожевих окуляр</a:t>
            </a:r>
            <a:r>
              <a:rPr lang="en-US" dirty="0" err="1"/>
              <a:t>i</a:t>
            </a:r>
            <a:r>
              <a:rPr lang="uk-UA" dirty="0"/>
              <a:t>в, глибоко її </a:t>
            </a:r>
            <a:r>
              <a:rPr lang="en-US" dirty="0" err="1"/>
              <a:t>i</a:t>
            </a:r>
            <a:r>
              <a:rPr lang="uk-UA" dirty="0" err="1"/>
              <a:t>нтерпретує</a:t>
            </a:r>
            <a:r>
              <a:rPr lang="uk-UA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шукає позитивної розв'язки. </a:t>
            </a:r>
          </a:p>
        </p:txBody>
      </p:sp>
      <p:pic>
        <p:nvPicPr>
          <p:cNvPr id="4" name="Рисунок 3" descr="10132_1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643050"/>
            <a:ext cx="6429420" cy="361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543b27c6b8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57166"/>
            <a:ext cx="4500594" cy="3232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49ec-image0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290"/>
            <a:ext cx="3071834" cy="4909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tus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642918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uk-U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214686"/>
            <a:ext cx="29849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Презентацію підготувала</a:t>
            </a:r>
          </a:p>
          <a:p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Учениця 11-Б </a:t>
            </a:r>
            <a:r>
              <a:rPr lang="uk-UA" sz="2000" b="1" dirty="0" err="1" smtClean="0">
                <a:solidFill>
                  <a:schemeClr val="bg1">
                    <a:lumMod val="95000"/>
                  </a:schemeClr>
                </a:solidFill>
              </a:rPr>
              <a:t>классу</a:t>
            </a:r>
            <a:endParaRPr lang="uk-UA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ЕНВК №1</a:t>
            </a:r>
          </a:p>
          <a:p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Шевченко Катерина</a:t>
            </a:r>
          </a:p>
          <a:p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2014 р.</a:t>
            </a:r>
            <a:endParaRPr lang="uk-UA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500042"/>
            <a:ext cx="250033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Народився в селянській родині. 1939 батьки — Семен Дем'янович та Ірина Яківна — переселилися в місто </a:t>
            </a:r>
            <a:r>
              <a:rPr lang="uk-UA" sz="2000" dirty="0" err="1"/>
              <a:t>Сталіно</a:t>
            </a:r>
            <a:r>
              <a:rPr lang="uk-UA" sz="2000" dirty="0"/>
              <a:t> (нині Донецьк), аби уникнути примусової колективізації. Ще через рік (1940) забрали туди своїх дітей. </a:t>
            </a:r>
          </a:p>
        </p:txBody>
      </p:sp>
      <p:pic>
        <p:nvPicPr>
          <p:cNvPr id="5" name="Рисунок 4" descr="f4-f1-12.jpg"/>
          <p:cNvPicPr>
            <a:picLocks noChangeAspect="1"/>
          </p:cNvPicPr>
          <p:nvPr/>
        </p:nvPicPr>
        <p:blipFill>
          <a:blip r:embed="rId3"/>
          <a:srcRect l="3906" r="2343"/>
          <a:stretch>
            <a:fillRect/>
          </a:stretch>
        </p:blipFill>
        <p:spPr>
          <a:xfrm>
            <a:off x="2786050" y="357166"/>
            <a:ext cx="342902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00826" y="571480"/>
            <a:ext cx="24288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У 1944—54 Василь навчався у Донецькій міській середній школі № 265 і закінчив її зі срібною </a:t>
            </a:r>
            <a:r>
              <a:rPr lang="uk-UA" sz="2000" dirty="0" smtClean="0"/>
              <a:t>медаллю,а далі </a:t>
            </a:r>
            <a:r>
              <a:rPr lang="ru-RU" sz="2000" dirty="0"/>
              <a:t>вступив на </a:t>
            </a:r>
            <a:r>
              <a:rPr lang="ru-RU" sz="2000" dirty="0" err="1"/>
              <a:t>історико-філологічний</a:t>
            </a:r>
            <a:r>
              <a:rPr lang="ru-RU" sz="2000" dirty="0"/>
              <a:t> факультет </a:t>
            </a:r>
            <a:r>
              <a:rPr lang="ru-RU" sz="2000" dirty="0" err="1"/>
              <a:t>Сталінського</a:t>
            </a:r>
            <a:r>
              <a:rPr lang="ru-RU" sz="2000" dirty="0"/>
              <a:t> </a:t>
            </a:r>
            <a:r>
              <a:rPr lang="ru-RU" sz="2000" dirty="0" err="1"/>
              <a:t>педагогічного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.</a:t>
            </a:r>
            <a:endParaRPr lang="uk-UA" sz="2000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9"/>
            <a:ext cx="59293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1959 три </a:t>
            </a:r>
            <a:r>
              <a:rPr lang="ru-RU" sz="2000" dirty="0" err="1"/>
              <a:t>місяці</a:t>
            </a:r>
            <a:r>
              <a:rPr lang="ru-RU" sz="2000" dirty="0"/>
              <a:t> </a:t>
            </a:r>
            <a:r>
              <a:rPr lang="ru-RU" sz="2000" dirty="0" err="1"/>
              <a:t>викладав</a:t>
            </a:r>
            <a:r>
              <a:rPr lang="ru-RU" sz="2000" dirty="0"/>
              <a:t> </a:t>
            </a:r>
            <a:r>
              <a:rPr lang="ru-RU" sz="2000" dirty="0" err="1"/>
              <a:t>українську</a:t>
            </a:r>
            <a:r>
              <a:rPr lang="ru-RU" sz="2000" dirty="0"/>
              <a:t> </a:t>
            </a:r>
            <a:r>
              <a:rPr lang="ru-RU" sz="2000" dirty="0" err="1"/>
              <a:t>мову</a:t>
            </a:r>
            <a:r>
              <a:rPr lang="ru-RU" sz="2000" dirty="0"/>
              <a:t> та </a:t>
            </a:r>
            <a:r>
              <a:rPr lang="ru-RU" sz="2000" dirty="0" err="1"/>
              <a:t>літературу</a:t>
            </a:r>
            <a:r>
              <a:rPr lang="ru-RU" sz="2000" dirty="0"/>
              <a:t> в </a:t>
            </a:r>
            <a:r>
              <a:rPr lang="ru-RU" sz="2000" dirty="0" err="1"/>
              <a:t>Таужнянській</a:t>
            </a:r>
            <a:r>
              <a:rPr lang="ru-RU" sz="2000" dirty="0"/>
              <a:t> </a:t>
            </a:r>
            <a:r>
              <a:rPr lang="ru-RU" sz="2000" dirty="0" err="1"/>
              <a:t>школі</a:t>
            </a:r>
            <a:r>
              <a:rPr lang="ru-RU" sz="2000" dirty="0"/>
              <a:t> </a:t>
            </a:r>
            <a:r>
              <a:rPr lang="ru-RU" sz="2000" dirty="0" err="1"/>
              <a:t>Кіровоградської</a:t>
            </a:r>
            <a:r>
              <a:rPr lang="ru-RU" sz="2000" dirty="0"/>
              <a:t> обл., </a:t>
            </a:r>
            <a:r>
              <a:rPr lang="ru-RU" sz="2000" dirty="0" err="1"/>
              <a:t>потім</a:t>
            </a:r>
            <a:r>
              <a:rPr lang="ru-RU" sz="2000" dirty="0"/>
              <a:t> два роки служив у </a:t>
            </a:r>
            <a:r>
              <a:rPr lang="ru-RU" sz="2000" dirty="0" err="1"/>
              <a:t>війську</a:t>
            </a:r>
            <a:r>
              <a:rPr lang="ru-RU" sz="2000" dirty="0"/>
              <a:t> на </a:t>
            </a:r>
            <a:r>
              <a:rPr lang="ru-RU" sz="2000" dirty="0" err="1"/>
              <a:t>Уралі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428736"/>
            <a:ext cx="25003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служби</a:t>
            </a:r>
            <a:r>
              <a:rPr lang="ru-RU" sz="2000" dirty="0"/>
              <a:t> Василь </a:t>
            </a:r>
            <a:r>
              <a:rPr lang="ru-RU" sz="2000" dirty="0" err="1"/>
              <a:t>Стус</a:t>
            </a:r>
            <a:r>
              <a:rPr lang="ru-RU" sz="2000" dirty="0"/>
              <a:t> </a:t>
            </a:r>
            <a:r>
              <a:rPr lang="ru-RU" sz="2000" dirty="0" err="1"/>
              <a:t>працював</a:t>
            </a:r>
            <a:r>
              <a:rPr lang="ru-RU" sz="2000" dirty="0"/>
              <a:t> </a:t>
            </a:r>
            <a:r>
              <a:rPr lang="ru-RU" sz="2000" dirty="0" err="1"/>
              <a:t>літературним</a:t>
            </a:r>
            <a:r>
              <a:rPr lang="ru-RU" sz="2000" dirty="0"/>
              <a:t> редактором </a:t>
            </a:r>
            <a:r>
              <a:rPr lang="ru-RU" sz="2000" dirty="0" err="1"/>
              <a:t>ґазети</a:t>
            </a:r>
            <a:r>
              <a:rPr lang="ru-RU" sz="2000" dirty="0"/>
              <a:t> "Социалистический Донбасс". 1963 вступив до </a:t>
            </a:r>
            <a:r>
              <a:rPr lang="ru-RU" sz="2000" dirty="0" err="1"/>
              <a:t>аспірантури</a:t>
            </a:r>
            <a:r>
              <a:rPr lang="ru-RU" sz="2000" dirty="0"/>
              <a:t> </a:t>
            </a:r>
            <a:r>
              <a:rPr lang="ru-RU" sz="2000" dirty="0" err="1"/>
              <a:t>Інституту</a:t>
            </a:r>
            <a:r>
              <a:rPr lang="ru-RU" sz="2000" dirty="0"/>
              <a:t> </a:t>
            </a:r>
            <a:r>
              <a:rPr lang="ru-RU" sz="2000" dirty="0" err="1"/>
              <a:t>літератури</a:t>
            </a:r>
            <a:r>
              <a:rPr lang="ru-RU" sz="2000" dirty="0"/>
              <a:t> </a:t>
            </a:r>
            <a:r>
              <a:rPr lang="ru-RU" sz="2000" dirty="0" err="1"/>
              <a:t>ім</a:t>
            </a:r>
            <a:r>
              <a:rPr lang="ru-RU" sz="2000" dirty="0"/>
              <a:t>. </a:t>
            </a:r>
            <a:r>
              <a:rPr lang="ru-RU" sz="2000" dirty="0" err="1" smtClean="0"/>
              <a:t>Т.Шевченка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6" name="Рисунок 5" descr="220px-Stus_(before_1960ies).jpg"/>
          <p:cNvPicPr>
            <a:picLocks noChangeAspect="1"/>
          </p:cNvPicPr>
          <p:nvPr/>
        </p:nvPicPr>
        <p:blipFill>
          <a:blip r:embed="rId3"/>
          <a:srcRect l="4294" r="3392"/>
          <a:stretch>
            <a:fillRect/>
          </a:stretch>
        </p:blipFill>
        <p:spPr>
          <a:xfrm>
            <a:off x="285720" y="1500173"/>
            <a:ext cx="2500330" cy="3779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0104634_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500042"/>
            <a:ext cx="28575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27146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</a:t>
            </a:r>
            <a:r>
              <a:rPr lang="uk-UA" sz="2400" dirty="0" smtClean="0"/>
              <a:t> </a:t>
            </a:r>
            <a:r>
              <a:rPr lang="uk-UA" sz="2000" dirty="0" smtClean="0"/>
              <a:t>вересні 1965 під час прем'єри фільму Сергія Параджанова «Тіні забутих предків» в Києві взяв участь в акції протесту проти арештів серед української інтелігенції, за що Стуса звільнили з інституту. </a:t>
            </a:r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214290"/>
            <a:ext cx="2643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Після цього заробляв на життя, працюючи на будівництві, в котельні, в конструкторському бюро. Водночас продовжував продуктивну творчу діяльність. </a:t>
            </a:r>
            <a:endParaRPr lang="uk-UA" sz="2000" dirty="0"/>
          </a:p>
        </p:txBody>
      </p:sp>
      <p:pic>
        <p:nvPicPr>
          <p:cNvPr id="6" name="Рисунок 5" descr="stus_6.jpg"/>
          <p:cNvPicPr>
            <a:picLocks noChangeAspect="1"/>
          </p:cNvPicPr>
          <p:nvPr/>
        </p:nvPicPr>
        <p:blipFill>
          <a:blip r:embed="rId3"/>
          <a:srcRect l="5474"/>
          <a:stretch>
            <a:fillRect/>
          </a:stretch>
        </p:blipFill>
        <p:spPr>
          <a:xfrm>
            <a:off x="2928926" y="357166"/>
            <a:ext cx="3143272" cy="4854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3518512406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214686"/>
            <a:ext cx="250033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lossy-page1-775px-Sign_Stus.ti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7871">
            <a:off x="157280" y="4729367"/>
            <a:ext cx="4870351" cy="91122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500438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1965 </a:t>
            </a:r>
            <a:r>
              <a:rPr lang="ru-RU" sz="2000" dirty="0" err="1"/>
              <a:t>одружився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Валентиною </a:t>
            </a:r>
            <a:r>
              <a:rPr lang="ru-RU" sz="2000" dirty="0" err="1"/>
              <a:t>Василівною</a:t>
            </a:r>
            <a:r>
              <a:rPr lang="ru-RU" sz="2000" dirty="0"/>
              <a:t> </a:t>
            </a:r>
            <a:r>
              <a:rPr lang="ru-RU" sz="2000" dirty="0" err="1"/>
              <a:t>Попелюх</a:t>
            </a:r>
            <a:r>
              <a:rPr lang="ru-RU" sz="2000" dirty="0"/>
              <a:t>. 15 листопада 1966 у них </a:t>
            </a:r>
            <a:r>
              <a:rPr lang="ru-RU" sz="2000" dirty="0" err="1"/>
              <a:t>народився</a:t>
            </a:r>
            <a:r>
              <a:rPr lang="ru-RU" sz="2000" dirty="0"/>
              <a:t> </a:t>
            </a:r>
            <a:r>
              <a:rPr lang="ru-RU" sz="2000" dirty="0" err="1"/>
              <a:t>син</a:t>
            </a:r>
            <a:r>
              <a:rPr lang="ru-RU" sz="2000" dirty="0"/>
              <a:t> — </a:t>
            </a:r>
            <a:r>
              <a:rPr lang="ru-RU" sz="2000" dirty="0" err="1"/>
              <a:t>нині</a:t>
            </a:r>
            <a:r>
              <a:rPr lang="ru-RU" sz="2000" dirty="0"/>
              <a:t> </a:t>
            </a:r>
            <a:r>
              <a:rPr lang="ru-RU" sz="2000" dirty="0" err="1"/>
              <a:t>літературознавець</a:t>
            </a:r>
            <a:r>
              <a:rPr lang="ru-RU" sz="2000" dirty="0"/>
              <a:t>, </a:t>
            </a:r>
            <a:r>
              <a:rPr lang="ru-RU" sz="2000" dirty="0" err="1"/>
              <a:t>дослідник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 батька </a:t>
            </a:r>
            <a:r>
              <a:rPr lang="ru-RU" sz="2000" dirty="0" err="1"/>
              <a:t>Дмитро</a:t>
            </a:r>
            <a:r>
              <a:rPr lang="ru-RU" sz="2000" dirty="0"/>
              <a:t> </a:t>
            </a:r>
            <a:r>
              <a:rPr lang="ru-RU" sz="2000" dirty="0" err="1"/>
              <a:t>Стус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4" name="Рисунок 3" descr="stus01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52"/>
            <a:ext cx="3214710" cy="3080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79787944.jpg"/>
          <p:cNvPicPr>
            <a:picLocks noChangeAspect="1"/>
          </p:cNvPicPr>
          <p:nvPr/>
        </p:nvPicPr>
        <p:blipFill>
          <a:blip r:embed="rId4"/>
          <a:srcRect l="2139" r="3209"/>
          <a:stretch>
            <a:fillRect/>
          </a:stretch>
        </p:blipFill>
        <p:spPr>
          <a:xfrm>
            <a:off x="5643570" y="3357562"/>
            <a:ext cx="2906800" cy="230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XadaLqOcKS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214290"/>
            <a:ext cx="4354907" cy="290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4071942"/>
            <a:ext cx="57150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Пропозицію Стуса опублікувати 1965 свою першу збірку віршів </a:t>
            </a:r>
            <a:r>
              <a:rPr lang="uk-UA" sz="2400" dirty="0"/>
              <a:t>«Круговерть» </a:t>
            </a:r>
            <a:r>
              <a:rPr lang="uk-UA" dirty="0"/>
              <a:t>відхилило </a:t>
            </a:r>
            <a:r>
              <a:rPr lang="uk-UA" dirty="0" smtClean="0"/>
              <a:t>видавництво,також відхилено його і другу </a:t>
            </a:r>
            <a:r>
              <a:rPr lang="uk-UA" dirty="0"/>
              <a:t>збірку — </a:t>
            </a:r>
            <a:r>
              <a:rPr lang="uk-UA" sz="2400" dirty="0"/>
              <a:t>«Зимові дерева».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3714752"/>
            <a:ext cx="24288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Однак її опублікували в самвидаві, а пізніше вона потрапила до Бельгії й 1970 була видана в Брюсселі. Після чого Стус остаточно став вигнанцем системи.</a:t>
            </a:r>
            <a:endParaRPr lang="uk-UA" sz="2000" dirty="0"/>
          </a:p>
        </p:txBody>
      </p:sp>
      <p:pic>
        <p:nvPicPr>
          <p:cNvPr id="6" name="Рисунок 5" descr="37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271685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4dea991b6b9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142852"/>
            <a:ext cx="5238760" cy="337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3643314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Стус</a:t>
            </a:r>
            <a:r>
              <a:rPr lang="ru-RU" sz="2000" dirty="0"/>
              <a:t> </a:t>
            </a:r>
            <a:r>
              <a:rPr lang="ru-RU" sz="2000" dirty="0" err="1"/>
              <a:t>критикував</a:t>
            </a:r>
            <a:r>
              <a:rPr lang="ru-RU" sz="2000" dirty="0"/>
              <a:t> </a:t>
            </a:r>
            <a:r>
              <a:rPr lang="ru-RU" sz="2000" dirty="0" err="1"/>
              <a:t>панівну</a:t>
            </a:r>
            <a:r>
              <a:rPr lang="ru-RU" sz="2000" dirty="0"/>
              <a:t> </a:t>
            </a:r>
            <a:r>
              <a:rPr lang="ru-RU" sz="2000" dirty="0" smtClean="0"/>
              <a:t>систему. </a:t>
            </a:r>
            <a:r>
              <a:rPr lang="ru-RU" sz="2000" dirty="0"/>
              <a:t>На початку 1970-х </a:t>
            </a:r>
            <a:r>
              <a:rPr lang="ru-RU" sz="2000" dirty="0" err="1"/>
              <a:t>приєднався</a:t>
            </a:r>
            <a:r>
              <a:rPr lang="ru-RU" sz="2000" dirty="0"/>
              <a:t> до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захисту</a:t>
            </a:r>
            <a:r>
              <a:rPr lang="ru-RU" sz="2000" dirty="0"/>
              <a:t> прав </a:t>
            </a:r>
            <a:r>
              <a:rPr lang="ru-RU" sz="2000" dirty="0" err="1"/>
              <a:t>людини</a:t>
            </a:r>
            <a:r>
              <a:rPr lang="ru-RU" sz="2000" dirty="0"/>
              <a:t>. </a:t>
            </a:r>
            <a:endParaRPr lang="uk-UA" sz="2000" dirty="0"/>
          </a:p>
        </p:txBody>
      </p:sp>
      <p:pic>
        <p:nvPicPr>
          <p:cNvPr id="4" name="Рисунок 3" descr="titul_1.jpg"/>
          <p:cNvPicPr>
            <a:picLocks noChangeAspect="1"/>
          </p:cNvPicPr>
          <p:nvPr/>
        </p:nvPicPr>
        <p:blipFill>
          <a:blip r:embed="rId3"/>
          <a:srcRect l="22561" r="25610"/>
          <a:stretch>
            <a:fillRect/>
          </a:stretch>
        </p:blipFill>
        <p:spPr>
          <a:xfrm>
            <a:off x="6000760" y="571480"/>
            <a:ext cx="2942045" cy="473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4357694"/>
            <a:ext cx="54292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12 січня 1972 року — перший арешт; впродовж майже 9 місяців поет перебував у слідчому ізоляторі. Саме тоді було створено збірку </a:t>
            </a:r>
            <a:r>
              <a:rPr lang="uk-UA" sz="2400" dirty="0"/>
              <a:t>«Час творчості».</a:t>
            </a:r>
            <a:endParaRPr lang="uk-UA" dirty="0"/>
          </a:p>
        </p:txBody>
      </p:sp>
      <p:pic>
        <p:nvPicPr>
          <p:cNvPr id="7" name="Рисунок 6" descr="5ed82-0000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285728"/>
            <a:ext cx="4643470" cy="3360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20717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початку </a:t>
            </a:r>
            <a:r>
              <a:rPr lang="ru-RU" dirty="0" err="1"/>
              <a:t>вересня</a:t>
            </a:r>
            <a:r>
              <a:rPr lang="ru-RU" dirty="0"/>
              <a:t> 1972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обласний</a:t>
            </a:r>
            <a:r>
              <a:rPr lang="ru-RU" dirty="0"/>
              <a:t> суд </a:t>
            </a:r>
            <a:r>
              <a:rPr lang="ru-RU" dirty="0" err="1"/>
              <a:t>звинуватив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b="1" dirty="0"/>
              <a:t>«</a:t>
            </a:r>
            <a:r>
              <a:rPr lang="ru-RU" b="1" dirty="0" err="1"/>
              <a:t>антирадянській</a:t>
            </a:r>
            <a:r>
              <a:rPr lang="ru-RU" b="1" dirty="0"/>
              <a:t> </a:t>
            </a:r>
            <a:r>
              <a:rPr lang="ru-RU" b="1" dirty="0" err="1"/>
              <a:t>агітації</a:t>
            </a:r>
            <a:r>
              <a:rPr lang="ru-RU" b="1" dirty="0"/>
              <a:t> </a:t>
            </a:r>
            <a:r>
              <a:rPr lang="ru-RU" b="1" dirty="0" err="1"/>
              <a:t>й</a:t>
            </a:r>
            <a:r>
              <a:rPr lang="ru-RU" b="1" dirty="0"/>
              <a:t> </a:t>
            </a:r>
            <a:r>
              <a:rPr lang="ru-RU" b="1" dirty="0" err="1"/>
              <a:t>пропаганді</a:t>
            </a:r>
            <a:r>
              <a:rPr lang="ru-RU" b="1" dirty="0"/>
              <a:t>» </a:t>
            </a:r>
            <a:r>
              <a:rPr lang="ru-RU" dirty="0"/>
              <a:t>та засудив до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3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заслання</a:t>
            </a:r>
            <a:r>
              <a:rPr lang="ru-RU" dirty="0"/>
              <a:t>.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відбував</a:t>
            </a:r>
            <a:r>
              <a:rPr lang="ru-RU" dirty="0"/>
              <a:t> у </a:t>
            </a:r>
            <a:r>
              <a:rPr lang="ru-RU" dirty="0" err="1"/>
              <a:t>мордовських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магаданських</a:t>
            </a:r>
            <a:r>
              <a:rPr lang="ru-RU" dirty="0"/>
              <a:t> таборах.</a:t>
            </a:r>
            <a:endParaRPr lang="uk-UA" dirty="0"/>
          </a:p>
        </p:txBody>
      </p:sp>
      <p:pic>
        <p:nvPicPr>
          <p:cNvPr id="4" name="Рисунок 3" descr="1051915_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857232"/>
            <a:ext cx="4000507" cy="2700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00298" y="3857628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віршів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Стус</a:t>
            </a:r>
            <a:r>
              <a:rPr lang="ru-RU" sz="2000" dirty="0"/>
              <a:t> писав у </a:t>
            </a:r>
            <a:r>
              <a:rPr lang="ru-RU" sz="2000" dirty="0" err="1"/>
              <a:t>таборі</a:t>
            </a:r>
            <a:r>
              <a:rPr lang="ru-RU" sz="2000" dirty="0"/>
              <a:t>, </a:t>
            </a:r>
            <a:r>
              <a:rPr lang="ru-RU" sz="2000" dirty="0" err="1"/>
              <a:t>вилучалася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знищувалась</a:t>
            </a:r>
            <a:r>
              <a:rPr lang="ru-RU" sz="2000" dirty="0"/>
              <a:t>,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потрапили</a:t>
            </a:r>
            <a:r>
              <a:rPr lang="ru-RU" sz="2000" dirty="0"/>
              <a:t> на волю через </a:t>
            </a:r>
            <a:r>
              <a:rPr lang="ru-RU" sz="2000" dirty="0" err="1"/>
              <a:t>листи</a:t>
            </a:r>
            <a:r>
              <a:rPr lang="ru-RU" sz="2000" dirty="0"/>
              <a:t> до </a:t>
            </a:r>
            <a:r>
              <a:rPr lang="ru-RU" sz="2000" dirty="0" err="1"/>
              <a:t>дружини</a:t>
            </a:r>
            <a:r>
              <a:rPr lang="ru-RU" sz="2000" dirty="0"/>
              <a:t>. </a:t>
            </a:r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285728"/>
            <a:ext cx="23574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</a:t>
            </a:r>
            <a:r>
              <a:rPr lang="ru-RU" dirty="0" err="1"/>
              <a:t>закінченню</a:t>
            </a:r>
            <a:r>
              <a:rPr lang="ru-RU" dirty="0"/>
              <a:t> строку, </a:t>
            </a:r>
            <a:r>
              <a:rPr lang="ru-RU" dirty="0" err="1"/>
              <a:t>Стуса</a:t>
            </a:r>
            <a:r>
              <a:rPr lang="ru-RU" dirty="0"/>
              <a:t> </a:t>
            </a:r>
            <a:r>
              <a:rPr lang="ru-RU" dirty="0" smtClean="0"/>
              <a:t>1977 </a:t>
            </a:r>
            <a:r>
              <a:rPr lang="ru-RU" dirty="0" err="1" smtClean="0"/>
              <a:t>вислали</a:t>
            </a:r>
            <a:r>
              <a:rPr lang="ru-RU" dirty="0" smtClean="0"/>
              <a:t> </a:t>
            </a:r>
            <a:r>
              <a:rPr lang="ru-RU" dirty="0"/>
              <a:t>в Матросове </a:t>
            </a:r>
            <a:r>
              <a:rPr lang="ru-RU" dirty="0" err="1"/>
              <a:t>Магаданської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де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до 1979 на </a:t>
            </a:r>
            <a:r>
              <a:rPr lang="ru-RU" dirty="0" err="1"/>
              <a:t>золотих</a:t>
            </a:r>
            <a:r>
              <a:rPr lang="ru-RU" dirty="0"/>
              <a:t> </a:t>
            </a:r>
            <a:r>
              <a:rPr lang="ru-RU" dirty="0" err="1"/>
              <a:t>копальнях</a:t>
            </a:r>
            <a:r>
              <a:rPr lang="ru-RU" dirty="0"/>
              <a:t>. З </a:t>
            </a:r>
            <a:r>
              <a:rPr lang="ru-RU" dirty="0" err="1"/>
              <a:t>ув'язнення</a:t>
            </a:r>
            <a:r>
              <a:rPr lang="ru-RU" dirty="0"/>
              <a:t> </a:t>
            </a:r>
            <a:r>
              <a:rPr lang="ru-RU" dirty="0" err="1"/>
              <a:t>звернувся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заявою</a:t>
            </a:r>
            <a:r>
              <a:rPr lang="ru-RU" dirty="0"/>
              <a:t> до </a:t>
            </a:r>
            <a:r>
              <a:rPr lang="ru-RU" dirty="0" err="1"/>
              <a:t>Верховної</a:t>
            </a:r>
            <a:r>
              <a:rPr lang="ru-RU" dirty="0"/>
              <a:t> Ради СРСР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відмовою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громадянства</a:t>
            </a:r>
            <a:r>
              <a:rPr lang="ru-RU" dirty="0"/>
              <a:t>: </a:t>
            </a:r>
            <a:r>
              <a:rPr lang="ru-RU" b="1" dirty="0"/>
              <a:t>«…</a:t>
            </a:r>
            <a:r>
              <a:rPr lang="ru-RU" b="1" dirty="0" err="1"/>
              <a:t>мати</a:t>
            </a:r>
            <a:r>
              <a:rPr lang="ru-RU" b="1" dirty="0"/>
              <a:t> </a:t>
            </a:r>
            <a:r>
              <a:rPr lang="ru-RU" b="1" dirty="0" err="1"/>
              <a:t>радянське</a:t>
            </a:r>
            <a:r>
              <a:rPr lang="ru-RU" b="1" dirty="0"/>
              <a:t> </a:t>
            </a:r>
            <a:r>
              <a:rPr lang="ru-RU" b="1" dirty="0" err="1"/>
              <a:t>громадянство</a:t>
            </a:r>
            <a:r>
              <a:rPr lang="ru-RU" b="1" dirty="0"/>
              <a:t> </a:t>
            </a:r>
            <a:r>
              <a:rPr lang="ru-RU" b="1" dirty="0" err="1"/>
              <a:t>є</a:t>
            </a:r>
            <a:r>
              <a:rPr lang="ru-RU" b="1" dirty="0"/>
              <a:t> </a:t>
            </a:r>
            <a:r>
              <a:rPr lang="ru-RU" b="1" dirty="0" err="1"/>
              <a:t>неможливою</a:t>
            </a:r>
            <a:r>
              <a:rPr lang="ru-RU" b="1" dirty="0"/>
              <a:t> для мене </a:t>
            </a:r>
            <a:r>
              <a:rPr lang="ru-RU" b="1" dirty="0" err="1"/>
              <a:t>річчю</a:t>
            </a:r>
            <a:r>
              <a:rPr lang="ru-RU" b="1" dirty="0"/>
              <a:t>. Бути </a:t>
            </a:r>
            <a:r>
              <a:rPr lang="ru-RU" b="1" dirty="0" err="1"/>
              <a:t>радянським</a:t>
            </a:r>
            <a:r>
              <a:rPr lang="ru-RU" b="1" dirty="0"/>
              <a:t> </a:t>
            </a:r>
            <a:r>
              <a:rPr lang="ru-RU" b="1" dirty="0" err="1"/>
              <a:t>громадянином</a:t>
            </a:r>
            <a:r>
              <a:rPr lang="ru-RU" b="1" dirty="0"/>
              <a:t> — значить бути рабом…».</a:t>
            </a:r>
            <a:endParaRPr lang="uk-UA" b="1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тттрппеешлшд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tus_delo11_0.jpg"/>
          <p:cNvPicPr>
            <a:picLocks noChangeAspect="1"/>
          </p:cNvPicPr>
          <p:nvPr/>
        </p:nvPicPr>
        <p:blipFill>
          <a:blip r:embed="rId3"/>
          <a:srcRect r="6977"/>
          <a:stretch>
            <a:fillRect/>
          </a:stretch>
        </p:blipFill>
        <p:spPr>
          <a:xfrm>
            <a:off x="2643174" y="2714620"/>
            <a:ext cx="3847684" cy="25068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15140" y="357166"/>
            <a:ext cx="2285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/>
              <a:t>травні</a:t>
            </a:r>
            <a:r>
              <a:rPr lang="ru-RU" dirty="0"/>
              <a:t> 1980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засуджений</a:t>
            </a:r>
            <a:r>
              <a:rPr lang="ru-RU" dirty="0"/>
              <a:t> на 10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примусових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заслання</a:t>
            </a:r>
            <a:r>
              <a:rPr lang="ru-RU" dirty="0"/>
              <a:t>. 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призначеного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адвоката </a:t>
            </a:r>
            <a:r>
              <a:rPr lang="ru-RU" dirty="0" err="1"/>
              <a:t>Віктора</a:t>
            </a:r>
            <a:r>
              <a:rPr lang="ru-RU" dirty="0"/>
              <a:t> </a:t>
            </a:r>
            <a:r>
              <a:rPr lang="ru-RU" dirty="0" err="1"/>
              <a:t>Медведчука</a:t>
            </a:r>
            <a:r>
              <a:rPr lang="ru-RU" dirty="0"/>
              <a:t>, </a:t>
            </a:r>
            <a:r>
              <a:rPr lang="ru-RU" dirty="0" err="1"/>
              <a:t>намагаючись</a:t>
            </a:r>
            <a:r>
              <a:rPr lang="ru-RU" dirty="0"/>
              <a:t> самому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.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Стуса</a:t>
            </a:r>
            <a:r>
              <a:rPr lang="ru-RU" dirty="0"/>
              <a:t> </a:t>
            </a:r>
            <a:r>
              <a:rPr lang="ru-RU" dirty="0" err="1"/>
              <a:t>вивели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зали</a:t>
            </a:r>
            <a:r>
              <a:rPr lang="ru-RU" dirty="0"/>
              <a:t> суду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вирок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зачитали без </a:t>
            </a:r>
            <a:r>
              <a:rPr lang="ru-RU" dirty="0" err="1"/>
              <a:t>нього</a:t>
            </a:r>
            <a:r>
              <a:rPr lang="ru-RU" dirty="0"/>
              <a:t>. 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20717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Повернувшись </a:t>
            </a:r>
            <a:r>
              <a:rPr lang="ru-RU" dirty="0" err="1" smtClean="0"/>
              <a:t>восени</a:t>
            </a:r>
            <a:r>
              <a:rPr lang="ru-RU" dirty="0" smtClean="0"/>
              <a:t> 1979 до 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приєднався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</a:t>
            </a:r>
            <a:r>
              <a:rPr lang="ru-RU" dirty="0" err="1" smtClean="0"/>
              <a:t>гельсинської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людини</a:t>
            </a:r>
            <a:r>
              <a:rPr lang="ru-RU" dirty="0" smtClean="0"/>
              <a:t>. </a:t>
            </a:r>
            <a:r>
              <a:rPr lang="ru-RU" dirty="0" err="1" smtClean="0"/>
              <a:t>Незважаючи</a:t>
            </a:r>
            <a:r>
              <a:rPr lang="ru-RU" dirty="0" smtClean="0"/>
              <a:t> на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підірване</a:t>
            </a:r>
            <a:r>
              <a:rPr lang="ru-RU" dirty="0" smtClean="0"/>
              <a:t>, </a:t>
            </a:r>
            <a:r>
              <a:rPr lang="ru-RU" dirty="0" err="1" smtClean="0"/>
              <a:t>Стус</a:t>
            </a:r>
            <a:r>
              <a:rPr lang="ru-RU" dirty="0" smtClean="0"/>
              <a:t> </a:t>
            </a:r>
            <a:r>
              <a:rPr lang="ru-RU" dirty="0" err="1" smtClean="0"/>
              <a:t>заробляв</a:t>
            </a:r>
            <a:r>
              <a:rPr lang="ru-RU" dirty="0" smtClean="0"/>
              <a:t> на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працюючи</a:t>
            </a:r>
            <a:r>
              <a:rPr lang="ru-RU" dirty="0" smtClean="0"/>
              <a:t> </a:t>
            </a:r>
            <a:r>
              <a:rPr lang="ru-RU" dirty="0" err="1" smtClean="0"/>
              <a:t>робітником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заводі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6" name="Рисунок 5" descr="Stys-700x4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14290"/>
            <a:ext cx="3833816" cy="2393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702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Katya</cp:lastModifiedBy>
  <cp:revision>20</cp:revision>
  <dcterms:created xsi:type="dcterms:W3CDTF">2014-03-16T07:45:19Z</dcterms:created>
  <dcterms:modified xsi:type="dcterms:W3CDTF">2014-03-16T11:44:42Z</dcterms:modified>
</cp:coreProperties>
</file>