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2"/>
  </p:notesMasterIdLst>
  <p:sldIdLst>
    <p:sldId id="256" r:id="rId2"/>
    <p:sldId id="257" r:id="rId3"/>
    <p:sldId id="277" r:id="rId4"/>
    <p:sldId id="258" r:id="rId5"/>
    <p:sldId id="272" r:id="rId6"/>
    <p:sldId id="273" r:id="rId7"/>
    <p:sldId id="274" r:id="rId8"/>
    <p:sldId id="260" r:id="rId9"/>
    <p:sldId id="275" r:id="rId10"/>
    <p:sldId id="276" r:id="rId11"/>
    <p:sldId id="279" r:id="rId12"/>
    <p:sldId id="278" r:id="rId13"/>
    <p:sldId id="259" r:id="rId14"/>
    <p:sldId id="261" r:id="rId15"/>
    <p:sldId id="269" r:id="rId16"/>
    <p:sldId id="262" r:id="rId17"/>
    <p:sldId id="280" r:id="rId18"/>
    <p:sldId id="281" r:id="rId19"/>
    <p:sldId id="282" r:id="rId20"/>
    <p:sldId id="266"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99FFCC"/>
    <a:srgbClr val="FF3399"/>
    <a:srgbClr val="6699FF"/>
    <a:srgbClr val="FF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EDFFE-85D4-4B0D-9CDF-C352FC3F7A76}" type="datetimeFigureOut">
              <a:rPr lang="ru-RU" smtClean="0"/>
              <a:pPr/>
              <a:t>30.10.2012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88BFDC-EB61-436C-A5EF-2781C8AB6AA3}" type="slidenum">
              <a:rPr lang="ru-RU" smtClean="0"/>
              <a:pPr/>
              <a:t>‹#›</a:t>
            </a:fld>
            <a:endParaRPr lang="ru-RU"/>
          </a:p>
        </p:txBody>
      </p:sp>
    </p:spTree>
    <p:extLst>
      <p:ext uri="{BB962C8B-B14F-4D97-AF65-F5344CB8AC3E}">
        <p14:creationId xmlns:p14="http://schemas.microsoft.com/office/powerpoint/2010/main" val="384965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685800"/>
            <a:ext cx="7772400" cy="2127250"/>
          </a:xfrm>
        </p:spPr>
        <p:txBody>
          <a:bodyPr/>
          <a:lstStyle>
            <a:lvl1pPr algn="ctr">
              <a:defRPr sz="5800"/>
            </a:lvl1pPr>
          </a:lstStyle>
          <a:p>
            <a:r>
              <a:rPr lang="ru-RU"/>
              <a:t>Образец заголовка</a:t>
            </a:r>
          </a:p>
        </p:txBody>
      </p:sp>
      <p:sp>
        <p:nvSpPr>
          <p:cNvPr id="5120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ru-RU"/>
              <a:t>Образец подзаголовка</a:t>
            </a:r>
          </a:p>
        </p:txBody>
      </p:sp>
      <p:sp>
        <p:nvSpPr>
          <p:cNvPr id="51204" name="Rectangle 4"/>
          <p:cNvSpPr>
            <a:spLocks noGrp="1" noChangeArrowheads="1"/>
          </p:cNvSpPr>
          <p:nvPr>
            <p:ph type="dt" sz="half" idx="2"/>
          </p:nvPr>
        </p:nvSpPr>
        <p:spPr/>
        <p:txBody>
          <a:bodyPr/>
          <a:lstStyle>
            <a:lvl1pPr>
              <a:defRPr/>
            </a:lvl1pPr>
          </a:lstStyle>
          <a:p>
            <a:endParaRPr lang="ru-RU"/>
          </a:p>
        </p:txBody>
      </p:sp>
      <p:sp>
        <p:nvSpPr>
          <p:cNvPr id="51205" name="Rectangle 5"/>
          <p:cNvSpPr>
            <a:spLocks noGrp="1" noChangeArrowheads="1"/>
          </p:cNvSpPr>
          <p:nvPr>
            <p:ph type="ftr" sz="quarter" idx="3"/>
          </p:nvPr>
        </p:nvSpPr>
        <p:spPr/>
        <p:txBody>
          <a:bodyPr/>
          <a:lstStyle>
            <a:lvl1pPr>
              <a:defRPr/>
            </a:lvl1pPr>
          </a:lstStyle>
          <a:p>
            <a:endParaRPr lang="ru-RU"/>
          </a:p>
        </p:txBody>
      </p:sp>
      <p:sp>
        <p:nvSpPr>
          <p:cNvPr id="51206" name="Rectangle 6"/>
          <p:cNvSpPr>
            <a:spLocks noGrp="1" noChangeArrowheads="1"/>
          </p:cNvSpPr>
          <p:nvPr>
            <p:ph type="sldNum" sz="quarter" idx="4"/>
          </p:nvPr>
        </p:nvSpPr>
        <p:spPr/>
        <p:txBody>
          <a:bodyPr/>
          <a:lstStyle>
            <a:lvl1pPr>
              <a:defRPr/>
            </a:lvl1pPr>
          </a:lstStyle>
          <a:p>
            <a:fld id="{BDA9AD96-C649-4B8D-8BC1-A267E6E0662D}" type="slidenum">
              <a:rPr lang="ru-RU"/>
              <a:pPr/>
              <a:t>‹#›</a:t>
            </a:fld>
            <a:endParaRPr lang="ru-RU"/>
          </a:p>
        </p:txBody>
      </p:sp>
      <p:grpSp>
        <p:nvGrpSpPr>
          <p:cNvPr id="51207" name="Group 7"/>
          <p:cNvGrpSpPr>
            <a:grpSpLocks/>
          </p:cNvGrpSpPr>
          <p:nvPr/>
        </p:nvGrpSpPr>
        <p:grpSpPr bwMode="auto">
          <a:xfrm>
            <a:off x="228600" y="2889250"/>
            <a:ext cx="8610600" cy="201613"/>
            <a:chOff x="144" y="1680"/>
            <a:chExt cx="5424" cy="144"/>
          </a:xfrm>
        </p:grpSpPr>
        <p:sp>
          <p:nvSpPr>
            <p:cNvPr id="51208"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endParaRPr lang="ru-RU"/>
            </a:p>
          </p:txBody>
        </p:sp>
        <p:sp>
          <p:nvSpPr>
            <p:cNvPr id="51209"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endParaRPr lang="ru-RU"/>
            </a:p>
          </p:txBody>
        </p:sp>
        <p:sp>
          <p:nvSpPr>
            <p:cNvPr id="51210"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endParaRPr lang="ru-RU"/>
            </a:p>
          </p:txBody>
        </p:sp>
      </p:grpSp>
    </p:spTree>
  </p:cSld>
  <p:clrMapOvr>
    <a:masterClrMapping/>
  </p:clrMapOvr>
  <p:transition spd="med">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41CA0D6-3C53-456A-AA42-23A065D719AA}" type="slidenum">
              <a:rPr lang="ru-RU"/>
              <a:pPr/>
              <a:t>‹#›</a:t>
            </a:fld>
            <a:endParaRPr lang="ru-RU"/>
          </a:p>
        </p:txBody>
      </p:sp>
    </p:spTree>
  </p:cSld>
  <p:clrMapOvr>
    <a:masterClrMapping/>
  </p:clrMapOvr>
  <p:transition spd="med">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97284CE1-E638-491D-A63B-32A1262FD0B1}" type="slidenum">
              <a:rPr lang="ru-RU"/>
              <a:pPr/>
              <a:t>‹#›</a:t>
            </a:fld>
            <a:endParaRPr lang="ru-RU"/>
          </a:p>
        </p:txBody>
      </p:sp>
    </p:spTree>
  </p:cSld>
  <p:clrMapOvr>
    <a:masterClrMapping/>
  </p:clrMapOvr>
  <p:transition spd="med">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8400"/>
            <a:ext cx="2133600" cy="457200"/>
          </a:xfrm>
        </p:spPr>
        <p:txBody>
          <a:bodyPr/>
          <a:lstStyle>
            <a:lvl1pPr>
              <a:defRPr/>
            </a:lvl1pPr>
          </a:lstStyle>
          <a:p>
            <a:endParaRPr lang="ru-RU"/>
          </a:p>
        </p:txBody>
      </p:sp>
      <p:sp>
        <p:nvSpPr>
          <p:cNvPr id="7" name="Нижний колонтитул 6"/>
          <p:cNvSpPr>
            <a:spLocks noGrp="1"/>
          </p:cNvSpPr>
          <p:nvPr>
            <p:ph type="ftr" sz="quarter" idx="11"/>
          </p:nvPr>
        </p:nvSpPr>
        <p:spPr>
          <a:xfrm>
            <a:off x="3124200" y="6248400"/>
            <a:ext cx="2895600" cy="457200"/>
          </a:xfrm>
        </p:spPr>
        <p:txBody>
          <a:bodyPr/>
          <a:lstStyle>
            <a:lvl1pPr>
              <a:defRPr/>
            </a:lvl1pPr>
          </a:lstStyle>
          <a:p>
            <a:endParaRPr lang="ru-RU"/>
          </a:p>
        </p:txBody>
      </p:sp>
      <p:sp>
        <p:nvSpPr>
          <p:cNvPr id="8" name="Номер слайда 7"/>
          <p:cNvSpPr>
            <a:spLocks noGrp="1"/>
          </p:cNvSpPr>
          <p:nvPr>
            <p:ph type="sldNum" sz="quarter" idx="12"/>
          </p:nvPr>
        </p:nvSpPr>
        <p:spPr>
          <a:xfrm>
            <a:off x="6553200" y="6248400"/>
            <a:ext cx="2133600" cy="457200"/>
          </a:xfrm>
        </p:spPr>
        <p:txBody>
          <a:bodyPr/>
          <a:lstStyle>
            <a:lvl1pPr>
              <a:defRPr/>
            </a:lvl1pPr>
          </a:lstStyle>
          <a:p>
            <a:fld id="{808FD487-4246-44A8-906B-5245D4AC9323}" type="slidenum">
              <a:rPr lang="ru-RU"/>
              <a:pPr/>
              <a:t>‹#›</a:t>
            </a:fld>
            <a:endParaRPr lang="ru-RU"/>
          </a:p>
        </p:txBody>
      </p:sp>
    </p:spTree>
  </p:cSld>
  <p:clrMapOvr>
    <a:masterClrMapping/>
  </p:clrMapOvr>
  <p:transition spd="med">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8400"/>
            <a:ext cx="2133600" cy="45720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8400"/>
            <a:ext cx="2133600" cy="457200"/>
          </a:xfrm>
        </p:spPr>
        <p:txBody>
          <a:bodyPr/>
          <a:lstStyle>
            <a:lvl1pPr>
              <a:defRPr/>
            </a:lvl1pPr>
          </a:lstStyle>
          <a:p>
            <a:fld id="{AA02E217-99E2-49F4-8EAA-83828CA44735}" type="slidenum">
              <a:rPr lang="ru-RU"/>
              <a:pPr/>
              <a:t>‹#›</a:t>
            </a:fld>
            <a:endParaRPr lang="ru-RU"/>
          </a:p>
        </p:txBody>
      </p:sp>
    </p:spTree>
  </p:cSld>
  <p:clrMapOvr>
    <a:masterClrMapping/>
  </p:clrMapOvr>
  <p:transition spd="med">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0CE2565-228B-423A-8BCD-3537F0BAEA59}" type="slidenum">
              <a:rPr lang="ru-RU"/>
              <a:pPr/>
              <a:t>‹#›</a:t>
            </a:fld>
            <a:endParaRPr lang="ru-RU"/>
          </a:p>
        </p:txBody>
      </p:sp>
    </p:spTree>
  </p:cSld>
  <p:clrMapOvr>
    <a:masterClrMapping/>
  </p:clrMapOvr>
  <p:transition spd="med">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787F479-BA14-49B9-A794-679E9D8E6C4A}" type="slidenum">
              <a:rPr lang="ru-RU"/>
              <a:pPr/>
              <a:t>‹#›</a:t>
            </a:fld>
            <a:endParaRPr lang="ru-RU"/>
          </a:p>
        </p:txBody>
      </p:sp>
    </p:spTree>
  </p:cSld>
  <p:clrMapOvr>
    <a:masterClrMapping/>
  </p:clrMapOvr>
  <p:transition spd="med">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6A7A29C-D0AD-49B1-A97F-0A87B4D0C5B7}" type="slidenum">
              <a:rPr lang="ru-RU"/>
              <a:pPr/>
              <a:t>‹#›</a:t>
            </a:fld>
            <a:endParaRPr lang="ru-RU"/>
          </a:p>
        </p:txBody>
      </p:sp>
    </p:spTree>
  </p:cSld>
  <p:clrMapOvr>
    <a:masterClrMapping/>
  </p:clrMapOvr>
  <p:transition spd="med">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1BDECD7-E1C4-4B2E-A321-B89FF14BD6C8}" type="slidenum">
              <a:rPr lang="ru-RU"/>
              <a:pPr/>
              <a:t>‹#›</a:t>
            </a:fld>
            <a:endParaRPr lang="ru-RU"/>
          </a:p>
        </p:txBody>
      </p:sp>
    </p:spTree>
  </p:cSld>
  <p:clrMapOvr>
    <a:masterClrMapping/>
  </p:clrMapOvr>
  <p:transition spd="med">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0E67218-0C7F-4EA3-A350-7DBBE1D2EE22}" type="slidenum">
              <a:rPr lang="ru-RU"/>
              <a:pPr/>
              <a:t>‹#›</a:t>
            </a:fld>
            <a:endParaRPr lang="ru-RU"/>
          </a:p>
        </p:txBody>
      </p:sp>
    </p:spTree>
  </p:cSld>
  <p:clrMapOvr>
    <a:masterClrMapping/>
  </p:clrMapOvr>
  <p:transition spd="med">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E0A9FEFB-75CF-4F82-B455-EE4CA477D541}" type="slidenum">
              <a:rPr lang="ru-RU"/>
              <a:pPr/>
              <a:t>‹#›</a:t>
            </a:fld>
            <a:endParaRPr lang="ru-RU"/>
          </a:p>
        </p:txBody>
      </p:sp>
    </p:spTree>
  </p:cSld>
  <p:clrMapOvr>
    <a:masterClrMapping/>
  </p:clrMapOvr>
  <p:transition spd="med">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B414EB31-077F-4618-B799-AA50BD93073F}" type="slidenum">
              <a:rPr lang="ru-RU"/>
              <a:pPr/>
              <a:t>‹#›</a:t>
            </a:fld>
            <a:endParaRPr lang="ru-RU"/>
          </a:p>
        </p:txBody>
      </p:sp>
    </p:spTree>
  </p:cSld>
  <p:clrMapOvr>
    <a:masterClrMapping/>
  </p:clrMapOvr>
  <p:transition spd="med">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16C94AB-63B4-48E3-8259-BCA2471991DD}" type="slidenum">
              <a:rPr lang="ru-RU"/>
              <a:pPr/>
              <a:t>‹#›</a:t>
            </a:fld>
            <a:endParaRPr lang="ru-RU"/>
          </a:p>
        </p:txBody>
      </p:sp>
    </p:spTree>
  </p:cSld>
  <p:clrMapOvr>
    <a:masterClrMapping/>
  </p:clrMapOvr>
  <p:transition spd="med">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5017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018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ru-RU"/>
          </a:p>
        </p:txBody>
      </p:sp>
      <p:sp>
        <p:nvSpPr>
          <p:cNvPr id="5018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ru-RU"/>
          </a:p>
        </p:txBody>
      </p:sp>
      <p:sp>
        <p:nvSpPr>
          <p:cNvPr id="5018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A2F9A528-AAFF-4D3F-A580-5BBC9B7B51B3}" type="slidenum">
              <a:rPr lang="ru-RU"/>
              <a:pPr/>
              <a:t>‹#›</a:t>
            </a:fld>
            <a:endParaRPr lang="ru-RU"/>
          </a:p>
        </p:txBody>
      </p:sp>
      <p:sp>
        <p:nvSpPr>
          <p:cNvPr id="50183"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a:endParaRPr lang="ru-RU" sz="2400">
              <a:latin typeface="Times New Roman" pitchFamily="18" charset="0"/>
            </a:endParaRPr>
          </a:p>
        </p:txBody>
      </p:sp>
      <p:sp>
        <p:nvSpPr>
          <p:cNvPr id="50184"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endParaRPr lang="ru-RU"/>
          </a:p>
        </p:txBody>
      </p:sp>
      <p:sp>
        <p:nvSpPr>
          <p:cNvPr id="50185"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a:endParaRPr lang="ru-RU" sz="2400">
              <a:latin typeface="Times New Roman" pitchFamily="18" charset="0"/>
            </a:endParaRPr>
          </a:p>
        </p:txBody>
      </p:sp>
      <p:sp>
        <p:nvSpPr>
          <p:cNvPr id="50186"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a:endParaRPr lang="ru-RU"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Lst>
  <p:transition spd="med">
    <p:sndAc>
      <p:stSnd>
        <p:snd r:embed="rId15" name="chimes.wav"/>
      </p:stSnd>
    </p:sndAc>
  </p:transition>
  <p:timing>
    <p:tnLst>
      <p:par>
        <p:cTn id="1" dur="indefinite" restart="never" nodeType="tmRoot"/>
      </p:par>
    </p:tn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itchFamily="18" charset="0"/>
        </a:defRPr>
      </a:lvl2pPr>
      <a:lvl3pPr algn="l" rtl="0" fontAlgn="base">
        <a:spcBef>
          <a:spcPct val="0"/>
        </a:spcBef>
        <a:spcAft>
          <a:spcPct val="0"/>
        </a:spcAft>
        <a:defRPr sz="4400">
          <a:solidFill>
            <a:schemeClr val="tx2"/>
          </a:solidFill>
          <a:latin typeface="Garamond" pitchFamily="18" charset="0"/>
        </a:defRPr>
      </a:lvl3pPr>
      <a:lvl4pPr algn="l" rtl="0" fontAlgn="base">
        <a:spcBef>
          <a:spcPct val="0"/>
        </a:spcBef>
        <a:spcAft>
          <a:spcPct val="0"/>
        </a:spcAft>
        <a:defRPr sz="4400">
          <a:solidFill>
            <a:schemeClr val="tx2"/>
          </a:solidFill>
          <a:latin typeface="Garamond" pitchFamily="18" charset="0"/>
        </a:defRPr>
      </a:lvl4pPr>
      <a:lvl5pPr algn="l" rtl="0" fontAlgn="base">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fontAlgn="base">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27.jpeg"/><Relationship Id="rId4" Type="http://schemas.openxmlformats.org/officeDocument/2006/relationships/image" Target="../media/image26.jpeg"/></Relationships>
</file>

<file path=ppt/slides/_rels/slide1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0.png"/></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audio" Target="../media/audio1.wav"/><Relationship Id="rId1" Type="http://schemas.openxmlformats.org/officeDocument/2006/relationships/slideLayout" Target="../slideLayouts/slideLayout13.xml"/><Relationship Id="rId4" Type="http://schemas.openxmlformats.org/officeDocument/2006/relationships/image" Target="../media/image33.jpeg"/></Relationships>
</file>

<file path=ppt/slides/_rels/slide1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audio" Target="../media/audio1.wav"/><Relationship Id="rId1" Type="http://schemas.openxmlformats.org/officeDocument/2006/relationships/slideLayout" Target="../slideLayouts/slideLayout13.xml"/><Relationship Id="rId4" Type="http://schemas.openxmlformats.org/officeDocument/2006/relationships/image" Target="../media/image35.jpeg"/></Relationships>
</file>

<file path=ppt/slides/_rels/slide1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audio" Target="../media/audio1.wav"/><Relationship Id="rId1" Type="http://schemas.openxmlformats.org/officeDocument/2006/relationships/slideLayout" Target="../slideLayouts/slideLayout13.xml"/><Relationship Id="rId5" Type="http://schemas.openxmlformats.org/officeDocument/2006/relationships/image" Target="../media/image38.jpeg"/><Relationship Id="rId4" Type="http://schemas.openxmlformats.org/officeDocument/2006/relationships/image" Target="../media/image3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20.jpeg"/><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24.jpeg"/><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333375"/>
            <a:ext cx="9144000" cy="2447925"/>
          </a:xfrm>
        </p:spPr>
        <p:txBody>
          <a:bodyPr/>
          <a:lstStyle/>
          <a:p>
            <a:r>
              <a:rPr lang="en-US" sz="1800" i="1"/>
              <a:t/>
            </a:r>
            <a:br>
              <a:rPr lang="en-US" sz="1800" i="1"/>
            </a:br>
            <a:r>
              <a:rPr lang="en-US" sz="1800" i="1"/>
              <a:t/>
            </a:r>
            <a:br>
              <a:rPr lang="en-US" sz="1800" i="1"/>
            </a:br>
            <a:r>
              <a:rPr lang="en-US" sz="1800" i="1"/>
              <a:t/>
            </a:r>
            <a:br>
              <a:rPr lang="en-US" sz="1800" i="1"/>
            </a:br>
            <a:r>
              <a:rPr lang="uk-UA" sz="2800"/>
              <a:t>Життєвий і творчий шлях </a:t>
            </a:r>
            <a:br>
              <a:rPr lang="uk-UA" sz="2800"/>
            </a:br>
            <a:r>
              <a:rPr lang="en-US" sz="2800"/>
              <a:t> </a:t>
            </a:r>
            <a:r>
              <a:rPr lang="uk-UA" sz="2800"/>
              <a:t>Лесі Українки</a:t>
            </a:r>
            <a:endParaRPr lang="ru-RU" sz="2800"/>
          </a:p>
        </p:txBody>
      </p:sp>
      <p:sp>
        <p:nvSpPr>
          <p:cNvPr id="2051" name="Rectangle 3"/>
          <p:cNvSpPr>
            <a:spLocks noGrp="1" noChangeArrowheads="1"/>
          </p:cNvSpPr>
          <p:nvPr>
            <p:ph type="subTitle" idx="1"/>
          </p:nvPr>
        </p:nvSpPr>
        <p:spPr>
          <a:xfrm>
            <a:off x="2743200" y="4648200"/>
            <a:ext cx="5932488" cy="2209800"/>
          </a:xfrm>
        </p:spPr>
        <p:txBody>
          <a:bodyPr/>
          <a:lstStyle/>
          <a:p>
            <a:pPr algn="r"/>
            <a:r>
              <a:rPr lang="uk-UA" dirty="0"/>
              <a:t>Підготувала </a:t>
            </a:r>
          </a:p>
          <a:p>
            <a:pPr algn="r"/>
            <a:r>
              <a:rPr lang="uk-UA" dirty="0"/>
              <a:t>учениця </a:t>
            </a:r>
            <a:r>
              <a:rPr lang="uk-UA" dirty="0" smtClean="0"/>
              <a:t>11-Б класу</a:t>
            </a:r>
            <a:endParaRPr lang="uk-UA" dirty="0"/>
          </a:p>
          <a:p>
            <a:pPr algn="r"/>
            <a:r>
              <a:rPr lang="uk-UA" dirty="0" smtClean="0"/>
              <a:t>Горбань Марія </a:t>
            </a:r>
            <a:endParaRPr lang="ru-RU" dirty="0"/>
          </a:p>
        </p:txBody>
      </p:sp>
      <p:pic>
        <p:nvPicPr>
          <p:cNvPr id="2053" name="Picture 5"/>
          <p:cNvPicPr>
            <a:picLocks noChangeAspect="1" noChangeArrowheads="1"/>
          </p:cNvPicPr>
          <p:nvPr/>
        </p:nvPicPr>
        <p:blipFill>
          <a:blip r:embed="rId3"/>
          <a:srcRect/>
          <a:stretch>
            <a:fillRect/>
          </a:stretch>
        </p:blipFill>
        <p:spPr bwMode="auto">
          <a:xfrm>
            <a:off x="539750" y="3284538"/>
            <a:ext cx="2449513" cy="3095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054" name="WordArt 6" descr="Бумажный пакет"/>
          <p:cNvSpPr>
            <a:spLocks noChangeArrowheads="1" noChangeShapeType="1" noTextEdit="1"/>
          </p:cNvSpPr>
          <p:nvPr/>
        </p:nvSpPr>
        <p:spPr bwMode="auto">
          <a:xfrm>
            <a:off x="2124075" y="476250"/>
            <a:ext cx="4930775" cy="1296988"/>
          </a:xfrm>
          <a:prstGeom prst="rect">
            <a:avLst/>
          </a:prstGeom>
        </p:spPr>
        <p:txBody>
          <a:bodyPr wrap="none" fromWordArt="1">
            <a:prstTxWarp prst="textPlain">
              <a:avLst>
                <a:gd name="adj" fmla="val 50000"/>
              </a:avLst>
            </a:prstTxWarp>
          </a:bodyPr>
          <a:lstStyle/>
          <a:p>
            <a:pPr algn="ctr"/>
            <a:r>
              <a:rPr lang="ru-RU" sz="3200" b="1" kern="10">
                <a:ln w="9525">
                  <a:solidFill>
                    <a:srgbClr val="008000"/>
                  </a:solidFill>
                  <a:round/>
                  <a:headEnd/>
                  <a:tailEnd/>
                </a:ln>
                <a:blipFill dpi="0" rotWithShape="0">
                  <a:blip r:embed="rId4"/>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ЇЇ   ЖИТТЯ  – </a:t>
            </a:r>
          </a:p>
          <a:p>
            <a:pPr algn="ctr"/>
            <a:r>
              <a:rPr lang="ru-RU" sz="3200" b="1" kern="10">
                <a:ln w="9525">
                  <a:solidFill>
                    <a:srgbClr val="008000"/>
                  </a:solidFill>
                  <a:round/>
                  <a:headEnd/>
                  <a:tailEnd/>
                </a:ln>
                <a:blipFill dpi="0" rotWithShape="0">
                  <a:blip r:embed="rId4"/>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СОНЯЧНИЙ   ПРОМІНЬ  </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142852"/>
            <a:ext cx="7000924" cy="1200329"/>
          </a:xfrm>
          <a:prstGeom prst="rect">
            <a:avLst/>
          </a:prstGeom>
          <a:noFill/>
        </p:spPr>
        <p:txBody>
          <a:bodyPr wrap="square" rtlCol="0">
            <a:spAutoFit/>
          </a:bodyPr>
          <a:lstStyle/>
          <a:p>
            <a:r>
              <a:rPr lang="uk-UA" dirty="0" smtClean="0"/>
              <a:t>Не  зважаючи на свою хворобу,Леся була жвавою і працьовитою людиною. Мала велику кількість друзів і знайомих,які на протязі усього життя допомагали і підтримували юну поетесу.</a:t>
            </a:r>
            <a:endParaRPr lang="ru-RU" dirty="0"/>
          </a:p>
        </p:txBody>
      </p:sp>
      <p:pic>
        <p:nvPicPr>
          <p:cNvPr id="3" name="Рисунок 82" descr="Леся Українка і Ольга Кобилянська. Фото 1901 р."/>
          <p:cNvPicPr>
            <a:picLocks noChangeAspect="1" noChangeArrowheads="1"/>
          </p:cNvPicPr>
          <p:nvPr/>
        </p:nvPicPr>
        <p:blipFill>
          <a:blip r:embed="rId3"/>
          <a:srcRect/>
          <a:stretch>
            <a:fillRect/>
          </a:stretch>
        </p:blipFill>
        <p:spPr bwMode="auto">
          <a:xfrm>
            <a:off x="1214414" y="1714488"/>
            <a:ext cx="2241168" cy="3357567"/>
          </a:xfrm>
          <a:prstGeom prst="rect">
            <a:avLst/>
          </a:prstGeom>
          <a:noFill/>
          <a:ln w="9525">
            <a:noFill/>
            <a:miter lim="800000"/>
            <a:headEnd/>
            <a:tailEnd/>
          </a:ln>
        </p:spPr>
      </p:pic>
      <p:sp>
        <p:nvSpPr>
          <p:cNvPr id="4" name="Rectangle 4"/>
          <p:cNvSpPr>
            <a:spLocks noChangeArrowheads="1"/>
          </p:cNvSpPr>
          <p:nvPr/>
        </p:nvSpPr>
        <p:spPr bwMode="auto">
          <a:xfrm>
            <a:off x="1285852" y="5143512"/>
            <a:ext cx="1928826" cy="95410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(праворуч) і Ольга Кобилянська. Фото 1901 р.</a:t>
            </a:r>
            <a:endParaRPr lang="ru-RU" sz="1400" b="1" dirty="0">
              <a:latin typeface="Constantia" pitchFamily="18" charset="0"/>
            </a:endParaRPr>
          </a:p>
        </p:txBody>
      </p:sp>
      <p:pic>
        <p:nvPicPr>
          <p:cNvPr id="5" name="Рисунок 40" descr="Леся Українка з Аріадною Драгомановою. Фото 1895 р."/>
          <p:cNvPicPr>
            <a:picLocks noChangeAspect="1" noChangeArrowheads="1"/>
          </p:cNvPicPr>
          <p:nvPr/>
        </p:nvPicPr>
        <p:blipFill>
          <a:blip r:embed="rId4"/>
          <a:srcRect/>
          <a:stretch>
            <a:fillRect/>
          </a:stretch>
        </p:blipFill>
        <p:spPr bwMode="auto">
          <a:xfrm>
            <a:off x="3643306" y="2000240"/>
            <a:ext cx="2311705" cy="3071834"/>
          </a:xfrm>
          <a:prstGeom prst="rect">
            <a:avLst/>
          </a:prstGeom>
          <a:noFill/>
          <a:ln w="9525">
            <a:noFill/>
            <a:miter lim="800000"/>
            <a:headEnd/>
            <a:tailEnd/>
          </a:ln>
        </p:spPr>
      </p:pic>
      <p:sp>
        <p:nvSpPr>
          <p:cNvPr id="6" name="Rectangle 4"/>
          <p:cNvSpPr>
            <a:spLocks noChangeArrowheads="1"/>
          </p:cNvSpPr>
          <p:nvPr/>
        </p:nvSpPr>
        <p:spPr bwMode="auto">
          <a:xfrm>
            <a:off x="4000496" y="5143512"/>
            <a:ext cx="1785953" cy="1169551"/>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(ліворуч) з Аріадною </a:t>
            </a:r>
            <a:r>
              <a:rPr lang="uk-UA" sz="1400" b="1" i="1" dirty="0" err="1">
                <a:latin typeface="Constantia" pitchFamily="18" charset="0"/>
              </a:rPr>
              <a:t>Драгомановою</a:t>
            </a:r>
            <a:r>
              <a:rPr lang="uk-UA" sz="1400" b="1" i="1" dirty="0">
                <a:latin typeface="Constantia" pitchFamily="18" charset="0"/>
              </a:rPr>
              <a:t>. Фото 1895 р.</a:t>
            </a:r>
            <a:endParaRPr lang="ru-RU" sz="1400" b="1" dirty="0">
              <a:latin typeface="Constantia" pitchFamily="18" charset="0"/>
            </a:endParaRPr>
          </a:p>
        </p:txBody>
      </p:sp>
      <p:pic>
        <p:nvPicPr>
          <p:cNvPr id="7" name="Рисунок 23" descr="Леся Українка з Маргаритою Комаровою. Фото 1889 р."/>
          <p:cNvPicPr>
            <a:picLocks noChangeAspect="1" noChangeArrowheads="1"/>
          </p:cNvPicPr>
          <p:nvPr/>
        </p:nvPicPr>
        <p:blipFill>
          <a:blip r:embed="rId5"/>
          <a:srcRect/>
          <a:stretch>
            <a:fillRect/>
          </a:stretch>
        </p:blipFill>
        <p:spPr bwMode="auto">
          <a:xfrm>
            <a:off x="6357950" y="1571612"/>
            <a:ext cx="2510700" cy="3929090"/>
          </a:xfrm>
          <a:prstGeom prst="rect">
            <a:avLst/>
          </a:prstGeom>
          <a:noFill/>
          <a:ln w="9525">
            <a:noFill/>
            <a:miter lim="800000"/>
            <a:headEnd/>
            <a:tailEnd/>
          </a:ln>
        </p:spPr>
      </p:pic>
      <p:sp>
        <p:nvSpPr>
          <p:cNvPr id="9" name="Rectangle 3"/>
          <p:cNvSpPr>
            <a:spLocks noChangeArrowheads="1"/>
          </p:cNvSpPr>
          <p:nvPr/>
        </p:nvSpPr>
        <p:spPr bwMode="auto">
          <a:xfrm>
            <a:off x="5857884" y="5643578"/>
            <a:ext cx="3143250" cy="738188"/>
          </a:xfrm>
          <a:prstGeom prst="rect">
            <a:avLst/>
          </a:prstGeom>
          <a:noFill/>
          <a:ln w="9525">
            <a:noFill/>
            <a:miter lim="800000"/>
            <a:headEnd/>
            <a:tailEnd/>
          </a:ln>
        </p:spPr>
        <p:txBody>
          <a:bodyPr anchor="ctr">
            <a:spAutoFit/>
          </a:bodyPr>
          <a:lstStyle/>
          <a:p>
            <a:pPr algn="ctr"/>
            <a:r>
              <a:rPr lang="uk-UA" sz="1400" b="1" i="1" dirty="0">
                <a:latin typeface="Constantia" pitchFamily="18" charset="0"/>
              </a:rPr>
              <a:t>Леся Українка (ліворуч) з Маргаритою Комаровою. Фото 1889 р.</a:t>
            </a:r>
            <a:endParaRPr lang="ru-RU" b="1" dirty="0"/>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3"/>
                                        </p:tgtEl>
                                        <p:attrNameLst>
                                          <p:attrName>ppt_y</p:attrName>
                                        </p:attrNameLst>
                                      </p:cBhvr>
                                      <p:tavLst>
                                        <p:tav tm="0">
                                          <p:val>
                                            <p:strVal val="#ppt_y"/>
                                          </p:val>
                                        </p:tav>
                                        <p:tav tm="100000">
                                          <p:val>
                                            <p:strVal val="#ppt_y"/>
                                          </p:val>
                                        </p:tav>
                                      </p:tavLst>
                                    </p:anim>
                                    <p:animEffect transition="in" filter="fade">
                                      <p:cBhvr>
                                        <p:cTn id="10" dur="2000"/>
                                        <p:tgtEl>
                                          <p:spTgt spid="3"/>
                                        </p:tgtEl>
                                      </p:cBhvr>
                                    </p:animEffect>
                                  </p:childTnLst>
                                </p:cTn>
                              </p:par>
                            </p:childTnLst>
                          </p:cTn>
                        </p:par>
                        <p:par>
                          <p:cTn id="11" fill="hold">
                            <p:stCondLst>
                              <p:cond delay="2000"/>
                            </p:stCondLst>
                            <p:childTnLst>
                              <p:par>
                                <p:cTn id="12" presetID="15"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2000" fill="hold"/>
                                        <p:tgtEl>
                                          <p:spTgt spid="4"/>
                                        </p:tgtEl>
                                        <p:attrNameLst>
                                          <p:attrName>ppt_w</p:attrName>
                                        </p:attrNameLst>
                                      </p:cBhvr>
                                      <p:tavLst>
                                        <p:tav tm="0">
                                          <p:val>
                                            <p:fltVal val="0"/>
                                          </p:val>
                                        </p:tav>
                                        <p:tav tm="100000">
                                          <p:val>
                                            <p:strVal val="#ppt_w"/>
                                          </p:val>
                                        </p:tav>
                                      </p:tavLst>
                                    </p:anim>
                                    <p:anim calcmode="lin" valueType="num">
                                      <p:cBhvr>
                                        <p:cTn id="15" dur="2000" fill="hold"/>
                                        <p:tgtEl>
                                          <p:spTgt spid="4"/>
                                        </p:tgtEl>
                                        <p:attrNameLst>
                                          <p:attrName>ppt_h</p:attrName>
                                        </p:attrNameLst>
                                      </p:cBhvr>
                                      <p:tavLst>
                                        <p:tav tm="0">
                                          <p:val>
                                            <p:fltVal val="0"/>
                                          </p:val>
                                        </p:tav>
                                        <p:tav tm="100000">
                                          <p:val>
                                            <p:strVal val="#ppt_h"/>
                                          </p:val>
                                        </p:tav>
                                      </p:tavLst>
                                    </p:anim>
                                    <p:anim calcmode="lin" valueType="num">
                                      <p:cBhvr>
                                        <p:cTn id="16"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4000"/>
                            </p:stCondLst>
                            <p:childTnLst>
                              <p:par>
                                <p:cTn id="19" presetID="48" presetClass="entr" presetSubtype="0" accel="5000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2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2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3" dur="2000" fill="hold"/>
                                        <p:tgtEl>
                                          <p:spTgt spid="5"/>
                                        </p:tgtEl>
                                        <p:attrNameLst>
                                          <p:attrName>ppt_y</p:attrName>
                                        </p:attrNameLst>
                                      </p:cBhvr>
                                      <p:tavLst>
                                        <p:tav tm="0">
                                          <p:val>
                                            <p:strVal val="#ppt_y"/>
                                          </p:val>
                                        </p:tav>
                                        <p:tav tm="100000">
                                          <p:val>
                                            <p:strVal val="#ppt_y"/>
                                          </p:val>
                                        </p:tav>
                                      </p:tavLst>
                                    </p:anim>
                                    <p:animEffect transition="in" filter="fade">
                                      <p:cBhvr>
                                        <p:cTn id="24" dur="2000"/>
                                        <p:tgtEl>
                                          <p:spTgt spid="5"/>
                                        </p:tgtEl>
                                      </p:cBhvr>
                                    </p:animEffect>
                                  </p:childTnLst>
                                </p:cTn>
                              </p:par>
                            </p:childTnLst>
                          </p:cTn>
                        </p:par>
                        <p:par>
                          <p:cTn id="25" fill="hold">
                            <p:stCondLst>
                              <p:cond delay="6000"/>
                            </p:stCondLst>
                            <p:childTnLst>
                              <p:par>
                                <p:cTn id="26" presetID="15" presetClass="entr" presetSubtype="0"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2000" fill="hold"/>
                                        <p:tgtEl>
                                          <p:spTgt spid="6"/>
                                        </p:tgtEl>
                                        <p:attrNameLst>
                                          <p:attrName>ppt_w</p:attrName>
                                        </p:attrNameLst>
                                      </p:cBhvr>
                                      <p:tavLst>
                                        <p:tav tm="0">
                                          <p:val>
                                            <p:fltVal val="0"/>
                                          </p:val>
                                        </p:tav>
                                        <p:tav tm="100000">
                                          <p:val>
                                            <p:strVal val="#ppt_w"/>
                                          </p:val>
                                        </p:tav>
                                      </p:tavLst>
                                    </p:anim>
                                    <p:anim calcmode="lin" valueType="num">
                                      <p:cBhvr>
                                        <p:cTn id="29" dur="2000" fill="hold"/>
                                        <p:tgtEl>
                                          <p:spTgt spid="6"/>
                                        </p:tgtEl>
                                        <p:attrNameLst>
                                          <p:attrName>ppt_h</p:attrName>
                                        </p:attrNameLst>
                                      </p:cBhvr>
                                      <p:tavLst>
                                        <p:tav tm="0">
                                          <p:val>
                                            <p:fltVal val="0"/>
                                          </p:val>
                                        </p:tav>
                                        <p:tav tm="100000">
                                          <p:val>
                                            <p:strVal val="#ppt_h"/>
                                          </p:val>
                                        </p:tav>
                                      </p:tavLst>
                                    </p:anim>
                                    <p:anim calcmode="lin" valueType="num">
                                      <p:cBhvr>
                                        <p:cTn id="30" dur="2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6"/>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8000"/>
                            </p:stCondLst>
                            <p:childTnLst>
                              <p:par>
                                <p:cTn id="33" presetID="48" presetClass="entr" presetSubtype="0" accel="50000"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2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2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37" dur="2000" fill="hold"/>
                                        <p:tgtEl>
                                          <p:spTgt spid="7"/>
                                        </p:tgtEl>
                                        <p:attrNameLst>
                                          <p:attrName>ppt_y</p:attrName>
                                        </p:attrNameLst>
                                      </p:cBhvr>
                                      <p:tavLst>
                                        <p:tav tm="0">
                                          <p:val>
                                            <p:strVal val="#ppt_y"/>
                                          </p:val>
                                        </p:tav>
                                        <p:tav tm="100000">
                                          <p:val>
                                            <p:strVal val="#ppt_y"/>
                                          </p:val>
                                        </p:tav>
                                      </p:tavLst>
                                    </p:anim>
                                    <p:animEffect transition="in" filter="fade">
                                      <p:cBhvr>
                                        <p:cTn id="38" dur="2000"/>
                                        <p:tgtEl>
                                          <p:spTgt spid="7"/>
                                        </p:tgtEl>
                                      </p:cBhvr>
                                    </p:animEffect>
                                  </p:childTnLst>
                                </p:cTn>
                              </p:par>
                            </p:childTnLst>
                          </p:cTn>
                        </p:par>
                        <p:par>
                          <p:cTn id="39" fill="hold">
                            <p:stCondLst>
                              <p:cond delay="10000"/>
                            </p:stCondLst>
                            <p:childTnLst>
                              <p:par>
                                <p:cTn id="40" presetID="30" presetClass="entr" presetSubtype="0"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800" decel="100000"/>
                                        <p:tgtEl>
                                          <p:spTgt spid="9"/>
                                        </p:tgtEl>
                                      </p:cBhvr>
                                    </p:animEffect>
                                    <p:anim calcmode="lin" valueType="num">
                                      <p:cBhvr>
                                        <p:cTn id="43" dur="800" decel="100000" fill="hold"/>
                                        <p:tgtEl>
                                          <p:spTgt spid="9"/>
                                        </p:tgtEl>
                                        <p:attrNameLst>
                                          <p:attrName>style.rotation</p:attrName>
                                        </p:attrNameLst>
                                      </p:cBhvr>
                                      <p:tavLst>
                                        <p:tav tm="0">
                                          <p:val>
                                            <p:fltVal val="-90"/>
                                          </p:val>
                                        </p:tav>
                                        <p:tav tm="100000">
                                          <p:val>
                                            <p:fltVal val="0"/>
                                          </p:val>
                                        </p:tav>
                                      </p:tavLst>
                                    </p:anim>
                                    <p:anim calcmode="lin" valueType="num">
                                      <p:cBhvr>
                                        <p:cTn id="44" dur="800" decel="100000" fill="hold"/>
                                        <p:tgtEl>
                                          <p:spTgt spid="9"/>
                                        </p:tgtEl>
                                        <p:attrNameLst>
                                          <p:attrName>ppt_x</p:attrName>
                                        </p:attrNameLst>
                                      </p:cBhvr>
                                      <p:tavLst>
                                        <p:tav tm="0">
                                          <p:val>
                                            <p:strVal val="#ppt_x+0.4"/>
                                          </p:val>
                                        </p:tav>
                                        <p:tav tm="100000">
                                          <p:val>
                                            <p:strVal val="#ppt_x-0.05"/>
                                          </p:val>
                                        </p:tav>
                                      </p:tavLst>
                                    </p:anim>
                                    <p:anim calcmode="lin" valueType="num">
                                      <p:cBhvr>
                                        <p:cTn id="45" dur="800" decel="100000" fill="hold"/>
                                        <p:tgtEl>
                                          <p:spTgt spid="9"/>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par>
                          <p:cTn id="48" fill="hold">
                            <p:stCondLst>
                              <p:cond delay="11000"/>
                            </p:stCondLst>
                            <p:childTnLst>
                              <p:par>
                                <p:cTn id="49" presetID="49" presetClass="entr" presetSubtype="0" decel="100000"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2000" fill="hold"/>
                                        <p:tgtEl>
                                          <p:spTgt spid="2"/>
                                        </p:tgtEl>
                                        <p:attrNameLst>
                                          <p:attrName>ppt_w</p:attrName>
                                        </p:attrNameLst>
                                      </p:cBhvr>
                                      <p:tavLst>
                                        <p:tav tm="0">
                                          <p:val>
                                            <p:fltVal val="0"/>
                                          </p:val>
                                        </p:tav>
                                        <p:tav tm="100000">
                                          <p:val>
                                            <p:strVal val="#ppt_w"/>
                                          </p:val>
                                        </p:tav>
                                      </p:tavLst>
                                    </p:anim>
                                    <p:anim calcmode="lin" valueType="num">
                                      <p:cBhvr>
                                        <p:cTn id="52" dur="2000" fill="hold"/>
                                        <p:tgtEl>
                                          <p:spTgt spid="2"/>
                                        </p:tgtEl>
                                        <p:attrNameLst>
                                          <p:attrName>ppt_h</p:attrName>
                                        </p:attrNameLst>
                                      </p:cBhvr>
                                      <p:tavLst>
                                        <p:tav tm="0">
                                          <p:val>
                                            <p:fltVal val="0"/>
                                          </p:val>
                                        </p:tav>
                                        <p:tav tm="100000">
                                          <p:val>
                                            <p:strVal val="#ppt_h"/>
                                          </p:val>
                                        </p:tav>
                                      </p:tavLst>
                                    </p:anim>
                                    <p:anim calcmode="lin" valueType="num">
                                      <p:cBhvr>
                                        <p:cTn id="53" dur="2000" fill="hold"/>
                                        <p:tgtEl>
                                          <p:spTgt spid="2"/>
                                        </p:tgtEl>
                                        <p:attrNameLst>
                                          <p:attrName>style.rotation</p:attrName>
                                        </p:attrNameLst>
                                      </p:cBhvr>
                                      <p:tavLst>
                                        <p:tav tm="0">
                                          <p:val>
                                            <p:fltVal val="360"/>
                                          </p:val>
                                        </p:tav>
                                        <p:tav tm="100000">
                                          <p:val>
                                            <p:fltVal val="0"/>
                                          </p:val>
                                        </p:tav>
                                      </p:tavLst>
                                    </p:anim>
                                    <p:animEffect transition="in" filter="fade">
                                      <p:cBhvr>
                                        <p:cTn id="5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502688"/>
            <a:ext cx="4714908" cy="5355312"/>
          </a:xfrm>
          <a:prstGeom prst="rect">
            <a:avLst/>
          </a:prstGeom>
          <a:noFill/>
        </p:spPr>
        <p:txBody>
          <a:bodyPr wrap="square" rtlCol="0">
            <a:spAutoFit/>
          </a:bodyPr>
          <a:lstStyle/>
          <a:p>
            <a:r>
              <a:rPr lang="uk-UA" dirty="0" smtClean="0"/>
              <a:t>У 1907 році Климент Васильович Квітка одружився з Ларисою Петрівною Косач. Лесі на той час було вже 37, а Клименту-28.У них були відносини більш як у друзів,ніж у заміжньої пари.К.Квітка також хворів на туберкульоз як і Леся. Вони підтримували один одного у скрутні хвилини. Разом і лікувалися. Більшість свого сімейного життя прожили у Ялті. Протягом подружнього життя Климентій записував пісні,які Леся </a:t>
            </a:r>
            <a:r>
              <a:rPr lang="uk-UA" dirty="0" err="1" smtClean="0"/>
              <a:t>пам</a:t>
            </a:r>
            <a:r>
              <a:rPr lang="en-US" dirty="0" smtClean="0"/>
              <a:t>’</a:t>
            </a:r>
            <a:r>
              <a:rPr lang="uk-UA" dirty="0" err="1" smtClean="0"/>
              <a:t>ятала</a:t>
            </a:r>
            <a:r>
              <a:rPr lang="uk-UA" dirty="0" smtClean="0"/>
              <a:t> ще з дитинства. А вже після смерті дружини,в 1917 двотомник </a:t>
            </a:r>
            <a:r>
              <a:rPr lang="uk-UA" dirty="0" err="1" smtClean="0"/>
              <a:t>“Мелодіїї</a:t>
            </a:r>
            <a:r>
              <a:rPr lang="uk-UA" dirty="0" smtClean="0"/>
              <a:t> з голосу Лесі </a:t>
            </a:r>
            <a:r>
              <a:rPr lang="uk-UA" dirty="0" err="1" smtClean="0"/>
              <a:t>Україки”.Климент</a:t>
            </a:r>
            <a:r>
              <a:rPr lang="uk-UA" dirty="0" smtClean="0"/>
              <a:t> Васильович дожив до 1953 </a:t>
            </a:r>
            <a:r>
              <a:rPr lang="uk-UA" dirty="0" err="1" smtClean="0"/>
              <a:t>рооку</a:t>
            </a:r>
            <a:r>
              <a:rPr lang="uk-UA" dirty="0" smtClean="0"/>
              <a:t>,переживши дружину на 40 років.</a:t>
            </a:r>
            <a:endParaRPr lang="ru-RU" dirty="0"/>
          </a:p>
        </p:txBody>
      </p:sp>
      <p:sp>
        <p:nvSpPr>
          <p:cNvPr id="3" name="Прямоугольник 2"/>
          <p:cNvSpPr/>
          <p:nvPr/>
        </p:nvSpPr>
        <p:spPr>
          <a:xfrm>
            <a:off x="182893" y="285728"/>
            <a:ext cx="8961107" cy="923330"/>
          </a:xfrm>
          <a:prstGeom prst="rect">
            <a:avLst/>
          </a:prstGeom>
          <a:noFill/>
        </p:spPr>
        <p:txBody>
          <a:bodyPr wrap="none" lIns="91440" tIns="45720" rIns="91440" bIns="45720">
            <a:prstTxWarp prst="textStop">
              <a:avLst/>
            </a:prstTxWarp>
            <a:spAutoFit/>
          </a:bodyPr>
          <a:lstStyle/>
          <a:p>
            <a:pPr algn="ctr"/>
            <a:r>
              <a:rPr lang="uk-UA"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Подружнє життя Лесі</a:t>
            </a:r>
            <a:endParaRPr lang="ru-RU"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4" name="Рисунок 145" descr="Климент Васильович Квітка. Фото"/>
          <p:cNvPicPr>
            <a:picLocks noChangeAspect="1" noChangeArrowheads="1"/>
          </p:cNvPicPr>
          <p:nvPr/>
        </p:nvPicPr>
        <p:blipFill>
          <a:blip r:embed="rId3"/>
          <a:srcRect/>
          <a:stretch>
            <a:fillRect/>
          </a:stretch>
        </p:blipFill>
        <p:spPr bwMode="auto">
          <a:xfrm>
            <a:off x="5286380" y="1500174"/>
            <a:ext cx="3405187" cy="4953000"/>
          </a:xfrm>
          <a:prstGeom prst="rect">
            <a:avLst/>
          </a:prstGeom>
          <a:noFill/>
          <a:ln w="9525">
            <a:noFill/>
            <a:miter lim="800000"/>
            <a:headEnd/>
            <a:tailEnd/>
          </a:ln>
        </p:spPr>
      </p:pic>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1000" accel="50000" decel="50000" autoRev="1" fill="hold">
                                          <p:stCondLst>
                                            <p:cond delay="0"/>
                                          </p:stCondLst>
                                        </p:cTn>
                                        <p:tgtEl>
                                          <p:spTgt spid="3"/>
                                        </p:tgtEl>
                                        <p:attrNameLst>
                                          <p:attrName>ppt_x</p:attrName>
                                          <p:attrName>ppt_y</p:attrName>
                                        </p:attrNameLst>
                                      </p:cBhvr>
                                    </p:animMotion>
                                    <p:animRot by="1500000">
                                      <p:cBhvr>
                                        <p:cTn id="7" dur="500" fill="hold">
                                          <p:stCondLst>
                                            <p:cond delay="0"/>
                                          </p:stCondLst>
                                        </p:cTn>
                                        <p:tgtEl>
                                          <p:spTgt spid="3"/>
                                        </p:tgtEl>
                                        <p:attrNameLst>
                                          <p:attrName>r</p:attrName>
                                        </p:attrNameLst>
                                      </p:cBhvr>
                                    </p:animRot>
                                    <p:animRot by="-1500000">
                                      <p:cBhvr>
                                        <p:cTn id="8" dur="500" fill="hold">
                                          <p:stCondLst>
                                            <p:cond delay="500"/>
                                          </p:stCondLst>
                                        </p:cTn>
                                        <p:tgtEl>
                                          <p:spTgt spid="3"/>
                                        </p:tgtEl>
                                        <p:attrNameLst>
                                          <p:attrName>r</p:attrName>
                                        </p:attrNameLst>
                                      </p:cBhvr>
                                    </p:animRot>
                                    <p:animRot by="-1500000">
                                      <p:cBhvr>
                                        <p:cTn id="9" dur="500" fill="hold">
                                          <p:stCondLst>
                                            <p:cond delay="1000"/>
                                          </p:stCondLst>
                                        </p:cTn>
                                        <p:tgtEl>
                                          <p:spTgt spid="3"/>
                                        </p:tgtEl>
                                        <p:attrNameLst>
                                          <p:attrName>r</p:attrName>
                                        </p:attrNameLst>
                                      </p:cBhvr>
                                    </p:animRot>
                                    <p:animRot by="1500000">
                                      <p:cBhvr>
                                        <p:cTn id="10" dur="500" fill="hold">
                                          <p:stCondLst>
                                            <p:cond delay="1500"/>
                                          </p:stCondLst>
                                        </p:cTn>
                                        <p:tgtEl>
                                          <p:spTgt spid="3"/>
                                        </p:tgtEl>
                                        <p:attrNameLst>
                                          <p:attrName>r</p:attrName>
                                        </p:attrNameLst>
                                      </p:cBhvr>
                                    </p:animRot>
                                  </p:childTnLst>
                                </p:cTn>
                              </p:par>
                            </p:childTnLst>
                          </p:cTn>
                        </p:par>
                        <p:par>
                          <p:cTn id="11" fill="hold">
                            <p:stCondLst>
                              <p:cond delay="5200"/>
                            </p:stCondLst>
                            <p:childTnLst>
                              <p:par>
                                <p:cTn id="12" presetID="52"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Scale>
                                      <p:cBhvr>
                                        <p:cTn id="14" dur="2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2"/>
                                        </p:tgtEl>
                                        <p:attrNameLst>
                                          <p:attrName>ppt_x</p:attrName>
                                          <p:attrName>ppt_y</p:attrName>
                                        </p:attrNameLst>
                                      </p:cBhvr>
                                    </p:animMotion>
                                    <p:animEffect transition="in" filter="fade">
                                      <p:cBhvr>
                                        <p:cTn id="16" dur="2000"/>
                                        <p:tgtEl>
                                          <p:spTgt spid="2"/>
                                        </p:tgtEl>
                                      </p:cBhvr>
                                    </p:animEffect>
                                  </p:childTnLst>
                                </p:cTn>
                              </p:par>
                            </p:childTnLst>
                          </p:cTn>
                        </p:par>
                        <p:par>
                          <p:cTn id="17" fill="hold">
                            <p:stCondLst>
                              <p:cond delay="7200"/>
                            </p:stCondLst>
                            <p:childTnLst>
                              <p:par>
                                <p:cTn id="18" presetID="49" presetClass="entr" presetSubtype="0" decel="10000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2000" fill="hold"/>
                                        <p:tgtEl>
                                          <p:spTgt spid="4"/>
                                        </p:tgtEl>
                                        <p:attrNameLst>
                                          <p:attrName>ppt_w</p:attrName>
                                        </p:attrNameLst>
                                      </p:cBhvr>
                                      <p:tavLst>
                                        <p:tav tm="0">
                                          <p:val>
                                            <p:fltVal val="0"/>
                                          </p:val>
                                        </p:tav>
                                        <p:tav tm="100000">
                                          <p:val>
                                            <p:strVal val="#ppt_w"/>
                                          </p:val>
                                        </p:tav>
                                      </p:tavLst>
                                    </p:anim>
                                    <p:anim calcmode="lin" valueType="num">
                                      <p:cBhvr>
                                        <p:cTn id="21" dur="2000" fill="hold"/>
                                        <p:tgtEl>
                                          <p:spTgt spid="4"/>
                                        </p:tgtEl>
                                        <p:attrNameLst>
                                          <p:attrName>ppt_h</p:attrName>
                                        </p:attrNameLst>
                                      </p:cBhvr>
                                      <p:tavLst>
                                        <p:tav tm="0">
                                          <p:val>
                                            <p:fltVal val="0"/>
                                          </p:val>
                                        </p:tav>
                                        <p:tav tm="100000">
                                          <p:val>
                                            <p:strVal val="#ppt_h"/>
                                          </p:val>
                                        </p:tav>
                                      </p:tavLst>
                                    </p:anim>
                                    <p:anim calcmode="lin" valueType="num">
                                      <p:cBhvr>
                                        <p:cTn id="22" dur="2000" fill="hold"/>
                                        <p:tgtEl>
                                          <p:spTgt spid="4"/>
                                        </p:tgtEl>
                                        <p:attrNameLst>
                                          <p:attrName>style.rotation</p:attrName>
                                        </p:attrNameLst>
                                      </p:cBhvr>
                                      <p:tavLst>
                                        <p:tav tm="0">
                                          <p:val>
                                            <p:fltVal val="360"/>
                                          </p:val>
                                        </p:tav>
                                        <p:tav tm="100000">
                                          <p:val>
                                            <p:fltVal val="0"/>
                                          </p:val>
                                        </p:tav>
                                      </p:tavLst>
                                    </p:anim>
                                    <p:animEffect transition="in" filter="fade">
                                      <p:cBhvr>
                                        <p:cTn id="2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49" descr="Лист до І.Я.Франка. 21.10.1898 р. Автограф"/>
          <p:cNvPicPr>
            <a:picLocks noChangeAspect="1" noChangeArrowheads="1"/>
          </p:cNvPicPr>
          <p:nvPr/>
        </p:nvPicPr>
        <p:blipFill>
          <a:blip r:embed="rId3"/>
          <a:srcRect/>
          <a:stretch>
            <a:fillRect/>
          </a:stretch>
        </p:blipFill>
        <p:spPr bwMode="auto">
          <a:xfrm>
            <a:off x="285720" y="1357299"/>
            <a:ext cx="3357586" cy="4929222"/>
          </a:xfrm>
          <a:prstGeom prst="rect">
            <a:avLst/>
          </a:prstGeom>
          <a:noFill/>
          <a:ln w="9525">
            <a:noFill/>
            <a:miter lim="800000"/>
            <a:headEnd/>
            <a:tailEnd/>
          </a:ln>
        </p:spPr>
      </p:pic>
      <p:sp>
        <p:nvSpPr>
          <p:cNvPr id="3" name="Rectangle 3"/>
          <p:cNvSpPr>
            <a:spLocks noChangeArrowheads="1"/>
          </p:cNvSpPr>
          <p:nvPr/>
        </p:nvSpPr>
        <p:spPr bwMode="auto">
          <a:xfrm>
            <a:off x="285720" y="6215082"/>
            <a:ext cx="3143250" cy="523875"/>
          </a:xfrm>
          <a:prstGeom prst="rect">
            <a:avLst/>
          </a:prstGeom>
          <a:noFill/>
          <a:ln w="9525">
            <a:noFill/>
            <a:miter lim="800000"/>
            <a:headEnd/>
            <a:tailEnd/>
          </a:ln>
        </p:spPr>
        <p:txBody>
          <a:bodyPr anchor="ctr">
            <a:spAutoFit/>
          </a:bodyPr>
          <a:lstStyle/>
          <a:p>
            <a:pPr algn="ctr"/>
            <a:r>
              <a:rPr lang="uk-UA" sz="1400" b="1" i="1" dirty="0">
                <a:latin typeface="Constantia" pitchFamily="18" charset="0"/>
              </a:rPr>
              <a:t>Лист до І.Я.Франка. 21.10.1898 р. Автограф</a:t>
            </a:r>
            <a:endParaRPr lang="ru-RU" b="1" dirty="0"/>
          </a:p>
        </p:txBody>
      </p:sp>
      <p:pic>
        <p:nvPicPr>
          <p:cNvPr id="4" name="Рисунок 153" descr="Лист до О.Ю.Кобилянської. 25.09.1906 р. Автограф"/>
          <p:cNvPicPr>
            <a:picLocks noChangeAspect="1" noChangeArrowheads="1"/>
          </p:cNvPicPr>
          <p:nvPr/>
        </p:nvPicPr>
        <p:blipFill>
          <a:blip r:embed="rId4"/>
          <a:srcRect/>
          <a:stretch>
            <a:fillRect/>
          </a:stretch>
        </p:blipFill>
        <p:spPr bwMode="auto">
          <a:xfrm>
            <a:off x="4786314" y="1428736"/>
            <a:ext cx="3705225" cy="4572032"/>
          </a:xfrm>
          <a:prstGeom prst="rect">
            <a:avLst/>
          </a:prstGeom>
          <a:noFill/>
          <a:ln w="9525">
            <a:noFill/>
            <a:miter lim="800000"/>
            <a:headEnd/>
            <a:tailEnd/>
          </a:ln>
        </p:spPr>
      </p:pic>
      <p:sp>
        <p:nvSpPr>
          <p:cNvPr id="5" name="Rectangle 4"/>
          <p:cNvSpPr>
            <a:spLocks noChangeArrowheads="1"/>
          </p:cNvSpPr>
          <p:nvPr/>
        </p:nvSpPr>
        <p:spPr bwMode="auto">
          <a:xfrm>
            <a:off x="4786314" y="6000768"/>
            <a:ext cx="3786182" cy="523220"/>
          </a:xfrm>
          <a:prstGeom prst="rect">
            <a:avLst/>
          </a:prstGeom>
          <a:noFill/>
          <a:ln w="9525">
            <a:noFill/>
            <a:miter lim="800000"/>
            <a:headEnd/>
            <a:tailEnd/>
          </a:ln>
        </p:spPr>
        <p:txBody>
          <a:bodyPr wrap="square" anchor="ctr">
            <a:spAutoFit/>
          </a:bodyPr>
          <a:lstStyle/>
          <a:p>
            <a:r>
              <a:rPr lang="uk-UA" sz="1400" b="1" i="1" dirty="0">
                <a:latin typeface="Constantia" pitchFamily="18" charset="0"/>
              </a:rPr>
              <a:t>Лист до О.Ю.Кобилянської. 25.09.1906 р. Автограф</a:t>
            </a:r>
            <a:endParaRPr lang="ru-RU" sz="1400" b="1" dirty="0">
              <a:latin typeface="Constantia" pitchFamily="18" charset="0"/>
            </a:endParaRPr>
          </a:p>
        </p:txBody>
      </p:sp>
      <p:sp>
        <p:nvSpPr>
          <p:cNvPr id="6" name="Прямоугольник 5"/>
          <p:cNvSpPr/>
          <p:nvPr/>
        </p:nvSpPr>
        <p:spPr>
          <a:xfrm>
            <a:off x="714348" y="285728"/>
            <a:ext cx="7552068"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Листи до друзів</a:t>
            </a: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6"/>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10"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childTnLst>
                                </p:cTn>
                              </p:par>
                            </p:childTnLst>
                          </p:cTn>
                        </p:par>
                        <p:par>
                          <p:cTn id="15" fill="hold">
                            <p:stCondLst>
                              <p:cond delay="4000"/>
                            </p:stCondLst>
                            <p:childTnLst>
                              <p:par>
                                <p:cTn id="16" presetID="49" presetClass="entr" presetSubtype="0" decel="100000"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2000" fill="hold"/>
                                        <p:tgtEl>
                                          <p:spTgt spid="3"/>
                                        </p:tgtEl>
                                        <p:attrNameLst>
                                          <p:attrName>ppt_w</p:attrName>
                                        </p:attrNameLst>
                                      </p:cBhvr>
                                      <p:tavLst>
                                        <p:tav tm="0">
                                          <p:val>
                                            <p:fltVal val="0"/>
                                          </p:val>
                                        </p:tav>
                                        <p:tav tm="100000">
                                          <p:val>
                                            <p:strVal val="#ppt_w"/>
                                          </p:val>
                                        </p:tav>
                                      </p:tavLst>
                                    </p:anim>
                                    <p:anim calcmode="lin" valueType="num">
                                      <p:cBhvr>
                                        <p:cTn id="19" dur="2000" fill="hold"/>
                                        <p:tgtEl>
                                          <p:spTgt spid="3"/>
                                        </p:tgtEl>
                                        <p:attrNameLst>
                                          <p:attrName>ppt_h</p:attrName>
                                        </p:attrNameLst>
                                      </p:cBhvr>
                                      <p:tavLst>
                                        <p:tav tm="0">
                                          <p:val>
                                            <p:fltVal val="0"/>
                                          </p:val>
                                        </p:tav>
                                        <p:tav tm="100000">
                                          <p:val>
                                            <p:strVal val="#ppt_h"/>
                                          </p:val>
                                        </p:tav>
                                      </p:tavLst>
                                    </p:anim>
                                    <p:anim calcmode="lin" valueType="num">
                                      <p:cBhvr>
                                        <p:cTn id="20" dur="2000" fill="hold"/>
                                        <p:tgtEl>
                                          <p:spTgt spid="3"/>
                                        </p:tgtEl>
                                        <p:attrNameLst>
                                          <p:attrName>style.rotation</p:attrName>
                                        </p:attrNameLst>
                                      </p:cBhvr>
                                      <p:tavLst>
                                        <p:tav tm="0">
                                          <p:val>
                                            <p:fltVal val="360"/>
                                          </p:val>
                                        </p:tav>
                                        <p:tav tm="100000">
                                          <p:val>
                                            <p:fltVal val="0"/>
                                          </p:val>
                                        </p:tav>
                                      </p:tavLst>
                                    </p:anim>
                                    <p:animEffect transition="in" filter="fade">
                                      <p:cBhvr>
                                        <p:cTn id="21" dur="2000"/>
                                        <p:tgtEl>
                                          <p:spTgt spid="3"/>
                                        </p:tgtEl>
                                      </p:cBhvr>
                                    </p:animEffect>
                                  </p:childTnLst>
                                </p:cTn>
                              </p:par>
                            </p:childTnLst>
                          </p:cTn>
                        </p:par>
                        <p:par>
                          <p:cTn id="22" fill="hold">
                            <p:stCondLst>
                              <p:cond delay="6000"/>
                            </p:stCondLst>
                            <p:childTnLst>
                              <p:par>
                                <p:cTn id="23" presetID="10"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childTnLst>
                                </p:cTn>
                              </p:par>
                            </p:childTnLst>
                          </p:cTn>
                        </p:par>
                        <p:par>
                          <p:cTn id="26" fill="hold">
                            <p:stCondLst>
                              <p:cond delay="8000"/>
                            </p:stCondLst>
                            <p:childTnLst>
                              <p:par>
                                <p:cTn id="27" presetID="49" presetClass="entr" presetSubtype="0" decel="100000"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2000" fill="hold"/>
                                        <p:tgtEl>
                                          <p:spTgt spid="5"/>
                                        </p:tgtEl>
                                        <p:attrNameLst>
                                          <p:attrName>ppt_w</p:attrName>
                                        </p:attrNameLst>
                                      </p:cBhvr>
                                      <p:tavLst>
                                        <p:tav tm="0">
                                          <p:val>
                                            <p:fltVal val="0"/>
                                          </p:val>
                                        </p:tav>
                                        <p:tav tm="100000">
                                          <p:val>
                                            <p:strVal val="#ppt_w"/>
                                          </p:val>
                                        </p:tav>
                                      </p:tavLst>
                                    </p:anim>
                                    <p:anim calcmode="lin" valueType="num">
                                      <p:cBhvr>
                                        <p:cTn id="30" dur="2000" fill="hold"/>
                                        <p:tgtEl>
                                          <p:spTgt spid="5"/>
                                        </p:tgtEl>
                                        <p:attrNameLst>
                                          <p:attrName>ppt_h</p:attrName>
                                        </p:attrNameLst>
                                      </p:cBhvr>
                                      <p:tavLst>
                                        <p:tav tm="0">
                                          <p:val>
                                            <p:fltVal val="0"/>
                                          </p:val>
                                        </p:tav>
                                        <p:tav tm="100000">
                                          <p:val>
                                            <p:strVal val="#ppt_h"/>
                                          </p:val>
                                        </p:tav>
                                      </p:tavLst>
                                    </p:anim>
                                    <p:anim calcmode="lin" valueType="num">
                                      <p:cBhvr>
                                        <p:cTn id="31" dur="2000" fill="hold"/>
                                        <p:tgtEl>
                                          <p:spTgt spid="5"/>
                                        </p:tgtEl>
                                        <p:attrNameLst>
                                          <p:attrName>style.rotation</p:attrName>
                                        </p:attrNameLst>
                                      </p:cBhvr>
                                      <p:tavLst>
                                        <p:tav tm="0">
                                          <p:val>
                                            <p:fltVal val="360"/>
                                          </p:val>
                                        </p:tav>
                                        <p:tav tm="100000">
                                          <p:val>
                                            <p:fltVal val="0"/>
                                          </p:val>
                                        </p:tav>
                                      </p:tavLst>
                                    </p:anim>
                                    <p:animEffect transition="in" filter="fade">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uk-UA" sz="4000" dirty="0"/>
              <a:t> </a:t>
            </a:r>
            <a:r>
              <a:rPr lang="uk-UA" sz="4000" b="1" dirty="0">
                <a:effectLst>
                  <a:outerShdw blurRad="38100" dist="38100" dir="2700000" algn="tl">
                    <a:srgbClr val="000000"/>
                  </a:outerShdw>
                </a:effectLst>
              </a:rPr>
              <a:t>Михайло Олійник про </a:t>
            </a:r>
            <a:br>
              <a:rPr lang="uk-UA" sz="4000" b="1" dirty="0">
                <a:effectLst>
                  <a:outerShdw blurRad="38100" dist="38100" dir="2700000" algn="tl">
                    <a:srgbClr val="000000"/>
                  </a:outerShdw>
                </a:effectLst>
              </a:rPr>
            </a:br>
            <a:r>
              <a:rPr lang="uk-UA" sz="4000" b="1" dirty="0">
                <a:effectLst>
                  <a:outerShdw blurRad="38100" dist="38100" dir="2700000" algn="tl">
                    <a:srgbClr val="000000"/>
                  </a:outerShdw>
                </a:effectLst>
              </a:rPr>
              <a:t>Лесю Українку</a:t>
            </a:r>
            <a:endParaRPr lang="ru-RU" sz="4000" b="1" dirty="0">
              <a:effectLst>
                <a:outerShdw blurRad="38100" dist="38100" dir="2700000" algn="tl">
                  <a:srgbClr val="000000"/>
                </a:outerShdw>
              </a:effectLst>
            </a:endParaRPr>
          </a:p>
        </p:txBody>
      </p:sp>
      <p:sp>
        <p:nvSpPr>
          <p:cNvPr id="53251" name="Rectangle 3"/>
          <p:cNvSpPr>
            <a:spLocks noGrp="1" noChangeArrowheads="1"/>
          </p:cNvSpPr>
          <p:nvPr>
            <p:ph type="body" idx="1"/>
          </p:nvPr>
        </p:nvSpPr>
        <p:spPr/>
        <p:txBody>
          <a:bodyPr/>
          <a:lstStyle/>
          <a:p>
            <a:pPr>
              <a:lnSpc>
                <a:spcPct val="90000"/>
              </a:lnSpc>
              <a:buFont typeface="Wingdings" pitchFamily="2" charset="2"/>
              <a:buNone/>
            </a:pPr>
            <a:r>
              <a:rPr lang="uk-UA" dirty="0"/>
              <a:t>       </a:t>
            </a:r>
            <a:r>
              <a:rPr lang="uk-UA" sz="2400" dirty="0"/>
              <a:t>Лесина доля була незвичайна. Щедро обдарована талантом, наділена ніжним чутливим серцем, сповненим палкої любові до людей, поетеса зазнала і великого горя. Протягом усього життя її переслідувала хронічна невигойна тоді хвороба.</a:t>
            </a:r>
          </a:p>
          <a:p>
            <a:pPr>
              <a:lnSpc>
                <a:spcPct val="90000"/>
              </a:lnSpc>
              <a:buFont typeface="Wingdings" pitchFamily="2" charset="2"/>
              <a:buNone/>
            </a:pPr>
            <a:r>
              <a:rPr lang="uk-UA" sz="2400" dirty="0"/>
              <a:t>          Але ніщо не могло зламати Лесю Українку. Її життя – це сонячний промінь, що благовістом нового дня пробивається з темряви і кличе, і вабить до світла.</a:t>
            </a:r>
          </a:p>
          <a:p>
            <a:pPr>
              <a:lnSpc>
                <a:spcPct val="90000"/>
              </a:lnSpc>
              <a:buFont typeface="Wingdings" pitchFamily="2" charset="2"/>
              <a:buNone/>
            </a:pPr>
            <a:r>
              <a:rPr lang="uk-UA" sz="2400" dirty="0"/>
              <a:t>          Іншої такої жінки – </a:t>
            </a:r>
            <a:r>
              <a:rPr lang="uk-UA" sz="2400" dirty="0" err="1"/>
              <a:t>посьменниці</a:t>
            </a:r>
            <a:r>
              <a:rPr lang="uk-UA" sz="2400" dirty="0"/>
              <a:t>, борця немає у світі. </a:t>
            </a:r>
            <a:endParaRPr lang="ru-RU" sz="2400" dirty="0"/>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53250"/>
                                        </p:tgtEl>
                                        <p:attrNameLst>
                                          <p:attrName>style.visibility</p:attrName>
                                        </p:attrNameLst>
                                      </p:cBhvr>
                                      <p:to>
                                        <p:strVal val="visible"/>
                                      </p:to>
                                    </p:set>
                                    <p:anim by="(-#ppt_w*2)" calcmode="lin" valueType="num">
                                      <p:cBhvr rctx="PPT">
                                        <p:cTn id="7" dur="500" autoRev="1" fill="hold">
                                          <p:stCondLst>
                                            <p:cond delay="0"/>
                                          </p:stCondLst>
                                        </p:cTn>
                                        <p:tgtEl>
                                          <p:spTgt spid="53250"/>
                                        </p:tgtEl>
                                        <p:attrNameLst>
                                          <p:attrName>ppt_w</p:attrName>
                                        </p:attrNameLst>
                                      </p:cBhvr>
                                    </p:anim>
                                    <p:anim by="(#ppt_w*0.50)" calcmode="lin" valueType="num">
                                      <p:cBhvr>
                                        <p:cTn id="8" dur="500" decel="50000" autoRev="1" fill="hold">
                                          <p:stCondLst>
                                            <p:cond delay="0"/>
                                          </p:stCondLst>
                                        </p:cTn>
                                        <p:tgtEl>
                                          <p:spTgt spid="53250"/>
                                        </p:tgtEl>
                                        <p:attrNameLst>
                                          <p:attrName>ppt_x</p:attrName>
                                        </p:attrNameLst>
                                      </p:cBhvr>
                                    </p:anim>
                                    <p:anim from="(-#ppt_h/2)" to="(#ppt_y)" calcmode="lin" valueType="num">
                                      <p:cBhvr>
                                        <p:cTn id="9" dur="1000" fill="hold">
                                          <p:stCondLst>
                                            <p:cond delay="0"/>
                                          </p:stCondLst>
                                        </p:cTn>
                                        <p:tgtEl>
                                          <p:spTgt spid="53250"/>
                                        </p:tgtEl>
                                        <p:attrNameLst>
                                          <p:attrName>ppt_y</p:attrName>
                                        </p:attrNameLst>
                                      </p:cBhvr>
                                    </p:anim>
                                    <p:animRot by="21600000">
                                      <p:cBhvr>
                                        <p:cTn id="10" dur="1000" fill="hold">
                                          <p:stCondLst>
                                            <p:cond delay="0"/>
                                          </p:stCondLst>
                                        </p:cTn>
                                        <p:tgtEl>
                                          <p:spTgt spid="53250"/>
                                        </p:tgtEl>
                                        <p:attrNameLst>
                                          <p:attrName>r</p:attrName>
                                        </p:attrNameLst>
                                      </p:cBhvr>
                                    </p:animRot>
                                  </p:childTnLst>
                                </p:cTn>
                              </p:par>
                            </p:childTnLst>
                          </p:cTn>
                        </p:par>
                        <p:par>
                          <p:cTn id="11" fill="hold">
                            <p:stCondLst>
                              <p:cond delay="3800"/>
                            </p:stCondLst>
                            <p:childTnLst>
                              <p:par>
                                <p:cTn id="12" presetID="2" presetClass="entr" presetSubtype="4" fill="hold" nodeType="afterEffect">
                                  <p:stCondLst>
                                    <p:cond delay="0"/>
                                  </p:stCondLst>
                                  <p:childTnLst>
                                    <p:set>
                                      <p:cBhvr>
                                        <p:cTn id="13" dur="1" fill="hold">
                                          <p:stCondLst>
                                            <p:cond delay="0"/>
                                          </p:stCondLst>
                                        </p:cTn>
                                        <p:tgtEl>
                                          <p:spTgt spid="53251">
                                            <p:txEl>
                                              <p:pRg st="0" end="0"/>
                                            </p:txEl>
                                          </p:spTgt>
                                        </p:tgtEl>
                                        <p:attrNameLst>
                                          <p:attrName>style.visibility</p:attrName>
                                        </p:attrNameLst>
                                      </p:cBhvr>
                                      <p:to>
                                        <p:strVal val="visible"/>
                                      </p:to>
                                    </p:set>
                                    <p:anim calcmode="lin" valueType="num">
                                      <p:cBhvr additive="base">
                                        <p:cTn id="14"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3251">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4300"/>
                            </p:stCondLst>
                            <p:childTnLst>
                              <p:par>
                                <p:cTn id="17" presetID="2" presetClass="entr" presetSubtype="4" fill="hold" nodeType="afterEffect">
                                  <p:stCondLst>
                                    <p:cond delay="0"/>
                                  </p:stCondLst>
                                  <p:childTnLst>
                                    <p:set>
                                      <p:cBhvr>
                                        <p:cTn id="18" dur="1" fill="hold">
                                          <p:stCondLst>
                                            <p:cond delay="0"/>
                                          </p:stCondLst>
                                        </p:cTn>
                                        <p:tgtEl>
                                          <p:spTgt spid="53251">
                                            <p:txEl>
                                              <p:pRg st="1" end="1"/>
                                            </p:txEl>
                                          </p:spTgt>
                                        </p:tgtEl>
                                        <p:attrNameLst>
                                          <p:attrName>style.visibility</p:attrName>
                                        </p:attrNameLst>
                                      </p:cBhvr>
                                      <p:to>
                                        <p:strVal val="visible"/>
                                      </p:to>
                                    </p:set>
                                    <p:anim calcmode="lin" valueType="num">
                                      <p:cBhvr additive="base">
                                        <p:cTn id="19" dur="5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par>
                          <p:cTn id="21" fill="hold">
                            <p:stCondLst>
                              <p:cond delay="4800"/>
                            </p:stCondLst>
                            <p:childTnLst>
                              <p:par>
                                <p:cTn id="22" presetID="2" presetClass="entr" presetSubtype="4" fill="hold" nodeType="afterEffect">
                                  <p:stCondLst>
                                    <p:cond delay="0"/>
                                  </p:stCondLst>
                                  <p:childTnLst>
                                    <p:set>
                                      <p:cBhvr>
                                        <p:cTn id="23" dur="1" fill="hold">
                                          <p:stCondLst>
                                            <p:cond delay="0"/>
                                          </p:stCondLst>
                                        </p:cTn>
                                        <p:tgtEl>
                                          <p:spTgt spid="53251">
                                            <p:txEl>
                                              <p:pRg st="2" end="2"/>
                                            </p:txEl>
                                          </p:spTgt>
                                        </p:tgtEl>
                                        <p:attrNameLst>
                                          <p:attrName>style.visibility</p:attrName>
                                        </p:attrNameLst>
                                      </p:cBhvr>
                                      <p:to>
                                        <p:strVal val="visible"/>
                                      </p:to>
                                    </p:set>
                                    <p:anim calcmode="lin" valueType="num">
                                      <p:cBhvr additive="base">
                                        <p:cTn id="24" dur="5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32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lang="uk-UA" b="1" dirty="0">
                <a:effectLst>
                  <a:outerShdw blurRad="38100" dist="38100" dir="2700000" algn="tl">
                    <a:srgbClr val="000000"/>
                  </a:outerShdw>
                </a:effectLst>
              </a:rPr>
              <a:t>Поетична творчість</a:t>
            </a:r>
            <a:endParaRPr lang="ru-RU" b="1" dirty="0">
              <a:effectLst>
                <a:outerShdw blurRad="38100" dist="38100" dir="2700000" algn="tl">
                  <a:srgbClr val="000000"/>
                </a:outerShdw>
              </a:effectLst>
            </a:endParaRPr>
          </a:p>
        </p:txBody>
      </p:sp>
      <p:sp>
        <p:nvSpPr>
          <p:cNvPr id="55299" name="Rectangle 3"/>
          <p:cNvSpPr>
            <a:spLocks noGrp="1" noChangeArrowheads="1"/>
          </p:cNvSpPr>
          <p:nvPr>
            <p:ph type="body" idx="1"/>
          </p:nvPr>
        </p:nvSpPr>
        <p:spPr>
          <a:xfrm>
            <a:off x="250825" y="1484313"/>
            <a:ext cx="8893175" cy="5373687"/>
          </a:xfrm>
        </p:spPr>
        <p:txBody>
          <a:bodyPr/>
          <a:lstStyle/>
          <a:p>
            <a:pPr>
              <a:lnSpc>
                <a:spcPct val="80000"/>
              </a:lnSpc>
              <a:buFont typeface="Wingdings" pitchFamily="2" charset="2"/>
              <a:buNone/>
            </a:pPr>
            <a:r>
              <a:rPr lang="ru-RU" sz="2400" dirty="0"/>
              <a:t>          </a:t>
            </a:r>
            <a:r>
              <a:rPr lang="ru-RU" sz="1800" dirty="0" err="1"/>
              <a:t>Писати</a:t>
            </a:r>
            <a:r>
              <a:rPr lang="ru-RU" sz="1800" dirty="0"/>
              <a:t> </a:t>
            </a:r>
            <a:r>
              <a:rPr lang="ru-RU" sz="1800" dirty="0" err="1"/>
              <a:t>поезії</a:t>
            </a:r>
            <a:r>
              <a:rPr lang="ru-RU" sz="1800" dirty="0"/>
              <a:t> Леся </a:t>
            </a:r>
            <a:r>
              <a:rPr lang="ru-RU" sz="1800" dirty="0" err="1"/>
              <a:t>Українка</a:t>
            </a:r>
            <a:r>
              <a:rPr lang="ru-RU" sz="1800" dirty="0"/>
              <a:t> почала рано, 9-літньою </a:t>
            </a:r>
            <a:r>
              <a:rPr lang="ru-RU" sz="1800" dirty="0" err="1"/>
              <a:t>дівчиною</a:t>
            </a:r>
            <a:r>
              <a:rPr lang="ru-RU" sz="1800" dirty="0"/>
              <a:t> (</a:t>
            </a:r>
            <a:r>
              <a:rPr lang="ru-RU" sz="1800" dirty="0" err="1"/>
              <a:t>вірш</a:t>
            </a:r>
            <a:r>
              <a:rPr lang="ru-RU" sz="1800" dirty="0"/>
              <a:t> «</a:t>
            </a:r>
            <a:r>
              <a:rPr lang="ru-RU" sz="1800" dirty="0" err="1"/>
              <a:t>Надія</a:t>
            </a:r>
            <a:r>
              <a:rPr lang="ru-RU" sz="1800" dirty="0"/>
              <a:t>»). Леся написала </a:t>
            </a:r>
            <a:r>
              <a:rPr lang="ru-RU" sz="1800" dirty="0" err="1"/>
              <a:t>цей</a:t>
            </a:r>
            <a:r>
              <a:rPr lang="ru-RU" sz="1800" dirty="0"/>
              <a:t> перший про долю </a:t>
            </a:r>
            <a:r>
              <a:rPr lang="ru-RU" sz="1800" dirty="0" err="1"/>
              <a:t>своєї</a:t>
            </a:r>
            <a:r>
              <a:rPr lang="ru-RU" sz="1800" dirty="0"/>
              <a:t> </a:t>
            </a:r>
            <a:r>
              <a:rPr lang="ru-RU" sz="1800" dirty="0" err="1"/>
              <a:t>тітки</a:t>
            </a:r>
            <a:r>
              <a:rPr lang="ru-RU" sz="1800" dirty="0"/>
              <a:t> Олени </a:t>
            </a:r>
            <a:r>
              <a:rPr lang="ru-RU" sz="1800" dirty="0" err="1"/>
              <a:t>Антонівни</a:t>
            </a:r>
            <a:r>
              <a:rPr lang="ru-RU" sz="1800" dirty="0"/>
              <a:t> Косач, </a:t>
            </a:r>
            <a:r>
              <a:rPr lang="ru-RU" sz="1800" dirty="0" err="1"/>
              <a:t>засланої</a:t>
            </a:r>
            <a:r>
              <a:rPr lang="ru-RU" sz="1800" dirty="0"/>
              <a:t> за участь у </a:t>
            </a:r>
            <a:r>
              <a:rPr lang="ru-RU" sz="1800" dirty="0" err="1"/>
              <a:t>революційному</a:t>
            </a:r>
            <a:r>
              <a:rPr lang="ru-RU" sz="1800" dirty="0"/>
              <a:t> </a:t>
            </a:r>
            <a:r>
              <a:rPr lang="ru-RU" sz="1800" dirty="0" err="1"/>
              <a:t>русі</a:t>
            </a:r>
            <a:r>
              <a:rPr lang="ru-RU" sz="1800" dirty="0"/>
              <a:t>. </a:t>
            </a:r>
          </a:p>
          <a:p>
            <a:pPr>
              <a:lnSpc>
                <a:spcPct val="80000"/>
              </a:lnSpc>
              <a:buFont typeface="Wingdings" pitchFamily="2" charset="2"/>
              <a:buNone/>
            </a:pPr>
            <a:r>
              <a:rPr lang="ru-RU" sz="1800" dirty="0"/>
              <a:t>     1892 р. - «Книга </a:t>
            </a:r>
            <a:r>
              <a:rPr lang="ru-RU" sz="1800" dirty="0" err="1"/>
              <a:t>пісень</a:t>
            </a:r>
            <a:r>
              <a:rPr lang="ru-RU" sz="1800" dirty="0"/>
              <a:t>» </a:t>
            </a:r>
          </a:p>
          <a:p>
            <a:pPr>
              <a:lnSpc>
                <a:spcPct val="80000"/>
              </a:lnSpc>
              <a:buFont typeface="Wingdings" pitchFamily="2" charset="2"/>
              <a:buNone/>
            </a:pPr>
            <a:r>
              <a:rPr lang="uk-UA" sz="1800" dirty="0"/>
              <a:t>     1893 р. </a:t>
            </a:r>
            <a:r>
              <a:rPr lang="uk-UA" sz="1800" dirty="0" err="1"/>
              <a:t>-“Давня</a:t>
            </a:r>
            <a:r>
              <a:rPr lang="uk-UA" sz="1800" dirty="0"/>
              <a:t> </a:t>
            </a:r>
            <a:r>
              <a:rPr lang="uk-UA" sz="1800" dirty="0" err="1"/>
              <a:t>казка”</a:t>
            </a:r>
            <a:r>
              <a:rPr lang="uk-UA" sz="1800" dirty="0"/>
              <a:t>. </a:t>
            </a:r>
            <a:r>
              <a:rPr lang="ru-RU" sz="1800" dirty="0"/>
              <a:t>У </a:t>
            </a:r>
            <a:r>
              <a:rPr lang="ru-RU" sz="1800" dirty="0" err="1"/>
              <a:t>поемі</a:t>
            </a:r>
            <a:r>
              <a:rPr lang="ru-RU" sz="1800" dirty="0"/>
              <a:t>  </a:t>
            </a:r>
            <a:r>
              <a:rPr lang="ru-RU" sz="1800" dirty="0" err="1"/>
              <a:t>йдеться</a:t>
            </a:r>
            <a:r>
              <a:rPr lang="ru-RU" sz="1800" dirty="0"/>
              <a:t> про роль </a:t>
            </a:r>
            <a:r>
              <a:rPr lang="ru-RU" sz="1800" dirty="0" err="1"/>
              <a:t>поета</a:t>
            </a:r>
            <a:r>
              <a:rPr lang="ru-RU" sz="1800" dirty="0"/>
              <a:t> </a:t>
            </a:r>
            <a:r>
              <a:rPr lang="ru-RU" sz="1800" dirty="0" err="1"/>
              <a:t>і</a:t>
            </a:r>
            <a:r>
              <a:rPr lang="ru-RU" sz="1800" dirty="0"/>
              <a:t> </a:t>
            </a:r>
            <a:r>
              <a:rPr lang="ru-RU" sz="1800" dirty="0" err="1"/>
              <a:t>його</a:t>
            </a:r>
            <a:r>
              <a:rPr lang="ru-RU" sz="1800" dirty="0"/>
              <a:t>         </a:t>
            </a:r>
          </a:p>
          <a:p>
            <a:pPr>
              <a:lnSpc>
                <a:spcPct val="80000"/>
              </a:lnSpc>
              <a:buFont typeface="Wingdings" pitchFamily="2" charset="2"/>
              <a:buNone/>
            </a:pPr>
            <a:r>
              <a:rPr lang="ru-RU" sz="1800" dirty="0"/>
              <a:t>                   </a:t>
            </a:r>
            <a:r>
              <a:rPr lang="ru-RU" sz="1800" dirty="0" err="1"/>
              <a:t>творів</a:t>
            </a:r>
            <a:r>
              <a:rPr lang="ru-RU" sz="1800" dirty="0"/>
              <a:t> в </a:t>
            </a:r>
            <a:r>
              <a:rPr lang="ru-RU" sz="1800" dirty="0" err="1"/>
              <a:t>суспільному</a:t>
            </a:r>
            <a:r>
              <a:rPr lang="ru-RU" sz="1800" dirty="0"/>
              <a:t> </a:t>
            </a:r>
            <a:r>
              <a:rPr lang="ru-RU" sz="1800" dirty="0" err="1"/>
              <a:t>житті</a:t>
            </a:r>
            <a:r>
              <a:rPr lang="ru-RU" sz="1800" dirty="0"/>
              <a:t>. Тому </a:t>
            </a:r>
            <a:r>
              <a:rPr lang="ru-RU" sz="1800" dirty="0" err="1"/>
              <a:t>головний</a:t>
            </a:r>
            <a:r>
              <a:rPr lang="ru-RU" sz="1800" dirty="0"/>
              <a:t> герой </a:t>
            </a:r>
            <a:r>
              <a:rPr lang="ru-RU" sz="1800" dirty="0" err="1"/>
              <a:t>цього</a:t>
            </a:r>
            <a:r>
              <a:rPr lang="ru-RU" sz="1800" dirty="0"/>
              <a:t>     </a:t>
            </a:r>
            <a:br>
              <a:rPr lang="ru-RU" sz="1800" dirty="0"/>
            </a:br>
            <a:r>
              <a:rPr lang="ru-RU" sz="1800" dirty="0"/>
              <a:t>               </a:t>
            </a:r>
            <a:r>
              <a:rPr lang="ru-RU" sz="1800" dirty="0" err="1"/>
              <a:t>твору</a:t>
            </a:r>
            <a:r>
              <a:rPr lang="ru-RU" sz="1800" dirty="0"/>
              <a:t> – поет.</a:t>
            </a:r>
          </a:p>
          <a:p>
            <a:pPr>
              <a:lnSpc>
                <a:spcPct val="80000"/>
              </a:lnSpc>
              <a:buFont typeface="Wingdings" pitchFamily="2" charset="2"/>
              <a:buNone/>
            </a:pPr>
            <a:r>
              <a:rPr lang="uk-UA" sz="1800" dirty="0"/>
              <a:t>     1899 р. - друга збірка </a:t>
            </a:r>
            <a:r>
              <a:rPr lang="ru-RU" sz="1800" dirty="0"/>
              <a:t>«</a:t>
            </a:r>
            <a:r>
              <a:rPr lang="ru-RU" sz="1800" dirty="0" err="1"/>
              <a:t>Думи</a:t>
            </a:r>
            <a:r>
              <a:rPr lang="ru-RU" sz="1800" dirty="0"/>
              <a:t> </a:t>
            </a:r>
            <a:r>
              <a:rPr lang="ru-RU" sz="1800" dirty="0" err="1"/>
              <a:t>і</a:t>
            </a:r>
            <a:r>
              <a:rPr lang="ru-RU" sz="1800" dirty="0"/>
              <a:t> </a:t>
            </a:r>
            <a:r>
              <a:rPr lang="ru-RU" sz="1800" dirty="0" err="1"/>
              <a:t>мрії</a:t>
            </a:r>
            <a:r>
              <a:rPr lang="ru-RU" sz="1800" dirty="0"/>
              <a:t>» </a:t>
            </a:r>
          </a:p>
          <a:p>
            <a:pPr>
              <a:lnSpc>
                <a:spcPct val="80000"/>
              </a:lnSpc>
              <a:buFont typeface="Wingdings" pitchFamily="2" charset="2"/>
              <a:buNone/>
            </a:pPr>
            <a:r>
              <a:rPr lang="uk-UA" sz="1800" dirty="0"/>
              <a:t>     1902 р. - третя збірка </a:t>
            </a:r>
            <a:r>
              <a:rPr lang="ru-RU" sz="1800" dirty="0"/>
              <a:t>«</a:t>
            </a:r>
            <a:r>
              <a:rPr lang="ru-RU" sz="1800" dirty="0" err="1"/>
              <a:t>Відгуки</a:t>
            </a:r>
            <a:r>
              <a:rPr lang="ru-RU" sz="1800" dirty="0"/>
              <a:t>»</a:t>
            </a:r>
          </a:p>
          <a:p>
            <a:pPr>
              <a:lnSpc>
                <a:spcPct val="80000"/>
              </a:lnSpc>
              <a:buFont typeface="Wingdings" pitchFamily="2" charset="2"/>
              <a:buNone/>
            </a:pPr>
            <a:r>
              <a:rPr lang="ru-RU" sz="1800" dirty="0"/>
              <a:t>            </a:t>
            </a:r>
            <a:r>
              <a:rPr lang="ru-RU" sz="1800" dirty="0" err="1"/>
              <a:t>Тематично</a:t>
            </a:r>
            <a:r>
              <a:rPr lang="ru-RU" sz="1800" dirty="0"/>
              <a:t> </a:t>
            </a:r>
            <a:r>
              <a:rPr lang="ru-RU" sz="1800" dirty="0" err="1"/>
              <a:t>багату</a:t>
            </a:r>
            <a:r>
              <a:rPr lang="ru-RU" sz="1800" dirty="0"/>
              <a:t> </a:t>
            </a:r>
            <a:r>
              <a:rPr lang="ru-RU" sz="1800" dirty="0" err="1"/>
              <a:t>її</a:t>
            </a:r>
            <a:r>
              <a:rPr lang="ru-RU" sz="1800" dirty="0"/>
              <a:t> </a:t>
            </a:r>
            <a:r>
              <a:rPr lang="ru-RU" sz="1800" dirty="0" err="1"/>
              <a:t>лірику</a:t>
            </a:r>
            <a:r>
              <a:rPr lang="ru-RU" sz="1800" dirty="0"/>
              <a:t> </a:t>
            </a:r>
            <a:r>
              <a:rPr lang="ru-RU" sz="1800" dirty="0" err="1" smtClean="0"/>
              <a:t>умовно</a:t>
            </a:r>
            <a:r>
              <a:rPr lang="ru-RU" sz="1800" dirty="0" smtClean="0"/>
              <a:t> </a:t>
            </a:r>
            <a:r>
              <a:rPr lang="ru-RU" sz="1800" dirty="0" err="1"/>
              <a:t>можна</a:t>
            </a:r>
            <a:r>
              <a:rPr lang="ru-RU" sz="1800" dirty="0"/>
              <a:t> </a:t>
            </a:r>
            <a:r>
              <a:rPr lang="ru-RU" sz="1800" dirty="0" err="1"/>
              <a:t>поділити</a:t>
            </a:r>
            <a:r>
              <a:rPr lang="ru-RU" sz="1800" dirty="0"/>
              <a:t> </a:t>
            </a:r>
            <a:r>
              <a:rPr lang="ru-RU" sz="1800" dirty="0" err="1" smtClean="0"/>
              <a:t>наінтимну</a:t>
            </a:r>
            <a:r>
              <a:rPr lang="ru-RU" sz="1800" dirty="0" smtClean="0"/>
              <a:t>, </a:t>
            </a:r>
            <a:r>
              <a:rPr lang="ru-RU" sz="1800" dirty="0" err="1"/>
              <a:t>пейзажну</a:t>
            </a:r>
            <a:r>
              <a:rPr lang="ru-RU" sz="1800" dirty="0"/>
              <a:t> та </a:t>
            </a:r>
            <a:r>
              <a:rPr lang="ru-RU" sz="1800" dirty="0" err="1"/>
              <a:t>громадянську</a:t>
            </a:r>
            <a:r>
              <a:rPr lang="ru-RU" sz="1800" dirty="0"/>
              <a:t>. </a:t>
            </a:r>
            <a:r>
              <a:rPr lang="ru-RU" sz="1800" dirty="0" err="1"/>
              <a:t>Головні</a:t>
            </a:r>
            <a:r>
              <a:rPr lang="ru-RU" sz="1800" dirty="0"/>
              <a:t> теми </a:t>
            </a:r>
            <a:r>
              <a:rPr lang="ru-RU" sz="1800" dirty="0" err="1"/>
              <a:t>її</a:t>
            </a:r>
            <a:r>
              <a:rPr lang="ru-RU" sz="1800" dirty="0"/>
              <a:t> </a:t>
            </a:r>
            <a:r>
              <a:rPr lang="ru-RU" sz="1800" dirty="0" err="1"/>
              <a:t>ранніх</a:t>
            </a:r>
            <a:r>
              <a:rPr lang="ru-RU" sz="1800" dirty="0"/>
              <a:t> </a:t>
            </a:r>
            <a:r>
              <a:rPr lang="ru-RU" sz="1800" dirty="0" err="1"/>
              <a:t>ліричних</a:t>
            </a:r>
            <a:r>
              <a:rPr lang="ru-RU" sz="1800" dirty="0"/>
              <a:t> </a:t>
            </a:r>
            <a:r>
              <a:rPr lang="ru-RU" sz="1800" dirty="0" err="1"/>
              <a:t>поезій</a:t>
            </a:r>
            <a:r>
              <a:rPr lang="ru-RU" sz="1800" dirty="0"/>
              <a:t>: краса </a:t>
            </a:r>
            <a:r>
              <a:rPr lang="ru-RU" sz="1800" dirty="0" err="1"/>
              <a:t>природи</a:t>
            </a:r>
            <a:r>
              <a:rPr lang="ru-RU" sz="1800" dirty="0"/>
              <a:t>, </a:t>
            </a:r>
            <a:r>
              <a:rPr lang="ru-RU" sz="1800" dirty="0" err="1"/>
              <a:t>любов</a:t>
            </a:r>
            <a:r>
              <a:rPr lang="ru-RU" sz="1800" dirty="0"/>
              <a:t> до </a:t>
            </a:r>
            <a:r>
              <a:rPr lang="ru-RU" sz="1800" dirty="0" err="1"/>
              <a:t>рідного</a:t>
            </a:r>
            <a:r>
              <a:rPr lang="ru-RU" sz="1800" dirty="0"/>
              <a:t> краю, </a:t>
            </a:r>
            <a:r>
              <a:rPr lang="ru-RU" sz="1800" dirty="0" err="1"/>
              <a:t>особисті</a:t>
            </a:r>
            <a:r>
              <a:rPr lang="ru-RU" sz="1800" dirty="0"/>
              <a:t> </a:t>
            </a:r>
            <a:r>
              <a:rPr lang="ru-RU" sz="1800" dirty="0" err="1"/>
              <a:t>переживання</a:t>
            </a:r>
            <a:r>
              <a:rPr lang="ru-RU" sz="1800" dirty="0"/>
              <a:t>, </a:t>
            </a:r>
            <a:r>
              <a:rPr lang="ru-RU" sz="1800" dirty="0" err="1"/>
              <a:t>призначення</a:t>
            </a:r>
            <a:r>
              <a:rPr lang="ru-RU" sz="1800" dirty="0"/>
              <a:t> </a:t>
            </a:r>
            <a:r>
              <a:rPr lang="ru-RU" sz="1800" dirty="0" err="1"/>
              <a:t>поета</a:t>
            </a:r>
            <a:r>
              <a:rPr lang="ru-RU" sz="1800" dirty="0"/>
              <a:t> </a:t>
            </a:r>
            <a:r>
              <a:rPr lang="ru-RU" sz="1800" dirty="0" err="1"/>
              <a:t>й</a:t>
            </a:r>
            <a:r>
              <a:rPr lang="ru-RU" sz="1800" dirty="0"/>
              <a:t> роль </a:t>
            </a:r>
            <a:r>
              <a:rPr lang="ru-RU" sz="1800" dirty="0" err="1"/>
              <a:t>поетичного</a:t>
            </a:r>
            <a:r>
              <a:rPr lang="ru-RU" sz="1800" dirty="0"/>
              <a:t> слова, </a:t>
            </a:r>
            <a:r>
              <a:rPr lang="ru-RU" sz="1800" dirty="0" err="1"/>
              <a:t>соціальні</a:t>
            </a:r>
            <a:r>
              <a:rPr lang="ru-RU" sz="1800" dirty="0"/>
              <a:t> та </a:t>
            </a:r>
            <a:r>
              <a:rPr lang="ru-RU" sz="1800" dirty="0" err="1"/>
              <a:t>громадські</a:t>
            </a:r>
            <a:r>
              <a:rPr lang="ru-RU" sz="1800" dirty="0"/>
              <a:t> </a:t>
            </a:r>
            <a:r>
              <a:rPr lang="ru-RU" sz="1800" dirty="0" err="1"/>
              <a:t>мотиви</a:t>
            </a:r>
            <a:r>
              <a:rPr lang="ru-RU" sz="1800" dirty="0"/>
              <a:t>. У перших </a:t>
            </a:r>
            <a:r>
              <a:rPr lang="ru-RU" sz="1800" dirty="0" err="1"/>
              <a:t>творах</a:t>
            </a:r>
            <a:r>
              <a:rPr lang="ru-RU" sz="1800" dirty="0"/>
              <a:t> </a:t>
            </a:r>
            <a:r>
              <a:rPr lang="ru-RU" sz="1800" dirty="0" err="1"/>
              <a:t>її</a:t>
            </a:r>
            <a:r>
              <a:rPr lang="ru-RU" sz="1800" dirty="0"/>
              <a:t> </a:t>
            </a:r>
            <a:r>
              <a:rPr lang="ru-RU" sz="1800" dirty="0" err="1"/>
              <a:t>помітні</a:t>
            </a:r>
            <a:r>
              <a:rPr lang="ru-RU" sz="1800" dirty="0"/>
              <a:t> </a:t>
            </a:r>
            <a:r>
              <a:rPr lang="ru-RU" sz="1800" dirty="0" err="1"/>
              <a:t>впливи</a:t>
            </a:r>
            <a:r>
              <a:rPr lang="ru-RU" sz="1800" dirty="0"/>
              <a:t> Тараса </a:t>
            </a:r>
            <a:r>
              <a:rPr lang="ru-RU" sz="1800" dirty="0" err="1"/>
              <a:t>Шевченка</a:t>
            </a:r>
            <a:r>
              <a:rPr lang="ru-RU" sz="1800" dirty="0"/>
              <a:t>, </a:t>
            </a:r>
            <a:r>
              <a:rPr lang="ru-RU" sz="1800" dirty="0" err="1"/>
              <a:t>Пантелеймона</a:t>
            </a:r>
            <a:r>
              <a:rPr lang="ru-RU" sz="1800" dirty="0"/>
              <a:t> </a:t>
            </a:r>
            <a:r>
              <a:rPr lang="ru-RU" sz="1800" dirty="0" err="1"/>
              <a:t>Куліша</a:t>
            </a:r>
            <a:r>
              <a:rPr lang="ru-RU" sz="1800" dirty="0"/>
              <a:t>, </a:t>
            </a:r>
            <a:r>
              <a:rPr lang="ru-RU" sz="1800" dirty="0" err="1"/>
              <a:t>Михайла</a:t>
            </a:r>
            <a:r>
              <a:rPr lang="ru-RU" sz="1800" dirty="0"/>
              <a:t> </a:t>
            </a:r>
            <a:r>
              <a:rPr lang="ru-RU" sz="1800" dirty="0" err="1"/>
              <a:t>Старицького</a:t>
            </a:r>
            <a:r>
              <a:rPr lang="ru-RU" sz="1800" dirty="0"/>
              <a:t>, </a:t>
            </a:r>
            <a:r>
              <a:rPr lang="ru-RU" sz="1800" dirty="0" err="1"/>
              <a:t>Генріха</a:t>
            </a:r>
            <a:r>
              <a:rPr lang="ru-RU" sz="1800" dirty="0"/>
              <a:t> Гейне, </a:t>
            </a:r>
            <a:r>
              <a:rPr lang="ru-RU" sz="1800" dirty="0" err="1"/>
              <a:t>але</a:t>
            </a:r>
            <a:r>
              <a:rPr lang="ru-RU" sz="1800" dirty="0"/>
              <a:t> </a:t>
            </a:r>
            <a:r>
              <a:rPr lang="ru-RU" sz="1800" dirty="0" err="1"/>
              <a:t>й</a:t>
            </a:r>
            <a:r>
              <a:rPr lang="ru-RU" sz="1800" dirty="0"/>
              <a:t> у них видно </a:t>
            </a:r>
            <a:r>
              <a:rPr lang="ru-RU" sz="1800" dirty="0" err="1"/>
              <a:t>виразні</a:t>
            </a:r>
            <a:r>
              <a:rPr lang="ru-RU" sz="1800" dirty="0"/>
              <a:t> </a:t>
            </a:r>
            <a:r>
              <a:rPr lang="ru-RU" sz="1800" dirty="0" err="1"/>
              <a:t>впливи</a:t>
            </a:r>
            <a:r>
              <a:rPr lang="ru-RU" sz="1800" dirty="0"/>
              <a:t> Ольги </a:t>
            </a:r>
            <a:r>
              <a:rPr lang="ru-RU" sz="1800" dirty="0" err="1"/>
              <a:t>Петрівни</a:t>
            </a:r>
            <a:r>
              <a:rPr lang="ru-RU" sz="1800" dirty="0"/>
              <a:t> </a:t>
            </a:r>
            <a:r>
              <a:rPr lang="ru-RU" sz="1800" dirty="0" err="1"/>
              <a:t>і</a:t>
            </a:r>
            <a:r>
              <a:rPr lang="ru-RU" sz="1800" dirty="0"/>
              <a:t> </a:t>
            </a:r>
            <a:r>
              <a:rPr lang="ru-RU" sz="1800" dirty="0" err="1"/>
              <a:t>Михайла</a:t>
            </a:r>
            <a:r>
              <a:rPr lang="ru-RU" sz="1800" dirty="0"/>
              <a:t> </a:t>
            </a:r>
            <a:r>
              <a:rPr lang="ru-RU" sz="1800" dirty="0" err="1"/>
              <a:t>Драгоманова</a:t>
            </a:r>
            <a:r>
              <a:rPr lang="ru-RU" sz="1800" dirty="0"/>
              <a:t> на </a:t>
            </a:r>
            <a:r>
              <a:rPr lang="ru-RU" sz="1800" dirty="0" err="1"/>
              <a:t>вибір</a:t>
            </a:r>
            <a:r>
              <a:rPr lang="ru-RU" sz="1800" dirty="0"/>
              <a:t> </a:t>
            </a:r>
            <a:r>
              <a:rPr lang="ru-RU" sz="1800" dirty="0" err="1"/>
              <a:t>її</a:t>
            </a:r>
            <a:r>
              <a:rPr lang="ru-RU" sz="1800" dirty="0"/>
              <a:t> </a:t>
            </a:r>
            <a:r>
              <a:rPr lang="ru-RU" sz="1800" dirty="0" err="1"/>
              <a:t>мотивів</a:t>
            </a:r>
            <a:r>
              <a:rPr lang="ru-RU" sz="1800" dirty="0"/>
              <a:t>.</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2000"/>
                                        <p:tgtEl>
                                          <p:spTgt spid="55298"/>
                                        </p:tgtEl>
                                      </p:cBhvr>
                                    </p:animEffect>
                                    <p:anim calcmode="lin" valueType="num">
                                      <p:cBhvr>
                                        <p:cTn id="8" dur="2000" fill="hold"/>
                                        <p:tgtEl>
                                          <p:spTgt spid="55298"/>
                                        </p:tgtEl>
                                        <p:attrNameLst>
                                          <p:attrName>style.rotation</p:attrName>
                                        </p:attrNameLst>
                                      </p:cBhvr>
                                      <p:tavLst>
                                        <p:tav tm="0">
                                          <p:val>
                                            <p:fltVal val="720"/>
                                          </p:val>
                                        </p:tav>
                                        <p:tav tm="100000">
                                          <p:val>
                                            <p:fltVal val="0"/>
                                          </p:val>
                                        </p:tav>
                                      </p:tavLst>
                                    </p:anim>
                                    <p:anim calcmode="lin" valueType="num">
                                      <p:cBhvr>
                                        <p:cTn id="9" dur="2000" fill="hold"/>
                                        <p:tgtEl>
                                          <p:spTgt spid="55298"/>
                                        </p:tgtEl>
                                        <p:attrNameLst>
                                          <p:attrName>ppt_h</p:attrName>
                                        </p:attrNameLst>
                                      </p:cBhvr>
                                      <p:tavLst>
                                        <p:tav tm="0">
                                          <p:val>
                                            <p:fltVal val="0"/>
                                          </p:val>
                                        </p:tav>
                                        <p:tav tm="100000">
                                          <p:val>
                                            <p:strVal val="#ppt_h"/>
                                          </p:val>
                                        </p:tav>
                                      </p:tavLst>
                                    </p:anim>
                                    <p:anim calcmode="lin" valueType="num">
                                      <p:cBhvr>
                                        <p:cTn id="10" dur="2000" fill="hold"/>
                                        <p:tgtEl>
                                          <p:spTgt spid="55298"/>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2" presetClass="entr" presetSubtype="4" fill="hold" nodeType="afterEffect">
                                  <p:stCondLst>
                                    <p:cond delay="0"/>
                                  </p:stCondLst>
                                  <p:childTnLst>
                                    <p:set>
                                      <p:cBhvr>
                                        <p:cTn id="13" dur="1" fill="hold">
                                          <p:stCondLst>
                                            <p:cond delay="0"/>
                                          </p:stCondLst>
                                        </p:cTn>
                                        <p:tgtEl>
                                          <p:spTgt spid="55299">
                                            <p:txEl>
                                              <p:pRg st="0" end="0"/>
                                            </p:txEl>
                                          </p:spTgt>
                                        </p:tgtEl>
                                        <p:attrNameLst>
                                          <p:attrName>style.visibility</p:attrName>
                                        </p:attrNameLst>
                                      </p:cBhvr>
                                      <p:to>
                                        <p:strVal val="visible"/>
                                      </p:to>
                                    </p:set>
                                    <p:anim calcmode="lin" valueType="num">
                                      <p:cBhvr additive="base">
                                        <p:cTn id="14" dur="2000" fill="hold"/>
                                        <p:tgtEl>
                                          <p:spTgt spid="55299">
                                            <p:txEl>
                                              <p:pRg st="0" end="0"/>
                                            </p:txEl>
                                          </p:spTgt>
                                        </p:tgtEl>
                                        <p:attrNameLst>
                                          <p:attrName>ppt_x</p:attrName>
                                        </p:attrNameLst>
                                      </p:cBhvr>
                                      <p:tavLst>
                                        <p:tav tm="0">
                                          <p:val>
                                            <p:strVal val="#ppt_x"/>
                                          </p:val>
                                        </p:tav>
                                        <p:tav tm="100000">
                                          <p:val>
                                            <p:strVal val="#ppt_x"/>
                                          </p:val>
                                        </p:tav>
                                      </p:tavLst>
                                    </p:anim>
                                    <p:anim calcmode="lin" valueType="num">
                                      <p:cBhvr additive="base">
                                        <p:cTn id="15" dur="2000" fill="hold"/>
                                        <p:tgtEl>
                                          <p:spTgt spid="55299">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4000"/>
                            </p:stCondLst>
                            <p:childTnLst>
                              <p:par>
                                <p:cTn id="17" presetID="2" presetClass="entr" presetSubtype="4" fill="hold" nodeType="afterEffect">
                                  <p:stCondLst>
                                    <p:cond delay="0"/>
                                  </p:stCondLst>
                                  <p:childTnLst>
                                    <p:set>
                                      <p:cBhvr>
                                        <p:cTn id="18" dur="1" fill="hold">
                                          <p:stCondLst>
                                            <p:cond delay="0"/>
                                          </p:stCondLst>
                                        </p:cTn>
                                        <p:tgtEl>
                                          <p:spTgt spid="55299">
                                            <p:txEl>
                                              <p:pRg st="1" end="1"/>
                                            </p:txEl>
                                          </p:spTgt>
                                        </p:tgtEl>
                                        <p:attrNameLst>
                                          <p:attrName>style.visibility</p:attrName>
                                        </p:attrNameLst>
                                      </p:cBhvr>
                                      <p:to>
                                        <p:strVal val="visible"/>
                                      </p:to>
                                    </p:set>
                                    <p:anim calcmode="lin" valueType="num">
                                      <p:cBhvr additive="base">
                                        <p:cTn id="19" dur="20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55299">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5299">
                                            <p:txEl>
                                              <p:pRg st="2" end="2"/>
                                            </p:txEl>
                                          </p:spTgt>
                                        </p:tgtEl>
                                        <p:attrNameLst>
                                          <p:attrName>style.visibility</p:attrName>
                                        </p:attrNameLst>
                                      </p:cBhvr>
                                      <p:to>
                                        <p:strVal val="visible"/>
                                      </p:to>
                                    </p:set>
                                    <p:anim calcmode="lin" valueType="num">
                                      <p:cBhvr additive="base">
                                        <p:cTn id="23" dur="20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55299">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5299">
                                            <p:txEl>
                                              <p:pRg st="3" end="3"/>
                                            </p:txEl>
                                          </p:spTgt>
                                        </p:tgtEl>
                                        <p:attrNameLst>
                                          <p:attrName>style.visibility</p:attrName>
                                        </p:attrNameLst>
                                      </p:cBhvr>
                                      <p:to>
                                        <p:strVal val="visible"/>
                                      </p:to>
                                    </p:set>
                                    <p:anim calcmode="lin" valueType="num">
                                      <p:cBhvr additive="base">
                                        <p:cTn id="27" dur="20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5299">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5299">
                                            <p:txEl>
                                              <p:pRg st="4" end="4"/>
                                            </p:txEl>
                                          </p:spTgt>
                                        </p:tgtEl>
                                        <p:attrNameLst>
                                          <p:attrName>style.visibility</p:attrName>
                                        </p:attrNameLst>
                                      </p:cBhvr>
                                      <p:to>
                                        <p:strVal val="visible"/>
                                      </p:to>
                                    </p:set>
                                    <p:anim calcmode="lin" valueType="num">
                                      <p:cBhvr additive="base">
                                        <p:cTn id="31" dur="2000" fill="hold"/>
                                        <p:tgtEl>
                                          <p:spTgt spid="55299">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5299">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5299">
                                            <p:txEl>
                                              <p:pRg st="5" end="5"/>
                                            </p:txEl>
                                          </p:spTgt>
                                        </p:tgtEl>
                                        <p:attrNameLst>
                                          <p:attrName>style.visibility</p:attrName>
                                        </p:attrNameLst>
                                      </p:cBhvr>
                                      <p:to>
                                        <p:strVal val="visible"/>
                                      </p:to>
                                    </p:set>
                                    <p:anim calcmode="lin" valueType="num">
                                      <p:cBhvr additive="base">
                                        <p:cTn id="35" dur="2000" fill="hold"/>
                                        <p:tgtEl>
                                          <p:spTgt spid="55299">
                                            <p:txEl>
                                              <p:pRg st="5" end="5"/>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55299">
                                            <p:txEl>
                                              <p:pRg st="5" end="5"/>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 presetClass="entr" presetSubtype="4" fill="hold" nodeType="afterEffect">
                                  <p:stCondLst>
                                    <p:cond delay="0"/>
                                  </p:stCondLst>
                                  <p:childTnLst>
                                    <p:set>
                                      <p:cBhvr>
                                        <p:cTn id="39" dur="1" fill="hold">
                                          <p:stCondLst>
                                            <p:cond delay="0"/>
                                          </p:stCondLst>
                                        </p:cTn>
                                        <p:tgtEl>
                                          <p:spTgt spid="55299">
                                            <p:txEl>
                                              <p:pRg st="6" end="6"/>
                                            </p:txEl>
                                          </p:spTgt>
                                        </p:tgtEl>
                                        <p:attrNameLst>
                                          <p:attrName>style.visibility</p:attrName>
                                        </p:attrNameLst>
                                      </p:cBhvr>
                                      <p:to>
                                        <p:strVal val="visible"/>
                                      </p:to>
                                    </p:set>
                                    <p:anim calcmode="lin" valueType="num">
                                      <p:cBhvr additive="base">
                                        <p:cTn id="40" dur="2000" fill="hold"/>
                                        <p:tgtEl>
                                          <p:spTgt spid="55299">
                                            <p:txEl>
                                              <p:pRg st="6" end="6"/>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52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a:r>
              <a:rPr lang="ru-RU" b="1" dirty="0" err="1">
                <a:effectLst>
                  <a:outerShdw blurRad="38100" dist="38100" dir="2700000" algn="tl">
                    <a:srgbClr val="000000"/>
                  </a:outerShdw>
                </a:effectLst>
              </a:rPr>
              <a:t>Надія</a:t>
            </a:r>
            <a:r>
              <a:rPr lang="ru-RU" b="1" dirty="0">
                <a:effectLst>
                  <a:outerShdw blurRad="38100" dist="38100" dir="2700000" algn="tl">
                    <a:srgbClr val="000000"/>
                  </a:outerShdw>
                </a:effectLst>
              </a:rPr>
              <a:t> </a:t>
            </a:r>
          </a:p>
        </p:txBody>
      </p:sp>
      <p:sp>
        <p:nvSpPr>
          <p:cNvPr id="72708" name="Rectangle 4"/>
          <p:cNvSpPr>
            <a:spLocks noGrp="1" noChangeArrowheads="1"/>
          </p:cNvSpPr>
          <p:nvPr>
            <p:ph type="body" idx="1"/>
          </p:nvPr>
        </p:nvSpPr>
        <p:spPr>
          <a:xfrm>
            <a:off x="755650" y="1484313"/>
            <a:ext cx="7931150" cy="5113337"/>
          </a:xfrm>
          <a:gradFill rotWithShape="1">
            <a:gsLst>
              <a:gs pos="0">
                <a:srgbClr val="FFFF66"/>
              </a:gs>
              <a:gs pos="100000">
                <a:srgbClr val="6699FF"/>
              </a:gs>
            </a:gsLst>
            <a:lin ang="5400000" scaled="1"/>
          </a:gradFill>
        </p:spPr>
        <p:txBody>
          <a:bodyPr/>
          <a:lstStyle/>
          <a:p>
            <a:pPr>
              <a:buFont typeface="Wingdings" pitchFamily="2" charset="2"/>
              <a:buNone/>
            </a:pPr>
            <a:r>
              <a:rPr lang="ru-RU" sz="2400" b="1" dirty="0" err="1"/>
              <a:t>Ні</a:t>
            </a:r>
            <a:r>
              <a:rPr lang="ru-RU" sz="2400" b="1" dirty="0"/>
              <a:t> </a:t>
            </a:r>
            <a:r>
              <a:rPr lang="ru-RU" sz="2400" b="1" dirty="0" err="1"/>
              <a:t>долі</a:t>
            </a:r>
            <a:r>
              <a:rPr lang="ru-RU" sz="2400" b="1" dirty="0"/>
              <a:t>, </a:t>
            </a:r>
            <a:r>
              <a:rPr lang="ru-RU" sz="2400" b="1" dirty="0" err="1"/>
              <a:t>ні</a:t>
            </a:r>
            <a:r>
              <a:rPr lang="ru-RU" sz="2400" b="1" dirty="0"/>
              <a:t> </a:t>
            </a:r>
            <a:r>
              <a:rPr lang="ru-RU" sz="2400" b="1" dirty="0" err="1"/>
              <a:t>волі</a:t>
            </a:r>
            <a:r>
              <a:rPr lang="ru-RU" sz="2400" b="1" dirty="0"/>
              <a:t> у мене нема, </a:t>
            </a:r>
          </a:p>
          <a:p>
            <a:pPr>
              <a:buFont typeface="Wingdings" pitchFamily="2" charset="2"/>
              <a:buNone/>
            </a:pPr>
            <a:r>
              <a:rPr lang="ru-RU" sz="2400" b="1" dirty="0" err="1"/>
              <a:t>Зосталася</a:t>
            </a:r>
            <a:r>
              <a:rPr lang="ru-RU" sz="2400" b="1" dirty="0"/>
              <a:t> </a:t>
            </a:r>
            <a:r>
              <a:rPr lang="ru-RU" sz="2400" b="1" dirty="0" err="1"/>
              <a:t>тільки</a:t>
            </a:r>
            <a:r>
              <a:rPr lang="ru-RU" sz="2400" b="1" dirty="0"/>
              <a:t> </a:t>
            </a:r>
            <a:r>
              <a:rPr lang="ru-RU" sz="2400" b="1" dirty="0" err="1"/>
              <a:t>надія</a:t>
            </a:r>
            <a:r>
              <a:rPr lang="ru-RU" sz="2400" b="1" dirty="0"/>
              <a:t> одна: </a:t>
            </a:r>
            <a:r>
              <a:rPr lang="ru-RU" sz="2400" b="1" dirty="0" smtClean="0"/>
              <a:t>   </a:t>
            </a:r>
          </a:p>
          <a:p>
            <a:pPr>
              <a:buFont typeface="Wingdings" pitchFamily="2" charset="2"/>
              <a:buNone/>
            </a:pPr>
            <a:r>
              <a:rPr lang="ru-RU" sz="2400" b="1" dirty="0" err="1" smtClean="0"/>
              <a:t>Надія</a:t>
            </a:r>
            <a:r>
              <a:rPr lang="ru-RU" sz="2400" b="1" dirty="0" smtClean="0"/>
              <a:t> </a:t>
            </a:r>
            <a:r>
              <a:rPr lang="ru-RU" sz="2400" b="1" dirty="0" err="1" smtClean="0"/>
              <a:t>вернутись</a:t>
            </a:r>
            <a:r>
              <a:rPr lang="ru-RU" sz="2400" b="1" dirty="0" smtClean="0"/>
              <a:t>  </a:t>
            </a:r>
            <a:r>
              <a:rPr lang="ru-RU" sz="2400" b="1" dirty="0" err="1" smtClean="0"/>
              <a:t>ще</a:t>
            </a:r>
            <a:r>
              <a:rPr lang="ru-RU" sz="2400" b="1" dirty="0" smtClean="0"/>
              <a:t> раз на </a:t>
            </a:r>
            <a:r>
              <a:rPr lang="ru-RU" sz="2400" b="1" dirty="0" err="1" smtClean="0"/>
              <a:t>Вкраїну</a:t>
            </a:r>
            <a:r>
              <a:rPr lang="ru-RU" sz="2400" b="1" dirty="0" smtClean="0"/>
              <a:t>,</a:t>
            </a:r>
            <a:endParaRPr lang="ru-RU" sz="2400" b="1" dirty="0"/>
          </a:p>
          <a:p>
            <a:pPr>
              <a:buFont typeface="Wingdings" pitchFamily="2" charset="2"/>
              <a:buNone/>
            </a:pPr>
            <a:r>
              <a:rPr lang="ru-RU" sz="2400" b="1" dirty="0" err="1"/>
              <a:t>Поглянути</a:t>
            </a:r>
            <a:r>
              <a:rPr lang="ru-RU" sz="2400" b="1" dirty="0"/>
              <a:t> </a:t>
            </a:r>
            <a:r>
              <a:rPr lang="ru-RU" sz="2400" b="1" dirty="0" err="1"/>
              <a:t>ще</a:t>
            </a:r>
            <a:r>
              <a:rPr lang="ru-RU" sz="2400" b="1" dirty="0"/>
              <a:t> раз на </a:t>
            </a:r>
            <a:r>
              <a:rPr lang="ru-RU" sz="2400" b="1" dirty="0" err="1" smtClean="0"/>
              <a:t>рідну</a:t>
            </a:r>
            <a:r>
              <a:rPr lang="ru-RU" sz="2400" b="1" dirty="0" smtClean="0"/>
              <a:t> </a:t>
            </a:r>
            <a:r>
              <a:rPr lang="ru-RU" sz="2400" b="1" dirty="0" err="1" smtClean="0"/>
              <a:t>країну</a:t>
            </a:r>
            <a:r>
              <a:rPr lang="ru-RU" sz="2400" b="1" dirty="0" smtClean="0"/>
              <a:t>,</a:t>
            </a:r>
          </a:p>
          <a:p>
            <a:pPr>
              <a:buFont typeface="Wingdings" pitchFamily="2" charset="2"/>
              <a:buNone/>
            </a:pPr>
            <a:r>
              <a:rPr lang="ru-RU" sz="2400" b="1" dirty="0" err="1" smtClean="0"/>
              <a:t>Поглянути</a:t>
            </a:r>
            <a:r>
              <a:rPr lang="ru-RU" sz="2400" b="1" dirty="0" smtClean="0"/>
              <a:t> </a:t>
            </a:r>
            <a:r>
              <a:rPr lang="ru-RU" sz="2400" b="1" dirty="0" err="1" smtClean="0"/>
              <a:t>ще</a:t>
            </a:r>
            <a:r>
              <a:rPr lang="ru-RU" sz="2400" b="1" dirty="0" smtClean="0"/>
              <a:t> раз на </a:t>
            </a:r>
            <a:r>
              <a:rPr lang="ru-RU" sz="2400" b="1" dirty="0" err="1" smtClean="0"/>
              <a:t>синій</a:t>
            </a:r>
            <a:r>
              <a:rPr lang="ru-RU" sz="2400" b="1" dirty="0" smtClean="0"/>
              <a:t> </a:t>
            </a:r>
            <a:r>
              <a:rPr lang="ru-RU" sz="2400" b="1" dirty="0" err="1"/>
              <a:t>Дніпро</a:t>
            </a:r>
            <a:r>
              <a:rPr lang="ru-RU" sz="2400" b="1" dirty="0"/>
              <a:t>, – </a:t>
            </a:r>
            <a:endParaRPr lang="en-US" sz="2400" b="1" dirty="0"/>
          </a:p>
          <a:p>
            <a:pPr>
              <a:buFont typeface="Wingdings" pitchFamily="2" charset="2"/>
              <a:buNone/>
            </a:pPr>
            <a:r>
              <a:rPr lang="ru-RU" sz="2400" b="1" dirty="0"/>
              <a:t>Там </a:t>
            </a:r>
            <a:r>
              <a:rPr lang="ru-RU" sz="2400" b="1" dirty="0" err="1"/>
              <a:t>жити</a:t>
            </a:r>
            <a:r>
              <a:rPr lang="ru-RU" sz="2400" b="1" dirty="0"/>
              <a:t> </a:t>
            </a:r>
            <a:r>
              <a:rPr lang="ru-RU" sz="2400" b="1" dirty="0" err="1"/>
              <a:t>чи</a:t>
            </a:r>
            <a:r>
              <a:rPr lang="ru-RU" sz="2400" b="1" dirty="0"/>
              <a:t> </a:t>
            </a:r>
            <a:r>
              <a:rPr lang="ru-RU" sz="2400" b="1" dirty="0" err="1"/>
              <a:t>вмерти</a:t>
            </a:r>
            <a:r>
              <a:rPr lang="ru-RU" sz="2400" b="1" dirty="0"/>
              <a:t>, </a:t>
            </a:r>
            <a:r>
              <a:rPr lang="ru-RU" sz="2400" b="1" dirty="0" err="1"/>
              <a:t>мені</a:t>
            </a:r>
            <a:r>
              <a:rPr lang="ru-RU" sz="2400" b="1" dirty="0"/>
              <a:t> все одно; </a:t>
            </a:r>
          </a:p>
          <a:p>
            <a:pPr>
              <a:buFont typeface="Wingdings" pitchFamily="2" charset="2"/>
              <a:buNone/>
            </a:pPr>
            <a:r>
              <a:rPr lang="ru-RU" sz="2400" b="1" dirty="0" err="1"/>
              <a:t>Поглянути</a:t>
            </a:r>
            <a:r>
              <a:rPr lang="ru-RU" sz="2400" b="1" dirty="0"/>
              <a:t> </a:t>
            </a:r>
            <a:r>
              <a:rPr lang="ru-RU" sz="2400" b="1" dirty="0" err="1"/>
              <a:t>ще</a:t>
            </a:r>
            <a:r>
              <a:rPr lang="ru-RU" sz="2400" b="1" dirty="0"/>
              <a:t> раз на степ, могилки, </a:t>
            </a:r>
          </a:p>
          <a:p>
            <a:pPr>
              <a:buFont typeface="Wingdings" pitchFamily="2" charset="2"/>
              <a:buNone/>
            </a:pPr>
            <a:r>
              <a:rPr lang="ru-RU" sz="2400" b="1" dirty="0" err="1"/>
              <a:t>Востаннє</a:t>
            </a:r>
            <a:r>
              <a:rPr lang="ru-RU" sz="2400" b="1" dirty="0"/>
              <a:t> </a:t>
            </a:r>
            <a:r>
              <a:rPr lang="ru-RU" sz="2400" b="1" dirty="0" err="1"/>
              <a:t>згадати</a:t>
            </a:r>
            <a:r>
              <a:rPr lang="ru-RU" sz="2400" b="1" dirty="0"/>
              <a:t> </a:t>
            </a:r>
            <a:r>
              <a:rPr lang="ru-RU" sz="2400" b="1" dirty="0" err="1"/>
              <a:t>палкії</a:t>
            </a:r>
            <a:r>
              <a:rPr lang="ru-RU" sz="2400" b="1" dirty="0"/>
              <a:t> гадки… </a:t>
            </a:r>
          </a:p>
          <a:p>
            <a:pPr>
              <a:buFont typeface="Wingdings" pitchFamily="2" charset="2"/>
              <a:buNone/>
            </a:pPr>
            <a:r>
              <a:rPr lang="ru-RU" sz="2400" b="1" dirty="0" err="1"/>
              <a:t>Ні</a:t>
            </a:r>
            <a:r>
              <a:rPr lang="ru-RU" sz="2400" b="1" dirty="0"/>
              <a:t> </a:t>
            </a:r>
            <a:r>
              <a:rPr lang="ru-RU" sz="2400" b="1" dirty="0" err="1"/>
              <a:t>долі</a:t>
            </a:r>
            <a:r>
              <a:rPr lang="ru-RU" sz="2400" b="1" dirty="0"/>
              <a:t>, </a:t>
            </a:r>
            <a:r>
              <a:rPr lang="ru-RU" sz="2400" b="1" dirty="0" err="1"/>
              <a:t>ні</a:t>
            </a:r>
            <a:r>
              <a:rPr lang="ru-RU" sz="2400" b="1" dirty="0"/>
              <a:t> </a:t>
            </a:r>
            <a:r>
              <a:rPr lang="ru-RU" sz="2400" b="1" dirty="0" err="1"/>
              <a:t>волі</a:t>
            </a:r>
            <a:r>
              <a:rPr lang="ru-RU" sz="2400" b="1" dirty="0"/>
              <a:t> у мене нема, </a:t>
            </a:r>
          </a:p>
          <a:p>
            <a:pPr>
              <a:buFont typeface="Wingdings" pitchFamily="2" charset="2"/>
              <a:buNone/>
            </a:pPr>
            <a:r>
              <a:rPr lang="ru-RU" sz="2400" b="1" dirty="0" err="1"/>
              <a:t>Зосталася</a:t>
            </a:r>
            <a:r>
              <a:rPr lang="ru-RU" sz="2400" b="1" dirty="0"/>
              <a:t> </a:t>
            </a:r>
            <a:r>
              <a:rPr lang="ru-RU" sz="2400" b="1" dirty="0" err="1"/>
              <a:t>тільки</a:t>
            </a:r>
            <a:r>
              <a:rPr lang="ru-RU" sz="2400" b="1" dirty="0"/>
              <a:t> </a:t>
            </a:r>
            <a:r>
              <a:rPr lang="ru-RU" sz="2400" b="1" dirty="0" err="1"/>
              <a:t>надія</a:t>
            </a:r>
            <a:r>
              <a:rPr lang="ru-RU" sz="2400" b="1" dirty="0"/>
              <a:t> одна. </a:t>
            </a:r>
          </a:p>
          <a:p>
            <a:pPr>
              <a:buFont typeface="Wingdings" pitchFamily="2" charset="2"/>
              <a:buNone/>
            </a:pPr>
            <a:r>
              <a:rPr lang="en-US" sz="2400" b="1" dirty="0"/>
              <a:t>                                           </a:t>
            </a:r>
            <a:r>
              <a:rPr lang="ru-RU" sz="2400" b="1" dirty="0"/>
              <a:t>[</a:t>
            </a:r>
            <a:r>
              <a:rPr lang="ru-RU" sz="2400" b="1" dirty="0" err="1"/>
              <a:t>Луцьк</a:t>
            </a:r>
            <a:r>
              <a:rPr lang="ru-RU" sz="2400" b="1" dirty="0"/>
              <a:t>, 1880]</a:t>
            </a:r>
            <a:r>
              <a:rPr lang="ru-RU" sz="2400" b="1" dirty="0">
                <a:solidFill>
                  <a:srgbClr val="0000FF"/>
                </a:solidFill>
              </a:rPr>
              <a:t> </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p:cTn id="7" dur="2000" fill="hold"/>
                                        <p:tgtEl>
                                          <p:spTgt spid="72706"/>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72706"/>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72706"/>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72706"/>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39" presetClass="entr" presetSubtype="0" accel="100000" fill="hold" grpId="0" nodeType="afterEffect">
                                  <p:stCondLst>
                                    <p:cond delay="0"/>
                                  </p:stCondLst>
                                  <p:childTnLst>
                                    <p:set>
                                      <p:cBhvr>
                                        <p:cTn id="13" dur="1" fill="hold">
                                          <p:stCondLst>
                                            <p:cond delay="0"/>
                                          </p:stCondLst>
                                        </p:cTn>
                                        <p:tgtEl>
                                          <p:spTgt spid="72708">
                                            <p:bg/>
                                          </p:spTgt>
                                        </p:tgtEl>
                                        <p:attrNameLst>
                                          <p:attrName>style.visibility</p:attrName>
                                        </p:attrNameLst>
                                      </p:cBhvr>
                                      <p:to>
                                        <p:strVal val="visible"/>
                                      </p:to>
                                    </p:set>
                                    <p:anim calcmode="lin" valueType="num">
                                      <p:cBhvr>
                                        <p:cTn id="14" dur="1000" fill="hold"/>
                                        <p:tgtEl>
                                          <p:spTgt spid="72708">
                                            <p:bg/>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72708">
                                            <p:bg/>
                                          </p:spTgt>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72708">
                                            <p:bg/>
                                          </p:spTgt>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72708">
                                            <p:bg/>
                                          </p:spTgt>
                                        </p:tgtEl>
                                        <p:attrNameLst>
                                          <p:attrName>ppt_y</p:attrName>
                                        </p:attrNameLst>
                                      </p:cBhvr>
                                      <p:tavLst>
                                        <p:tav tm="0">
                                          <p:val>
                                            <p:strVal val="#ppt_y"/>
                                          </p:val>
                                        </p:tav>
                                        <p:tav tm="100000">
                                          <p:val>
                                            <p:strVal val="#ppt_y"/>
                                          </p:val>
                                        </p:tav>
                                      </p:tavLst>
                                    </p:anim>
                                  </p:childTnLst>
                                </p:cTn>
                              </p:par>
                            </p:childTnLst>
                          </p:cTn>
                        </p:par>
                        <p:par>
                          <p:cTn id="18" fill="hold">
                            <p:stCondLst>
                              <p:cond delay="3000"/>
                            </p:stCondLst>
                            <p:childTnLst>
                              <p:par>
                                <p:cTn id="19" presetID="39" presetClass="entr" presetSubtype="0" accel="100000" fill="hold" grpId="0" nodeType="afterEffect">
                                  <p:stCondLst>
                                    <p:cond delay="0"/>
                                  </p:stCondLst>
                                  <p:childTnLst>
                                    <p:set>
                                      <p:cBhvr>
                                        <p:cTn id="20" dur="1" fill="hold">
                                          <p:stCondLst>
                                            <p:cond delay="0"/>
                                          </p:stCondLst>
                                        </p:cTn>
                                        <p:tgtEl>
                                          <p:spTgt spid="72708">
                                            <p:txEl>
                                              <p:pRg st="0" end="0"/>
                                            </p:txEl>
                                          </p:spTgt>
                                        </p:tgtEl>
                                        <p:attrNameLst>
                                          <p:attrName>style.visibility</p:attrName>
                                        </p:attrNameLst>
                                      </p:cBhvr>
                                      <p:to>
                                        <p:strVal val="visible"/>
                                      </p:to>
                                    </p:set>
                                    <p:anim calcmode="lin" valueType="num">
                                      <p:cBhvr>
                                        <p:cTn id="21" dur="1000" fill="hold"/>
                                        <p:tgtEl>
                                          <p:spTgt spid="72708">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72708">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72708">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72708">
                                            <p:txEl>
                                              <p:pRg st="0" end="0"/>
                                            </p:txEl>
                                          </p:spTgt>
                                        </p:tgtEl>
                                        <p:attrNameLst>
                                          <p:attrName>ppt_y</p:attrName>
                                        </p:attrNameLst>
                                      </p:cBhvr>
                                      <p:tavLst>
                                        <p:tav tm="0">
                                          <p:val>
                                            <p:strVal val="#ppt_y"/>
                                          </p:val>
                                        </p:tav>
                                        <p:tav tm="100000">
                                          <p:val>
                                            <p:strVal val="#ppt_y"/>
                                          </p:val>
                                        </p:tav>
                                      </p:tavLst>
                                    </p:anim>
                                  </p:childTnLst>
                                </p:cTn>
                              </p:par>
                            </p:childTnLst>
                          </p:cTn>
                        </p:par>
                        <p:par>
                          <p:cTn id="25" fill="hold">
                            <p:stCondLst>
                              <p:cond delay="4000"/>
                            </p:stCondLst>
                            <p:childTnLst>
                              <p:par>
                                <p:cTn id="26" presetID="39" presetClass="entr" presetSubtype="0" accel="100000" fill="hold" grpId="0" nodeType="afterEffect">
                                  <p:stCondLst>
                                    <p:cond delay="0"/>
                                  </p:stCondLst>
                                  <p:childTnLst>
                                    <p:set>
                                      <p:cBhvr>
                                        <p:cTn id="27" dur="1" fill="hold">
                                          <p:stCondLst>
                                            <p:cond delay="0"/>
                                          </p:stCondLst>
                                        </p:cTn>
                                        <p:tgtEl>
                                          <p:spTgt spid="72708">
                                            <p:txEl>
                                              <p:pRg st="1" end="1"/>
                                            </p:txEl>
                                          </p:spTgt>
                                        </p:tgtEl>
                                        <p:attrNameLst>
                                          <p:attrName>style.visibility</p:attrName>
                                        </p:attrNameLst>
                                      </p:cBhvr>
                                      <p:to>
                                        <p:strVal val="visible"/>
                                      </p:to>
                                    </p:set>
                                    <p:anim calcmode="lin" valueType="num">
                                      <p:cBhvr>
                                        <p:cTn id="28" dur="1000" fill="hold"/>
                                        <p:tgtEl>
                                          <p:spTgt spid="72708">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1000" fill="hold"/>
                                        <p:tgtEl>
                                          <p:spTgt spid="72708">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1000" fill="hold"/>
                                        <p:tgtEl>
                                          <p:spTgt spid="72708">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1000" fill="hold"/>
                                        <p:tgtEl>
                                          <p:spTgt spid="72708">
                                            <p:txEl>
                                              <p:pRg st="1" end="1"/>
                                            </p:txEl>
                                          </p:spTgt>
                                        </p:tgtEl>
                                        <p:attrNameLst>
                                          <p:attrName>ppt_y</p:attrName>
                                        </p:attrNameLst>
                                      </p:cBhvr>
                                      <p:tavLst>
                                        <p:tav tm="0">
                                          <p:val>
                                            <p:strVal val="#ppt_y"/>
                                          </p:val>
                                        </p:tav>
                                        <p:tav tm="100000">
                                          <p:val>
                                            <p:strVal val="#ppt_y"/>
                                          </p:val>
                                        </p:tav>
                                      </p:tavLst>
                                    </p:anim>
                                  </p:childTnLst>
                                </p:cTn>
                              </p:par>
                            </p:childTnLst>
                          </p:cTn>
                        </p:par>
                        <p:par>
                          <p:cTn id="32" fill="hold">
                            <p:stCondLst>
                              <p:cond delay="5000"/>
                            </p:stCondLst>
                            <p:childTnLst>
                              <p:par>
                                <p:cTn id="33" presetID="39" presetClass="entr" presetSubtype="0" accel="100000" fill="hold" grpId="0" nodeType="afterEffect">
                                  <p:stCondLst>
                                    <p:cond delay="0"/>
                                  </p:stCondLst>
                                  <p:childTnLst>
                                    <p:set>
                                      <p:cBhvr>
                                        <p:cTn id="34" dur="1" fill="hold">
                                          <p:stCondLst>
                                            <p:cond delay="0"/>
                                          </p:stCondLst>
                                        </p:cTn>
                                        <p:tgtEl>
                                          <p:spTgt spid="72708">
                                            <p:txEl>
                                              <p:pRg st="2" end="2"/>
                                            </p:txEl>
                                          </p:spTgt>
                                        </p:tgtEl>
                                        <p:attrNameLst>
                                          <p:attrName>style.visibility</p:attrName>
                                        </p:attrNameLst>
                                      </p:cBhvr>
                                      <p:to>
                                        <p:strVal val="visible"/>
                                      </p:to>
                                    </p:set>
                                    <p:anim calcmode="lin" valueType="num">
                                      <p:cBhvr>
                                        <p:cTn id="35" dur="1000" fill="hold"/>
                                        <p:tgtEl>
                                          <p:spTgt spid="72708">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1000" fill="hold"/>
                                        <p:tgtEl>
                                          <p:spTgt spid="72708">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1000" fill="hold"/>
                                        <p:tgtEl>
                                          <p:spTgt spid="72708">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1000" fill="hold"/>
                                        <p:tgtEl>
                                          <p:spTgt spid="72708">
                                            <p:txEl>
                                              <p:pRg st="2" end="2"/>
                                            </p:txEl>
                                          </p:spTgt>
                                        </p:tgtEl>
                                        <p:attrNameLst>
                                          <p:attrName>ppt_y</p:attrName>
                                        </p:attrNameLst>
                                      </p:cBhvr>
                                      <p:tavLst>
                                        <p:tav tm="0">
                                          <p:val>
                                            <p:strVal val="#ppt_y"/>
                                          </p:val>
                                        </p:tav>
                                        <p:tav tm="100000">
                                          <p:val>
                                            <p:strVal val="#ppt_y"/>
                                          </p:val>
                                        </p:tav>
                                      </p:tavLst>
                                    </p:anim>
                                  </p:childTnLst>
                                </p:cTn>
                              </p:par>
                            </p:childTnLst>
                          </p:cTn>
                        </p:par>
                        <p:par>
                          <p:cTn id="39" fill="hold">
                            <p:stCondLst>
                              <p:cond delay="6000"/>
                            </p:stCondLst>
                            <p:childTnLst>
                              <p:par>
                                <p:cTn id="40" presetID="39" presetClass="entr" presetSubtype="0" accel="100000" fill="hold" grpId="0" nodeType="afterEffect">
                                  <p:stCondLst>
                                    <p:cond delay="0"/>
                                  </p:stCondLst>
                                  <p:childTnLst>
                                    <p:set>
                                      <p:cBhvr>
                                        <p:cTn id="41" dur="1" fill="hold">
                                          <p:stCondLst>
                                            <p:cond delay="0"/>
                                          </p:stCondLst>
                                        </p:cTn>
                                        <p:tgtEl>
                                          <p:spTgt spid="72708">
                                            <p:txEl>
                                              <p:pRg st="3" end="3"/>
                                            </p:txEl>
                                          </p:spTgt>
                                        </p:tgtEl>
                                        <p:attrNameLst>
                                          <p:attrName>style.visibility</p:attrName>
                                        </p:attrNameLst>
                                      </p:cBhvr>
                                      <p:to>
                                        <p:strVal val="visible"/>
                                      </p:to>
                                    </p:set>
                                    <p:anim calcmode="lin" valueType="num">
                                      <p:cBhvr>
                                        <p:cTn id="42" dur="1000" fill="hold"/>
                                        <p:tgtEl>
                                          <p:spTgt spid="72708">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1000" fill="hold"/>
                                        <p:tgtEl>
                                          <p:spTgt spid="72708">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1000" fill="hold"/>
                                        <p:tgtEl>
                                          <p:spTgt spid="72708">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1000" fill="hold"/>
                                        <p:tgtEl>
                                          <p:spTgt spid="72708">
                                            <p:txEl>
                                              <p:pRg st="3" end="3"/>
                                            </p:txEl>
                                          </p:spTgt>
                                        </p:tgtEl>
                                        <p:attrNameLst>
                                          <p:attrName>ppt_y</p:attrName>
                                        </p:attrNameLst>
                                      </p:cBhvr>
                                      <p:tavLst>
                                        <p:tav tm="0">
                                          <p:val>
                                            <p:strVal val="#ppt_y"/>
                                          </p:val>
                                        </p:tav>
                                        <p:tav tm="100000">
                                          <p:val>
                                            <p:strVal val="#ppt_y"/>
                                          </p:val>
                                        </p:tav>
                                      </p:tavLst>
                                    </p:anim>
                                  </p:childTnLst>
                                </p:cTn>
                              </p:par>
                            </p:childTnLst>
                          </p:cTn>
                        </p:par>
                        <p:par>
                          <p:cTn id="46" fill="hold">
                            <p:stCondLst>
                              <p:cond delay="7000"/>
                            </p:stCondLst>
                            <p:childTnLst>
                              <p:par>
                                <p:cTn id="47" presetID="39" presetClass="entr" presetSubtype="0" accel="100000" fill="hold" grpId="0" nodeType="afterEffect">
                                  <p:stCondLst>
                                    <p:cond delay="0"/>
                                  </p:stCondLst>
                                  <p:childTnLst>
                                    <p:set>
                                      <p:cBhvr>
                                        <p:cTn id="48" dur="1" fill="hold">
                                          <p:stCondLst>
                                            <p:cond delay="0"/>
                                          </p:stCondLst>
                                        </p:cTn>
                                        <p:tgtEl>
                                          <p:spTgt spid="72708">
                                            <p:txEl>
                                              <p:pRg st="4" end="4"/>
                                            </p:txEl>
                                          </p:spTgt>
                                        </p:tgtEl>
                                        <p:attrNameLst>
                                          <p:attrName>style.visibility</p:attrName>
                                        </p:attrNameLst>
                                      </p:cBhvr>
                                      <p:to>
                                        <p:strVal val="visible"/>
                                      </p:to>
                                    </p:set>
                                    <p:anim calcmode="lin" valueType="num">
                                      <p:cBhvr>
                                        <p:cTn id="49" dur="1000" fill="hold"/>
                                        <p:tgtEl>
                                          <p:spTgt spid="72708">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0" dur="1000" fill="hold"/>
                                        <p:tgtEl>
                                          <p:spTgt spid="72708">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1" dur="1000" fill="hold"/>
                                        <p:tgtEl>
                                          <p:spTgt spid="72708">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2" dur="1000" fill="hold"/>
                                        <p:tgtEl>
                                          <p:spTgt spid="72708">
                                            <p:txEl>
                                              <p:pRg st="4" end="4"/>
                                            </p:txEl>
                                          </p:spTgt>
                                        </p:tgtEl>
                                        <p:attrNameLst>
                                          <p:attrName>ppt_y</p:attrName>
                                        </p:attrNameLst>
                                      </p:cBhvr>
                                      <p:tavLst>
                                        <p:tav tm="0">
                                          <p:val>
                                            <p:strVal val="#ppt_y"/>
                                          </p:val>
                                        </p:tav>
                                        <p:tav tm="100000">
                                          <p:val>
                                            <p:strVal val="#ppt_y"/>
                                          </p:val>
                                        </p:tav>
                                      </p:tavLst>
                                    </p:anim>
                                  </p:childTnLst>
                                </p:cTn>
                              </p:par>
                            </p:childTnLst>
                          </p:cTn>
                        </p:par>
                        <p:par>
                          <p:cTn id="53" fill="hold">
                            <p:stCondLst>
                              <p:cond delay="8000"/>
                            </p:stCondLst>
                            <p:childTnLst>
                              <p:par>
                                <p:cTn id="54" presetID="39" presetClass="entr" presetSubtype="0" accel="100000" fill="hold" grpId="0" nodeType="afterEffect">
                                  <p:stCondLst>
                                    <p:cond delay="0"/>
                                  </p:stCondLst>
                                  <p:childTnLst>
                                    <p:set>
                                      <p:cBhvr>
                                        <p:cTn id="55" dur="1" fill="hold">
                                          <p:stCondLst>
                                            <p:cond delay="0"/>
                                          </p:stCondLst>
                                        </p:cTn>
                                        <p:tgtEl>
                                          <p:spTgt spid="72708">
                                            <p:txEl>
                                              <p:pRg st="5" end="5"/>
                                            </p:txEl>
                                          </p:spTgt>
                                        </p:tgtEl>
                                        <p:attrNameLst>
                                          <p:attrName>style.visibility</p:attrName>
                                        </p:attrNameLst>
                                      </p:cBhvr>
                                      <p:to>
                                        <p:strVal val="visible"/>
                                      </p:to>
                                    </p:set>
                                    <p:anim calcmode="lin" valueType="num">
                                      <p:cBhvr>
                                        <p:cTn id="56" dur="1000" fill="hold"/>
                                        <p:tgtEl>
                                          <p:spTgt spid="72708">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7" dur="1000" fill="hold"/>
                                        <p:tgtEl>
                                          <p:spTgt spid="72708">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8" dur="1000" fill="hold"/>
                                        <p:tgtEl>
                                          <p:spTgt spid="72708">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9" dur="1000" fill="hold"/>
                                        <p:tgtEl>
                                          <p:spTgt spid="72708">
                                            <p:txEl>
                                              <p:pRg st="5" end="5"/>
                                            </p:txEl>
                                          </p:spTgt>
                                        </p:tgtEl>
                                        <p:attrNameLst>
                                          <p:attrName>ppt_y</p:attrName>
                                        </p:attrNameLst>
                                      </p:cBhvr>
                                      <p:tavLst>
                                        <p:tav tm="0">
                                          <p:val>
                                            <p:strVal val="#ppt_y"/>
                                          </p:val>
                                        </p:tav>
                                        <p:tav tm="100000">
                                          <p:val>
                                            <p:strVal val="#ppt_y"/>
                                          </p:val>
                                        </p:tav>
                                      </p:tavLst>
                                    </p:anim>
                                  </p:childTnLst>
                                </p:cTn>
                              </p:par>
                            </p:childTnLst>
                          </p:cTn>
                        </p:par>
                        <p:par>
                          <p:cTn id="60" fill="hold">
                            <p:stCondLst>
                              <p:cond delay="9000"/>
                            </p:stCondLst>
                            <p:childTnLst>
                              <p:par>
                                <p:cTn id="61" presetID="39" presetClass="entr" presetSubtype="0" accel="100000" fill="hold" grpId="0" nodeType="afterEffect">
                                  <p:stCondLst>
                                    <p:cond delay="0"/>
                                  </p:stCondLst>
                                  <p:childTnLst>
                                    <p:set>
                                      <p:cBhvr>
                                        <p:cTn id="62" dur="1" fill="hold">
                                          <p:stCondLst>
                                            <p:cond delay="0"/>
                                          </p:stCondLst>
                                        </p:cTn>
                                        <p:tgtEl>
                                          <p:spTgt spid="72708">
                                            <p:txEl>
                                              <p:pRg st="6" end="6"/>
                                            </p:txEl>
                                          </p:spTgt>
                                        </p:tgtEl>
                                        <p:attrNameLst>
                                          <p:attrName>style.visibility</p:attrName>
                                        </p:attrNameLst>
                                      </p:cBhvr>
                                      <p:to>
                                        <p:strVal val="visible"/>
                                      </p:to>
                                    </p:set>
                                    <p:anim calcmode="lin" valueType="num">
                                      <p:cBhvr>
                                        <p:cTn id="63" dur="1000" fill="hold"/>
                                        <p:tgtEl>
                                          <p:spTgt spid="72708">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1000" fill="hold"/>
                                        <p:tgtEl>
                                          <p:spTgt spid="72708">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1000" fill="hold"/>
                                        <p:tgtEl>
                                          <p:spTgt spid="72708">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1000" fill="hold"/>
                                        <p:tgtEl>
                                          <p:spTgt spid="72708">
                                            <p:txEl>
                                              <p:pRg st="6" end="6"/>
                                            </p:txEl>
                                          </p:spTgt>
                                        </p:tgtEl>
                                        <p:attrNameLst>
                                          <p:attrName>ppt_y</p:attrName>
                                        </p:attrNameLst>
                                      </p:cBhvr>
                                      <p:tavLst>
                                        <p:tav tm="0">
                                          <p:val>
                                            <p:strVal val="#ppt_y"/>
                                          </p:val>
                                        </p:tav>
                                        <p:tav tm="100000">
                                          <p:val>
                                            <p:strVal val="#ppt_y"/>
                                          </p:val>
                                        </p:tav>
                                      </p:tavLst>
                                    </p:anim>
                                  </p:childTnLst>
                                </p:cTn>
                              </p:par>
                            </p:childTnLst>
                          </p:cTn>
                        </p:par>
                        <p:par>
                          <p:cTn id="67" fill="hold">
                            <p:stCondLst>
                              <p:cond delay="10000"/>
                            </p:stCondLst>
                            <p:childTnLst>
                              <p:par>
                                <p:cTn id="68" presetID="39" presetClass="entr" presetSubtype="0" accel="100000" fill="hold" grpId="0" nodeType="afterEffect">
                                  <p:stCondLst>
                                    <p:cond delay="0"/>
                                  </p:stCondLst>
                                  <p:childTnLst>
                                    <p:set>
                                      <p:cBhvr>
                                        <p:cTn id="69" dur="1" fill="hold">
                                          <p:stCondLst>
                                            <p:cond delay="0"/>
                                          </p:stCondLst>
                                        </p:cTn>
                                        <p:tgtEl>
                                          <p:spTgt spid="72708">
                                            <p:txEl>
                                              <p:pRg st="7" end="7"/>
                                            </p:txEl>
                                          </p:spTgt>
                                        </p:tgtEl>
                                        <p:attrNameLst>
                                          <p:attrName>style.visibility</p:attrName>
                                        </p:attrNameLst>
                                      </p:cBhvr>
                                      <p:to>
                                        <p:strVal val="visible"/>
                                      </p:to>
                                    </p:set>
                                    <p:anim calcmode="lin" valueType="num">
                                      <p:cBhvr>
                                        <p:cTn id="70" dur="1000" fill="hold"/>
                                        <p:tgtEl>
                                          <p:spTgt spid="72708">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1" dur="1000" fill="hold"/>
                                        <p:tgtEl>
                                          <p:spTgt spid="72708">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2" dur="1000" fill="hold"/>
                                        <p:tgtEl>
                                          <p:spTgt spid="72708">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73" dur="1000" fill="hold"/>
                                        <p:tgtEl>
                                          <p:spTgt spid="72708">
                                            <p:txEl>
                                              <p:pRg st="7" end="7"/>
                                            </p:txEl>
                                          </p:spTgt>
                                        </p:tgtEl>
                                        <p:attrNameLst>
                                          <p:attrName>ppt_y</p:attrName>
                                        </p:attrNameLst>
                                      </p:cBhvr>
                                      <p:tavLst>
                                        <p:tav tm="0">
                                          <p:val>
                                            <p:strVal val="#ppt_y"/>
                                          </p:val>
                                        </p:tav>
                                        <p:tav tm="100000">
                                          <p:val>
                                            <p:strVal val="#ppt_y"/>
                                          </p:val>
                                        </p:tav>
                                      </p:tavLst>
                                    </p:anim>
                                  </p:childTnLst>
                                </p:cTn>
                              </p:par>
                            </p:childTnLst>
                          </p:cTn>
                        </p:par>
                        <p:par>
                          <p:cTn id="74" fill="hold">
                            <p:stCondLst>
                              <p:cond delay="11000"/>
                            </p:stCondLst>
                            <p:childTnLst>
                              <p:par>
                                <p:cTn id="75" presetID="39" presetClass="entr" presetSubtype="0" accel="100000" fill="hold" grpId="0" nodeType="afterEffect">
                                  <p:stCondLst>
                                    <p:cond delay="0"/>
                                  </p:stCondLst>
                                  <p:childTnLst>
                                    <p:set>
                                      <p:cBhvr>
                                        <p:cTn id="76" dur="1" fill="hold">
                                          <p:stCondLst>
                                            <p:cond delay="0"/>
                                          </p:stCondLst>
                                        </p:cTn>
                                        <p:tgtEl>
                                          <p:spTgt spid="72708">
                                            <p:txEl>
                                              <p:pRg st="8" end="8"/>
                                            </p:txEl>
                                          </p:spTgt>
                                        </p:tgtEl>
                                        <p:attrNameLst>
                                          <p:attrName>style.visibility</p:attrName>
                                        </p:attrNameLst>
                                      </p:cBhvr>
                                      <p:to>
                                        <p:strVal val="visible"/>
                                      </p:to>
                                    </p:set>
                                    <p:anim calcmode="lin" valueType="num">
                                      <p:cBhvr>
                                        <p:cTn id="77" dur="1000" fill="hold"/>
                                        <p:tgtEl>
                                          <p:spTgt spid="72708">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78" dur="1000" fill="hold"/>
                                        <p:tgtEl>
                                          <p:spTgt spid="72708">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79" dur="1000" fill="hold"/>
                                        <p:tgtEl>
                                          <p:spTgt spid="72708">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80" dur="1000" fill="hold"/>
                                        <p:tgtEl>
                                          <p:spTgt spid="72708">
                                            <p:txEl>
                                              <p:pRg st="8" end="8"/>
                                            </p:txEl>
                                          </p:spTgt>
                                        </p:tgtEl>
                                        <p:attrNameLst>
                                          <p:attrName>ppt_y</p:attrName>
                                        </p:attrNameLst>
                                      </p:cBhvr>
                                      <p:tavLst>
                                        <p:tav tm="0">
                                          <p:val>
                                            <p:strVal val="#ppt_y"/>
                                          </p:val>
                                        </p:tav>
                                        <p:tav tm="100000">
                                          <p:val>
                                            <p:strVal val="#ppt_y"/>
                                          </p:val>
                                        </p:tav>
                                      </p:tavLst>
                                    </p:anim>
                                  </p:childTnLst>
                                </p:cTn>
                              </p:par>
                            </p:childTnLst>
                          </p:cTn>
                        </p:par>
                        <p:par>
                          <p:cTn id="81" fill="hold">
                            <p:stCondLst>
                              <p:cond delay="12000"/>
                            </p:stCondLst>
                            <p:childTnLst>
                              <p:par>
                                <p:cTn id="82" presetID="39" presetClass="entr" presetSubtype="0" accel="100000" fill="hold" grpId="0" nodeType="afterEffect">
                                  <p:stCondLst>
                                    <p:cond delay="0"/>
                                  </p:stCondLst>
                                  <p:childTnLst>
                                    <p:set>
                                      <p:cBhvr>
                                        <p:cTn id="83" dur="1" fill="hold">
                                          <p:stCondLst>
                                            <p:cond delay="0"/>
                                          </p:stCondLst>
                                        </p:cTn>
                                        <p:tgtEl>
                                          <p:spTgt spid="72708">
                                            <p:txEl>
                                              <p:pRg st="9" end="9"/>
                                            </p:txEl>
                                          </p:spTgt>
                                        </p:tgtEl>
                                        <p:attrNameLst>
                                          <p:attrName>style.visibility</p:attrName>
                                        </p:attrNameLst>
                                      </p:cBhvr>
                                      <p:to>
                                        <p:strVal val="visible"/>
                                      </p:to>
                                    </p:set>
                                    <p:anim calcmode="lin" valueType="num">
                                      <p:cBhvr>
                                        <p:cTn id="84" dur="1000" fill="hold"/>
                                        <p:tgtEl>
                                          <p:spTgt spid="72708">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5" dur="1000" fill="hold"/>
                                        <p:tgtEl>
                                          <p:spTgt spid="72708">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6" dur="1000" fill="hold"/>
                                        <p:tgtEl>
                                          <p:spTgt spid="72708">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87" dur="1000" fill="hold"/>
                                        <p:tgtEl>
                                          <p:spTgt spid="72708">
                                            <p:txEl>
                                              <p:pRg st="9" end="9"/>
                                            </p:txEl>
                                          </p:spTgt>
                                        </p:tgtEl>
                                        <p:attrNameLst>
                                          <p:attrName>ppt_y</p:attrName>
                                        </p:attrNameLst>
                                      </p:cBhvr>
                                      <p:tavLst>
                                        <p:tav tm="0">
                                          <p:val>
                                            <p:strVal val="#ppt_y"/>
                                          </p:val>
                                        </p:tav>
                                        <p:tav tm="100000">
                                          <p:val>
                                            <p:strVal val="#ppt_y"/>
                                          </p:val>
                                        </p:tav>
                                      </p:tavLst>
                                    </p:anim>
                                  </p:childTnLst>
                                </p:cTn>
                              </p:par>
                            </p:childTnLst>
                          </p:cTn>
                        </p:par>
                        <p:par>
                          <p:cTn id="88" fill="hold">
                            <p:stCondLst>
                              <p:cond delay="13000"/>
                            </p:stCondLst>
                            <p:childTnLst>
                              <p:par>
                                <p:cTn id="89" presetID="39" presetClass="entr" presetSubtype="0" accel="100000" fill="hold" grpId="0" nodeType="afterEffect">
                                  <p:stCondLst>
                                    <p:cond delay="0"/>
                                  </p:stCondLst>
                                  <p:childTnLst>
                                    <p:set>
                                      <p:cBhvr>
                                        <p:cTn id="90" dur="1" fill="hold">
                                          <p:stCondLst>
                                            <p:cond delay="0"/>
                                          </p:stCondLst>
                                        </p:cTn>
                                        <p:tgtEl>
                                          <p:spTgt spid="72708">
                                            <p:txEl>
                                              <p:pRg st="10" end="10"/>
                                            </p:txEl>
                                          </p:spTgt>
                                        </p:tgtEl>
                                        <p:attrNameLst>
                                          <p:attrName>style.visibility</p:attrName>
                                        </p:attrNameLst>
                                      </p:cBhvr>
                                      <p:to>
                                        <p:strVal val="visible"/>
                                      </p:to>
                                    </p:set>
                                    <p:anim calcmode="lin" valueType="num">
                                      <p:cBhvr>
                                        <p:cTn id="91" dur="1000" fill="hold"/>
                                        <p:tgtEl>
                                          <p:spTgt spid="72708">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92" dur="1000" fill="hold"/>
                                        <p:tgtEl>
                                          <p:spTgt spid="72708">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3" dur="1000" fill="hold"/>
                                        <p:tgtEl>
                                          <p:spTgt spid="72708">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94" dur="1000" fill="hold"/>
                                        <p:tgtEl>
                                          <p:spTgt spid="72708">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8"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uk-UA" b="1" dirty="0">
                <a:effectLst>
                  <a:outerShdw blurRad="38100" dist="38100" dir="2700000" algn="tl">
                    <a:srgbClr val="000000"/>
                  </a:outerShdw>
                </a:effectLst>
              </a:rPr>
              <a:t>Драматургія</a:t>
            </a:r>
            <a:endParaRPr lang="ru-RU" b="1" dirty="0">
              <a:effectLst>
                <a:outerShdw blurRad="38100" dist="38100" dir="2700000" algn="tl">
                  <a:srgbClr val="000000"/>
                </a:outerShdw>
              </a:effectLst>
            </a:endParaRPr>
          </a:p>
        </p:txBody>
      </p:sp>
      <p:sp>
        <p:nvSpPr>
          <p:cNvPr id="56323" name="Rectangle 3"/>
          <p:cNvSpPr>
            <a:spLocks noGrp="1" noChangeArrowheads="1"/>
          </p:cNvSpPr>
          <p:nvPr>
            <p:ph type="body" sz="half" idx="1"/>
          </p:nvPr>
        </p:nvSpPr>
        <p:spPr>
          <a:xfrm>
            <a:off x="457200" y="1600200"/>
            <a:ext cx="8362950" cy="4530725"/>
          </a:xfrm>
        </p:spPr>
        <p:txBody>
          <a:bodyPr/>
          <a:lstStyle/>
          <a:p>
            <a:pPr>
              <a:buFont typeface="Wingdings" pitchFamily="2" charset="2"/>
              <a:buNone/>
            </a:pPr>
            <a:r>
              <a:rPr lang="ru-RU" sz="1800"/>
              <a:t>          У другій половині 90-х років Леся Українка звертається до драматургії. Перша її драма «Блакитна Троянда» (1896) з життя української інтелігенції поширює тематику тогочасної української драми, що доти показувала переважно життя селянства. </a:t>
            </a:r>
          </a:p>
          <a:p>
            <a:pPr>
              <a:buFont typeface="Wingdings" pitchFamily="2" charset="2"/>
              <a:buNone/>
            </a:pPr>
            <a:r>
              <a:rPr lang="uk-UA" sz="1800"/>
              <a:t>        </a:t>
            </a:r>
            <a:r>
              <a:rPr lang="ru-RU" sz="1800"/>
              <a:t>Далі Леся Українка, широко використовуючи теми й образи світової літератури, розвинула новий жанр — драматичну поему.</a:t>
            </a:r>
          </a:p>
          <a:p>
            <a:pPr>
              <a:buFont typeface="Wingdings" pitchFamily="2" charset="2"/>
              <a:buNone/>
            </a:pPr>
            <a:r>
              <a:rPr lang="ru-RU" sz="1800"/>
              <a:t>    1901р. - «Одержима»</a:t>
            </a:r>
          </a:p>
          <a:p>
            <a:pPr>
              <a:buFont typeface="Wingdings" pitchFamily="2" charset="2"/>
              <a:buNone/>
            </a:pPr>
            <a:r>
              <a:rPr lang="ru-RU" sz="1800"/>
              <a:t>    1905р. - «У катакомбах»</a:t>
            </a:r>
          </a:p>
          <a:p>
            <a:pPr>
              <a:buFont typeface="Wingdings" pitchFamily="2" charset="2"/>
              <a:buNone/>
            </a:pPr>
            <a:r>
              <a:rPr lang="uk-UA" sz="1800"/>
              <a:t>    1907р. - </a:t>
            </a:r>
            <a:r>
              <a:rPr lang="ru-RU" sz="1800"/>
              <a:t>«Кассандра»</a:t>
            </a:r>
          </a:p>
          <a:p>
            <a:pPr>
              <a:buFont typeface="Wingdings" pitchFamily="2" charset="2"/>
              <a:buNone/>
            </a:pPr>
            <a:r>
              <a:rPr lang="ru-RU" sz="1800"/>
              <a:t>    1911р. - «Лісова пісня»</a:t>
            </a:r>
          </a:p>
          <a:p>
            <a:pPr>
              <a:buFont typeface="Wingdings" pitchFamily="2" charset="2"/>
              <a:buNone/>
            </a:pPr>
            <a:r>
              <a:rPr lang="ru-RU" sz="1800"/>
              <a:t>    1912р. - «Камінний господар»</a:t>
            </a:r>
          </a:p>
          <a:p>
            <a:pPr>
              <a:buFont typeface="Wingdings" pitchFamily="2" charset="2"/>
              <a:buNone/>
            </a:pPr>
            <a:r>
              <a:rPr lang="ru-RU" sz="1800"/>
              <a:t>    </a:t>
            </a:r>
          </a:p>
        </p:txBody>
      </p:sp>
      <p:pic>
        <p:nvPicPr>
          <p:cNvPr id="56332" name="Picture 12"/>
          <p:cNvPicPr>
            <a:picLocks noGrp="1" noChangeAspect="1" noChangeArrowheads="1"/>
          </p:cNvPicPr>
          <p:nvPr>
            <p:ph sz="half" idx="2"/>
          </p:nvPr>
        </p:nvPicPr>
        <p:blipFill>
          <a:blip r:embed="rId3"/>
          <a:srcRect/>
          <a:stretch>
            <a:fillRect/>
          </a:stretch>
        </p:blipFill>
        <p:spPr>
          <a:xfrm>
            <a:off x="5651500" y="3644900"/>
            <a:ext cx="2374900" cy="2879725"/>
          </a:xfrm>
          <a:noFill/>
          <a:ln/>
        </p:spPr>
      </p:pic>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2000" fill="hold"/>
                                        <p:tgtEl>
                                          <p:spTgt spid="56322"/>
                                        </p:tgtEl>
                                        <p:attrNameLst>
                                          <p:attrName>ppt_w</p:attrName>
                                        </p:attrNameLst>
                                      </p:cBhvr>
                                      <p:tavLst>
                                        <p:tav tm="0">
                                          <p:val>
                                            <p:fltVal val="0"/>
                                          </p:val>
                                        </p:tav>
                                        <p:tav tm="100000">
                                          <p:val>
                                            <p:strVal val="#ppt_w"/>
                                          </p:val>
                                        </p:tav>
                                      </p:tavLst>
                                    </p:anim>
                                    <p:anim calcmode="lin" valueType="num">
                                      <p:cBhvr>
                                        <p:cTn id="8" dur="2000" fill="hold"/>
                                        <p:tgtEl>
                                          <p:spTgt spid="56322"/>
                                        </p:tgtEl>
                                        <p:attrNameLst>
                                          <p:attrName>ppt_h</p:attrName>
                                        </p:attrNameLst>
                                      </p:cBhvr>
                                      <p:tavLst>
                                        <p:tav tm="0">
                                          <p:val>
                                            <p:fltVal val="0"/>
                                          </p:val>
                                        </p:tav>
                                        <p:tav tm="100000">
                                          <p:val>
                                            <p:strVal val="#ppt_h"/>
                                          </p:val>
                                        </p:tav>
                                      </p:tavLst>
                                    </p:anim>
                                    <p:anim calcmode="lin" valueType="num">
                                      <p:cBhvr>
                                        <p:cTn id="9" dur="2000" fill="hold"/>
                                        <p:tgtEl>
                                          <p:spTgt spid="56322"/>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5632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2" presetClass="entr" presetSubtype="4" fill="hold" nodeType="afterEffect">
                                  <p:stCondLst>
                                    <p:cond delay="0"/>
                                  </p:stCondLst>
                                  <p:childTnLst>
                                    <p:set>
                                      <p:cBhvr>
                                        <p:cTn id="13" dur="1" fill="hold">
                                          <p:stCondLst>
                                            <p:cond delay="0"/>
                                          </p:stCondLst>
                                        </p:cTn>
                                        <p:tgtEl>
                                          <p:spTgt spid="56323">
                                            <p:txEl>
                                              <p:pRg st="0" end="0"/>
                                            </p:txEl>
                                          </p:spTgt>
                                        </p:tgtEl>
                                        <p:attrNameLst>
                                          <p:attrName>style.visibility</p:attrName>
                                        </p:attrNameLst>
                                      </p:cBhvr>
                                      <p:to>
                                        <p:strVal val="visible"/>
                                      </p:to>
                                    </p:set>
                                    <p:anim calcmode="lin" valueType="num">
                                      <p:cBhvr additive="base">
                                        <p:cTn id="14"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6323">
                                            <p:txEl>
                                              <p:pRg st="0" end="0"/>
                                            </p:txEl>
                                          </p:spTgt>
                                        </p:tgtEl>
                                        <p:attrNameLst>
                                          <p:attrName>ppt_y</p:attrName>
                                        </p:attrNameLst>
                                      </p:cBhvr>
                                      <p:tavLst>
                                        <p:tav tm="0">
                                          <p:val>
                                            <p:strVal val="1+#ppt_h/2"/>
                                          </p:val>
                                        </p:tav>
                                        <p:tav tm="100000">
                                          <p:val>
                                            <p:strVal val="#ppt_y"/>
                                          </p:val>
                                        </p:tav>
                                      </p:tavLst>
                                    </p:anim>
                                  </p:childTnLst>
                                </p:cTn>
                              </p:par>
                            </p:childTnLst>
                          </p:cTn>
                        </p:par>
                        <p:par>
                          <p:cTn id="16" fill="hold">
                            <p:stCondLst>
                              <p:cond delay="2500"/>
                            </p:stCondLst>
                            <p:childTnLst>
                              <p:par>
                                <p:cTn id="17" presetID="2" presetClass="entr" presetSubtype="4" fill="hold" nodeType="afterEffect">
                                  <p:stCondLst>
                                    <p:cond delay="0"/>
                                  </p:stCondLst>
                                  <p:childTnLst>
                                    <p:set>
                                      <p:cBhvr>
                                        <p:cTn id="18" dur="1" fill="hold">
                                          <p:stCondLst>
                                            <p:cond delay="0"/>
                                          </p:stCondLst>
                                        </p:cTn>
                                        <p:tgtEl>
                                          <p:spTgt spid="56323">
                                            <p:txEl>
                                              <p:pRg st="1" end="1"/>
                                            </p:txEl>
                                          </p:spTgt>
                                        </p:tgtEl>
                                        <p:attrNameLst>
                                          <p:attrName>style.visibility</p:attrName>
                                        </p:attrNameLst>
                                      </p:cBhvr>
                                      <p:to>
                                        <p:strVal val="visible"/>
                                      </p:to>
                                    </p:set>
                                    <p:anim calcmode="lin" valueType="num">
                                      <p:cBhvr additive="base">
                                        <p:cTn id="19"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par>
                          <p:cTn id="21" fill="hold">
                            <p:stCondLst>
                              <p:cond delay="3000"/>
                            </p:stCondLst>
                            <p:childTnLst>
                              <p:par>
                                <p:cTn id="22" presetID="2" presetClass="entr" presetSubtype="4" fill="hold" nodeType="afterEffect">
                                  <p:stCondLst>
                                    <p:cond delay="0"/>
                                  </p:stCondLst>
                                  <p:childTnLst>
                                    <p:set>
                                      <p:cBhvr>
                                        <p:cTn id="23" dur="1" fill="hold">
                                          <p:stCondLst>
                                            <p:cond delay="0"/>
                                          </p:stCondLst>
                                        </p:cTn>
                                        <p:tgtEl>
                                          <p:spTgt spid="56323">
                                            <p:txEl>
                                              <p:pRg st="2" end="2"/>
                                            </p:txEl>
                                          </p:spTgt>
                                        </p:tgtEl>
                                        <p:attrNameLst>
                                          <p:attrName>style.visibility</p:attrName>
                                        </p:attrNameLst>
                                      </p:cBhvr>
                                      <p:to>
                                        <p:strVal val="visible"/>
                                      </p:to>
                                    </p:set>
                                    <p:anim calcmode="lin" valueType="num">
                                      <p:cBhvr additive="base">
                                        <p:cTn id="24" dur="5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632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56323">
                                            <p:txEl>
                                              <p:pRg st="3" end="3"/>
                                            </p:txEl>
                                          </p:spTgt>
                                        </p:tgtEl>
                                        <p:attrNameLst>
                                          <p:attrName>style.visibility</p:attrName>
                                        </p:attrNameLst>
                                      </p:cBhvr>
                                      <p:to>
                                        <p:strVal val="visible"/>
                                      </p:to>
                                    </p:set>
                                    <p:anim calcmode="lin" valueType="num">
                                      <p:cBhvr additive="base">
                                        <p:cTn id="28" dur="500" fill="hold"/>
                                        <p:tgtEl>
                                          <p:spTgt spid="5632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6323">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6323">
                                            <p:txEl>
                                              <p:pRg st="4" end="4"/>
                                            </p:txEl>
                                          </p:spTgt>
                                        </p:tgtEl>
                                        <p:attrNameLst>
                                          <p:attrName>style.visibility</p:attrName>
                                        </p:attrNameLst>
                                      </p:cBhvr>
                                      <p:to>
                                        <p:strVal val="visible"/>
                                      </p:to>
                                    </p:set>
                                    <p:anim calcmode="lin" valueType="num">
                                      <p:cBhvr additive="base">
                                        <p:cTn id="32" dur="500" fill="hold"/>
                                        <p:tgtEl>
                                          <p:spTgt spid="5632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6323">
                                            <p:txEl>
                                              <p:pRg st="4" end="4"/>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56323">
                                            <p:txEl>
                                              <p:pRg st="5" end="5"/>
                                            </p:txEl>
                                          </p:spTgt>
                                        </p:tgtEl>
                                        <p:attrNameLst>
                                          <p:attrName>style.visibility</p:attrName>
                                        </p:attrNameLst>
                                      </p:cBhvr>
                                      <p:to>
                                        <p:strVal val="visible"/>
                                      </p:to>
                                    </p:set>
                                    <p:anim calcmode="lin" valueType="num">
                                      <p:cBhvr additive="base">
                                        <p:cTn id="36" dur="500" fill="hold"/>
                                        <p:tgtEl>
                                          <p:spTgt spid="5632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6323">
                                            <p:txEl>
                                              <p:pRg st="5" end="5"/>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56323">
                                            <p:txEl>
                                              <p:pRg st="6" end="6"/>
                                            </p:txEl>
                                          </p:spTgt>
                                        </p:tgtEl>
                                        <p:attrNameLst>
                                          <p:attrName>style.visibility</p:attrName>
                                        </p:attrNameLst>
                                      </p:cBhvr>
                                      <p:to>
                                        <p:strVal val="visible"/>
                                      </p:to>
                                    </p:set>
                                    <p:anim calcmode="lin" valueType="num">
                                      <p:cBhvr additive="base">
                                        <p:cTn id="40" dur="500" fill="hold"/>
                                        <p:tgtEl>
                                          <p:spTgt spid="56323">
                                            <p:txEl>
                                              <p:pRg st="6" end="6"/>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56323">
                                            <p:txEl>
                                              <p:pRg st="6" end="6"/>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56323">
                                            <p:txEl>
                                              <p:pRg st="7" end="7"/>
                                            </p:txEl>
                                          </p:spTgt>
                                        </p:tgtEl>
                                        <p:attrNameLst>
                                          <p:attrName>style.visibility</p:attrName>
                                        </p:attrNameLst>
                                      </p:cBhvr>
                                      <p:to>
                                        <p:strVal val="visible"/>
                                      </p:to>
                                    </p:set>
                                    <p:anim calcmode="lin" valueType="num">
                                      <p:cBhvr additive="base">
                                        <p:cTn id="44" dur="500" fill="hold"/>
                                        <p:tgtEl>
                                          <p:spTgt spid="5632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6323">
                                            <p:txEl>
                                              <p:pRg st="7" end="7"/>
                                            </p:txEl>
                                          </p:spTgt>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2" presetClass="entr" presetSubtype="4" fill="hold" nodeType="afterEffect">
                                  <p:stCondLst>
                                    <p:cond delay="0"/>
                                  </p:stCondLst>
                                  <p:childTnLst>
                                    <p:set>
                                      <p:cBhvr>
                                        <p:cTn id="48" dur="1" fill="hold">
                                          <p:stCondLst>
                                            <p:cond delay="0"/>
                                          </p:stCondLst>
                                        </p:cTn>
                                        <p:tgtEl>
                                          <p:spTgt spid="56332"/>
                                        </p:tgtEl>
                                        <p:attrNameLst>
                                          <p:attrName>style.visibility</p:attrName>
                                        </p:attrNameLst>
                                      </p:cBhvr>
                                      <p:to>
                                        <p:strVal val="visible"/>
                                      </p:to>
                                    </p:set>
                                    <p:anim calcmode="lin" valueType="num">
                                      <p:cBhvr additive="base">
                                        <p:cTn id="49" dur="500" fill="hold"/>
                                        <p:tgtEl>
                                          <p:spTgt spid="56332"/>
                                        </p:tgtEl>
                                        <p:attrNameLst>
                                          <p:attrName>ppt_x</p:attrName>
                                        </p:attrNameLst>
                                      </p:cBhvr>
                                      <p:tavLst>
                                        <p:tav tm="0">
                                          <p:val>
                                            <p:strVal val="#ppt_x"/>
                                          </p:val>
                                        </p:tav>
                                        <p:tav tm="100000">
                                          <p:val>
                                            <p:strVal val="#ppt_x"/>
                                          </p:val>
                                        </p:tav>
                                      </p:tavLst>
                                    </p:anim>
                                    <p:anim calcmode="lin" valueType="num">
                                      <p:cBhvr additive="base">
                                        <p:cTn id="50" dur="500" fill="hold"/>
                                        <p:tgtEl>
                                          <p:spTgt spid="563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14282" y="-142900"/>
            <a:ext cx="8929718" cy="1754326"/>
          </a:xfrm>
          <a:prstGeom prst="rect">
            <a:avLst/>
          </a:prstGeom>
          <a:noFill/>
        </p:spPr>
        <p:txBody>
          <a:bodyPr wrap="square" lIns="91440" tIns="45720" rIns="91440" bIns="45720">
            <a:spAutoFit/>
          </a:bodyPr>
          <a:lstStyle/>
          <a:p>
            <a:pPr algn="ctr"/>
            <a:r>
              <a:rPr lang="uk-UA" sz="5400" dirty="0" smtClean="0">
                <a:ln w="10160">
                  <a:solidFill>
                    <a:schemeClr val="accent1"/>
                  </a:solidFill>
                  <a:prstDash val="solid"/>
                </a:ln>
                <a:solidFill>
                  <a:srgbClr val="FFFFFF"/>
                </a:solidFill>
                <a:effectLst>
                  <a:glow rad="228600">
                    <a:schemeClr val="accent1">
                      <a:satMod val="175000"/>
                      <a:alpha val="40000"/>
                    </a:schemeClr>
                  </a:glow>
                  <a:outerShdw blurRad="38100" dist="32000" dir="5400000" algn="tl">
                    <a:srgbClr val="000000">
                      <a:alpha val="30000"/>
                    </a:srgbClr>
                  </a:outerShdw>
                  <a:reflection blurRad="6350" stA="55000" endA="50" endPos="85000" dist="60007" dir="5400000" sy="-100000" algn="bl" rotWithShape="0"/>
                </a:effectLst>
              </a:rPr>
              <a:t>Літературне оточення Лесі</a:t>
            </a:r>
            <a:endParaRPr lang="ru-RU" sz="5400" dirty="0">
              <a:ln w="10160">
                <a:solidFill>
                  <a:schemeClr val="accent1"/>
                </a:solidFill>
                <a:prstDash val="solid"/>
              </a:ln>
              <a:solidFill>
                <a:srgbClr val="FFFFFF"/>
              </a:solidFill>
              <a:effectLst>
                <a:glow rad="228600">
                  <a:schemeClr val="accent1">
                    <a:satMod val="175000"/>
                    <a:alpha val="40000"/>
                  </a:schemeClr>
                </a:glow>
                <a:outerShdw blurRad="38100" dist="32000" dir="5400000" algn="tl">
                  <a:srgbClr val="000000">
                    <a:alpha val="30000"/>
                  </a:srgbClr>
                </a:outerShdw>
                <a:reflection blurRad="6350" stA="55000" endA="50" endPos="85000" dist="60007" dir="5400000" sy="-100000" algn="bl" rotWithShape="0"/>
              </a:effectLst>
            </a:endParaRPr>
          </a:p>
        </p:txBody>
      </p:sp>
      <p:pic>
        <p:nvPicPr>
          <p:cNvPr id="6" name="Рисунок 90" descr="М.Коцюбинський, Леся Українка, Г.Хоткевич, В.Стефаник, Олена Пчілка, М.Старицький, В.Самійленко. Фото 1903 р."/>
          <p:cNvPicPr>
            <a:picLocks noChangeAspect="1" noChangeArrowheads="1"/>
          </p:cNvPicPr>
          <p:nvPr/>
        </p:nvPicPr>
        <p:blipFill>
          <a:blip r:embed="rId3"/>
          <a:srcRect/>
          <a:stretch>
            <a:fillRect/>
          </a:stretch>
        </p:blipFill>
        <p:spPr bwMode="auto">
          <a:xfrm>
            <a:off x="642910" y="1571612"/>
            <a:ext cx="2928958" cy="3786214"/>
          </a:xfrm>
          <a:prstGeom prst="rect">
            <a:avLst/>
          </a:prstGeom>
          <a:noFill/>
          <a:ln w="9525">
            <a:noFill/>
            <a:miter lim="800000"/>
            <a:headEnd/>
            <a:tailEnd/>
          </a:ln>
        </p:spPr>
      </p:pic>
      <p:sp>
        <p:nvSpPr>
          <p:cNvPr id="7" name="Rectangle 4"/>
          <p:cNvSpPr>
            <a:spLocks noChangeArrowheads="1"/>
          </p:cNvSpPr>
          <p:nvPr/>
        </p:nvSpPr>
        <p:spPr bwMode="auto">
          <a:xfrm>
            <a:off x="214282" y="5257562"/>
            <a:ext cx="4643438" cy="1600438"/>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Група українських письменників, що зібрались у Полтаві на відкритті пам'ятника І.П.Котляревському. Передній ряд (зліва направо) : Михайло Коцюбинський, Леся Українка, Гнат </a:t>
            </a:r>
            <a:r>
              <a:rPr lang="uk-UA" sz="1400" b="1" i="1" dirty="0" err="1">
                <a:latin typeface="Constantia" pitchFamily="18" charset="0"/>
              </a:rPr>
              <a:t>Хоткевич</a:t>
            </a:r>
            <a:r>
              <a:rPr lang="uk-UA" sz="1400" b="1" i="1" dirty="0">
                <a:latin typeface="Constantia" pitchFamily="18" charset="0"/>
              </a:rPr>
              <a:t>; задній ряд : Василь Стефаник, Олена Пчілка, Михайло Старицький, Володимир Самійленко. Фото 1903 р. </a:t>
            </a:r>
            <a:endParaRPr lang="ru-RU" sz="1400" b="1" dirty="0">
              <a:latin typeface="Constantia" pitchFamily="18" charset="0"/>
            </a:endParaRPr>
          </a:p>
        </p:txBody>
      </p:sp>
      <p:pic>
        <p:nvPicPr>
          <p:cNvPr id="8" name="Рисунок 98" descr="А.Б.Шимановський, Леся Українка, П.А.Косач, Олена Пчілка, Л.Ф.Петерсон. Колодяжне. Фото 1905 р."/>
          <p:cNvPicPr>
            <a:picLocks noChangeAspect="1" noChangeArrowheads="1"/>
          </p:cNvPicPr>
          <p:nvPr/>
        </p:nvPicPr>
        <p:blipFill>
          <a:blip r:embed="rId4"/>
          <a:srcRect/>
          <a:stretch>
            <a:fillRect/>
          </a:stretch>
        </p:blipFill>
        <p:spPr bwMode="auto">
          <a:xfrm>
            <a:off x="4500562" y="1571612"/>
            <a:ext cx="4282327" cy="3714776"/>
          </a:xfrm>
          <a:prstGeom prst="rect">
            <a:avLst/>
          </a:prstGeom>
          <a:noFill/>
          <a:ln w="9525">
            <a:noFill/>
            <a:miter lim="800000"/>
            <a:headEnd/>
            <a:tailEnd/>
          </a:ln>
        </p:spPr>
      </p:pic>
      <p:sp>
        <p:nvSpPr>
          <p:cNvPr id="9" name="Rectangle 3"/>
          <p:cNvSpPr>
            <a:spLocks noChangeArrowheads="1"/>
          </p:cNvSpPr>
          <p:nvPr/>
        </p:nvSpPr>
        <p:spPr bwMode="auto">
          <a:xfrm>
            <a:off x="4857752" y="5429264"/>
            <a:ext cx="4071942" cy="95410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А.Б.</a:t>
            </a:r>
            <a:r>
              <a:rPr lang="uk-UA" sz="1400" b="1" i="1" dirty="0" err="1">
                <a:latin typeface="Constantia" pitchFamily="18" charset="0"/>
              </a:rPr>
              <a:t>Шимановський</a:t>
            </a:r>
            <a:r>
              <a:rPr lang="uk-UA" sz="1400" b="1" i="1" dirty="0">
                <a:latin typeface="Constantia" pitchFamily="18" charset="0"/>
              </a:rPr>
              <a:t>, Леся Українка, П.А.Косач,</a:t>
            </a:r>
            <a:br>
              <a:rPr lang="uk-UA" sz="1400" b="1" i="1" dirty="0">
                <a:latin typeface="Constantia" pitchFamily="18" charset="0"/>
              </a:rPr>
            </a:br>
            <a:r>
              <a:rPr lang="uk-UA" sz="1400" b="1" i="1" dirty="0">
                <a:latin typeface="Constantia" pitchFamily="18" charset="0"/>
              </a:rPr>
              <a:t>Олена Пчілка, Л.Ф.</a:t>
            </a:r>
            <a:r>
              <a:rPr lang="uk-UA" sz="1400" b="1" i="1" dirty="0" err="1">
                <a:latin typeface="Constantia" pitchFamily="18" charset="0"/>
              </a:rPr>
              <a:t>Петерсон</a:t>
            </a:r>
            <a:r>
              <a:rPr lang="uk-UA" sz="1400" b="1" i="1" dirty="0">
                <a:latin typeface="Constantia" pitchFamily="18" charset="0"/>
              </a:rPr>
              <a:t>. </a:t>
            </a:r>
            <a:r>
              <a:rPr lang="uk-UA" sz="1400" b="1" i="1" dirty="0" err="1">
                <a:latin typeface="Constantia" pitchFamily="18" charset="0"/>
              </a:rPr>
              <a:t>Колодяжне</a:t>
            </a:r>
            <a:r>
              <a:rPr lang="uk-UA" sz="1400" b="1" i="1" dirty="0">
                <a:latin typeface="Constantia" pitchFamily="18" charset="0"/>
              </a:rPr>
              <a:t>. Фото 1905 р.</a:t>
            </a:r>
            <a:endParaRPr lang="ru-RU" sz="1400" b="1" dirty="0">
              <a:latin typeface="Constantia"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 calcmode="lin" valueType="num">
                                      <p:cBhvr>
                                        <p:cTn id="9" dur="2000" fill="hold"/>
                                        <p:tgtEl>
                                          <p:spTgt spid="5"/>
                                        </p:tgtEl>
                                        <p:attrNameLst>
                                          <p:attrName>style.rotation</p:attrName>
                                        </p:attrNameLst>
                                      </p:cBhvr>
                                      <p:tavLst>
                                        <p:tav tm="0">
                                          <p:val>
                                            <p:fltVal val="90"/>
                                          </p:val>
                                        </p:tav>
                                        <p:tav tm="100000">
                                          <p:val>
                                            <p:fltVal val="0"/>
                                          </p:val>
                                        </p:tav>
                                      </p:tavLst>
                                    </p:anim>
                                    <p:animEffect transition="in" filter="fade">
                                      <p:cBhvr>
                                        <p:cTn id="10" dur="2000"/>
                                        <p:tgtEl>
                                          <p:spTgt spid="5"/>
                                        </p:tgtEl>
                                      </p:cBhvr>
                                    </p:animEffect>
                                  </p:childTnLst>
                                </p:cTn>
                              </p:par>
                            </p:childTnLst>
                          </p:cTn>
                        </p:par>
                        <p:par>
                          <p:cTn id="11" fill="hold">
                            <p:stCondLst>
                              <p:cond delay="4200"/>
                            </p:stCondLst>
                            <p:childTnLst>
                              <p:par>
                                <p:cTn id="12" presetID="34"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from="(-#ppt_w/2)" to="(#ppt_x)" calcmode="lin" valueType="num">
                                      <p:cBhvr>
                                        <p:cTn id="14" dur="1200" fill="hold">
                                          <p:stCondLst>
                                            <p:cond delay="0"/>
                                          </p:stCondLst>
                                        </p:cTn>
                                        <p:tgtEl>
                                          <p:spTgt spid="6"/>
                                        </p:tgtEl>
                                        <p:attrNameLst>
                                          <p:attrName>ppt_x</p:attrName>
                                        </p:attrNameLst>
                                      </p:cBhvr>
                                    </p:anim>
                                    <p:anim from="0" to="-1.0" calcmode="lin" valueType="num">
                                      <p:cBhvr>
                                        <p:cTn id="15" dur="400" decel="50000" autoRev="1" fill="hold">
                                          <p:stCondLst>
                                            <p:cond delay="1200"/>
                                          </p:stCondLst>
                                        </p:cTn>
                                        <p:tgtEl>
                                          <p:spTgt spid="6"/>
                                        </p:tgtEl>
                                        <p:attrNameLst>
                                          <p:attrName>xshear</p:attrName>
                                        </p:attrNameLst>
                                      </p:cBhvr>
                                    </p:anim>
                                    <p:animScale>
                                      <p:cBhvr>
                                        <p:cTn id="16" dur="400" decel="100000" autoRev="1" fill="hold">
                                          <p:stCondLst>
                                            <p:cond delay="1200"/>
                                          </p:stCondLst>
                                        </p:cTn>
                                        <p:tgtEl>
                                          <p:spTgt spid="6"/>
                                        </p:tgtEl>
                                      </p:cBhvr>
                                      <p:from x="100000" y="100000"/>
                                      <p:to x="80000" y="100000"/>
                                    </p:animScale>
                                    <p:anim by="(#ppt_h/3+#ppt_w*0.1)" calcmode="lin" valueType="num">
                                      <p:cBhvr additive="sum">
                                        <p:cTn id="17" dur="400" decel="100000" autoRev="1" fill="hold">
                                          <p:stCondLst>
                                            <p:cond delay="1200"/>
                                          </p:stCondLst>
                                        </p:cTn>
                                        <p:tgtEl>
                                          <p:spTgt spid="6"/>
                                        </p:tgtEl>
                                        <p:attrNameLst>
                                          <p:attrName>ppt_x</p:attrName>
                                        </p:attrNameLst>
                                      </p:cBhvr>
                                    </p:anim>
                                  </p:childTnLst>
                                </p:cTn>
                              </p:par>
                            </p:childTnLst>
                          </p:cTn>
                        </p:par>
                        <p:par>
                          <p:cTn id="18" fill="hold">
                            <p:stCondLst>
                              <p:cond delay="6200"/>
                            </p:stCondLst>
                            <p:childTnLst>
                              <p:par>
                                <p:cTn id="19" presetID="3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600" decel="100000"/>
                                        <p:tgtEl>
                                          <p:spTgt spid="7"/>
                                        </p:tgtEl>
                                      </p:cBhvr>
                                    </p:animEffect>
                                    <p:anim calcmode="lin" valueType="num">
                                      <p:cBhvr>
                                        <p:cTn id="22" dur="1600" decel="100000" fill="hold"/>
                                        <p:tgtEl>
                                          <p:spTgt spid="7"/>
                                        </p:tgtEl>
                                        <p:attrNameLst>
                                          <p:attrName>style.rotation</p:attrName>
                                        </p:attrNameLst>
                                      </p:cBhvr>
                                      <p:tavLst>
                                        <p:tav tm="0">
                                          <p:val>
                                            <p:fltVal val="-90"/>
                                          </p:val>
                                        </p:tav>
                                        <p:tav tm="100000">
                                          <p:val>
                                            <p:fltVal val="0"/>
                                          </p:val>
                                        </p:tav>
                                      </p:tavLst>
                                    </p:anim>
                                    <p:anim calcmode="lin" valueType="num">
                                      <p:cBhvr>
                                        <p:cTn id="23" dur="1600" decel="100000" fill="hold"/>
                                        <p:tgtEl>
                                          <p:spTgt spid="7"/>
                                        </p:tgtEl>
                                        <p:attrNameLst>
                                          <p:attrName>ppt_x</p:attrName>
                                        </p:attrNameLst>
                                      </p:cBhvr>
                                      <p:tavLst>
                                        <p:tav tm="0">
                                          <p:val>
                                            <p:strVal val="#ppt_x+0.4"/>
                                          </p:val>
                                        </p:tav>
                                        <p:tav tm="100000">
                                          <p:val>
                                            <p:strVal val="#ppt_x-0.05"/>
                                          </p:val>
                                        </p:tav>
                                      </p:tavLst>
                                    </p:anim>
                                    <p:anim calcmode="lin" valueType="num">
                                      <p:cBhvr>
                                        <p:cTn id="24" dur="1600" decel="100000" fill="hold"/>
                                        <p:tgtEl>
                                          <p:spTgt spid="7"/>
                                        </p:tgtEl>
                                        <p:attrNameLst>
                                          <p:attrName>ppt_y</p:attrName>
                                        </p:attrNameLst>
                                      </p:cBhvr>
                                      <p:tavLst>
                                        <p:tav tm="0">
                                          <p:val>
                                            <p:strVal val="#ppt_y-0.4"/>
                                          </p:val>
                                        </p:tav>
                                        <p:tav tm="100000">
                                          <p:val>
                                            <p:strVal val="#ppt_y+0.1"/>
                                          </p:val>
                                        </p:tav>
                                      </p:tavLst>
                                    </p:anim>
                                    <p:anim calcmode="lin" valueType="num">
                                      <p:cBhvr>
                                        <p:cTn id="25"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26"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childTnLst>
                          </p:cTn>
                        </p:par>
                        <p:par>
                          <p:cTn id="27" fill="hold">
                            <p:stCondLst>
                              <p:cond delay="8200"/>
                            </p:stCondLst>
                            <p:childTnLst>
                              <p:par>
                                <p:cTn id="28" presetID="34"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from="(-#ppt_w/2)" to="(#ppt_x)" calcmode="lin" valueType="num">
                                      <p:cBhvr>
                                        <p:cTn id="30" dur="1200" fill="hold">
                                          <p:stCondLst>
                                            <p:cond delay="0"/>
                                          </p:stCondLst>
                                        </p:cTn>
                                        <p:tgtEl>
                                          <p:spTgt spid="8"/>
                                        </p:tgtEl>
                                        <p:attrNameLst>
                                          <p:attrName>ppt_x</p:attrName>
                                        </p:attrNameLst>
                                      </p:cBhvr>
                                    </p:anim>
                                    <p:anim from="0" to="-1.0" calcmode="lin" valueType="num">
                                      <p:cBhvr>
                                        <p:cTn id="31" dur="400" decel="50000" autoRev="1" fill="hold">
                                          <p:stCondLst>
                                            <p:cond delay="1200"/>
                                          </p:stCondLst>
                                        </p:cTn>
                                        <p:tgtEl>
                                          <p:spTgt spid="8"/>
                                        </p:tgtEl>
                                        <p:attrNameLst>
                                          <p:attrName>xshear</p:attrName>
                                        </p:attrNameLst>
                                      </p:cBhvr>
                                    </p:anim>
                                    <p:animScale>
                                      <p:cBhvr>
                                        <p:cTn id="32" dur="400" decel="100000" autoRev="1" fill="hold">
                                          <p:stCondLst>
                                            <p:cond delay="1200"/>
                                          </p:stCondLst>
                                        </p:cTn>
                                        <p:tgtEl>
                                          <p:spTgt spid="8"/>
                                        </p:tgtEl>
                                      </p:cBhvr>
                                      <p:from x="100000" y="100000"/>
                                      <p:to x="80000" y="100000"/>
                                    </p:animScale>
                                    <p:anim by="(#ppt_h/3+#ppt_w*0.1)" calcmode="lin" valueType="num">
                                      <p:cBhvr additive="sum">
                                        <p:cTn id="33" dur="400" decel="100000" autoRev="1" fill="hold">
                                          <p:stCondLst>
                                            <p:cond delay="1200"/>
                                          </p:stCondLst>
                                        </p:cTn>
                                        <p:tgtEl>
                                          <p:spTgt spid="8"/>
                                        </p:tgtEl>
                                        <p:attrNameLst>
                                          <p:attrName>ppt_x</p:attrName>
                                        </p:attrNameLst>
                                      </p:cBhvr>
                                    </p:anim>
                                  </p:childTnLst>
                                </p:cTn>
                              </p:par>
                            </p:childTnLst>
                          </p:cTn>
                        </p:par>
                        <p:par>
                          <p:cTn id="34" fill="hold">
                            <p:stCondLst>
                              <p:cond delay="10200"/>
                            </p:stCondLst>
                            <p:childTnLst>
                              <p:par>
                                <p:cTn id="35" presetID="30"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600" decel="100000"/>
                                        <p:tgtEl>
                                          <p:spTgt spid="9"/>
                                        </p:tgtEl>
                                      </p:cBhvr>
                                    </p:animEffect>
                                    <p:anim calcmode="lin" valueType="num">
                                      <p:cBhvr>
                                        <p:cTn id="38" dur="1600" decel="100000" fill="hold"/>
                                        <p:tgtEl>
                                          <p:spTgt spid="9"/>
                                        </p:tgtEl>
                                        <p:attrNameLst>
                                          <p:attrName>style.rotation</p:attrName>
                                        </p:attrNameLst>
                                      </p:cBhvr>
                                      <p:tavLst>
                                        <p:tav tm="0">
                                          <p:val>
                                            <p:fltVal val="-90"/>
                                          </p:val>
                                        </p:tav>
                                        <p:tav tm="100000">
                                          <p:val>
                                            <p:fltVal val="0"/>
                                          </p:val>
                                        </p:tav>
                                      </p:tavLst>
                                    </p:anim>
                                    <p:anim calcmode="lin" valueType="num">
                                      <p:cBhvr>
                                        <p:cTn id="39" dur="1600" decel="100000" fill="hold"/>
                                        <p:tgtEl>
                                          <p:spTgt spid="9"/>
                                        </p:tgtEl>
                                        <p:attrNameLst>
                                          <p:attrName>ppt_x</p:attrName>
                                        </p:attrNameLst>
                                      </p:cBhvr>
                                      <p:tavLst>
                                        <p:tav tm="0">
                                          <p:val>
                                            <p:strVal val="#ppt_x+0.4"/>
                                          </p:val>
                                        </p:tav>
                                        <p:tav tm="100000">
                                          <p:val>
                                            <p:strVal val="#ppt_x-0.05"/>
                                          </p:val>
                                        </p:tav>
                                      </p:tavLst>
                                    </p:anim>
                                    <p:anim calcmode="lin" valueType="num">
                                      <p:cBhvr>
                                        <p:cTn id="40" dur="1600" decel="100000" fill="hold"/>
                                        <p:tgtEl>
                                          <p:spTgt spid="9"/>
                                        </p:tgtEl>
                                        <p:attrNameLst>
                                          <p:attrName>ppt_y</p:attrName>
                                        </p:attrNameLst>
                                      </p:cBhvr>
                                      <p:tavLst>
                                        <p:tav tm="0">
                                          <p:val>
                                            <p:strVal val="#ppt_y-0.4"/>
                                          </p:val>
                                        </p:tav>
                                        <p:tav tm="100000">
                                          <p:val>
                                            <p:strVal val="#ppt_y+0.1"/>
                                          </p:val>
                                        </p:tav>
                                      </p:tavLst>
                                    </p:anim>
                                    <p:anim calcmode="lin" valueType="num">
                                      <p:cBhvr>
                                        <p:cTn id="41" dur="400" accel="100000" fill="hold">
                                          <p:stCondLst>
                                            <p:cond delay="1600"/>
                                          </p:stCondLst>
                                        </p:cTn>
                                        <p:tgtEl>
                                          <p:spTgt spid="9"/>
                                        </p:tgtEl>
                                        <p:attrNameLst>
                                          <p:attrName>ppt_x</p:attrName>
                                        </p:attrNameLst>
                                      </p:cBhvr>
                                      <p:tavLst>
                                        <p:tav tm="0">
                                          <p:val>
                                            <p:strVal val="#ppt_x-0.05"/>
                                          </p:val>
                                        </p:tav>
                                        <p:tav tm="100000">
                                          <p:val>
                                            <p:strVal val="#ppt_x"/>
                                          </p:val>
                                        </p:tav>
                                      </p:tavLst>
                                    </p:anim>
                                    <p:anim calcmode="lin" valueType="num">
                                      <p:cBhvr>
                                        <p:cTn id="42" dur="400" accel="100000" fill="hold">
                                          <p:stCondLst>
                                            <p:cond delay="16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214290"/>
            <a:ext cx="9429784" cy="830997"/>
          </a:xfrm>
          <a:prstGeom prst="rect">
            <a:avLst/>
          </a:prstGeom>
          <a:noFill/>
        </p:spPr>
        <p:txBody>
          <a:bodyPr wrap="square" lIns="91440" tIns="45720" rIns="91440" bIns="45720">
            <a:prstTxWarp prst="textArchDown">
              <a:avLst/>
            </a:prstTxWarp>
            <a:spAutoFit/>
          </a:bodyPr>
          <a:lstStyle/>
          <a:p>
            <a:pPr algn="ctr"/>
            <a:r>
              <a:rPr lang="uk-UA" sz="4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Портрети Лесі Українки</a:t>
            </a:r>
            <a:endParaRPr lang="ru-RU" sz="4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8" name="Рисунок 70" descr="І.Труш. Портрет Лесі Українки. 1900 р."/>
          <p:cNvPicPr>
            <a:picLocks noChangeAspect="1" noChangeArrowheads="1"/>
          </p:cNvPicPr>
          <p:nvPr/>
        </p:nvPicPr>
        <p:blipFill>
          <a:blip r:embed="rId3"/>
          <a:srcRect/>
          <a:stretch>
            <a:fillRect/>
          </a:stretch>
        </p:blipFill>
        <p:spPr bwMode="auto">
          <a:xfrm>
            <a:off x="285721" y="1500174"/>
            <a:ext cx="2571768" cy="3643338"/>
          </a:xfrm>
          <a:prstGeom prst="rect">
            <a:avLst/>
          </a:prstGeom>
          <a:noFill/>
          <a:ln w="9525">
            <a:noFill/>
            <a:miter lim="800000"/>
            <a:headEnd/>
            <a:tailEnd/>
          </a:ln>
        </p:spPr>
      </p:pic>
      <p:sp>
        <p:nvSpPr>
          <p:cNvPr id="9" name="Rectangle 3"/>
          <p:cNvSpPr>
            <a:spLocks noChangeArrowheads="1"/>
          </p:cNvSpPr>
          <p:nvPr/>
        </p:nvSpPr>
        <p:spPr bwMode="auto">
          <a:xfrm>
            <a:off x="142844" y="5143512"/>
            <a:ext cx="2857488" cy="95410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І.</a:t>
            </a:r>
            <a:r>
              <a:rPr lang="uk-UA" sz="1400" b="1" i="1" dirty="0" err="1">
                <a:latin typeface="Constantia" pitchFamily="18" charset="0"/>
              </a:rPr>
              <a:t>Труш</a:t>
            </a:r>
            <a:r>
              <a:rPr lang="uk-UA" sz="1400" b="1" i="1" dirty="0">
                <a:latin typeface="Constantia" pitchFamily="18" charset="0"/>
              </a:rPr>
              <a:t>. Портрет Лесі Українки. 1900 р. </a:t>
            </a:r>
            <a:r>
              <a:rPr lang="uk-UA" sz="1400" b="1" i="1" dirty="0" err="1">
                <a:latin typeface="Constantia" pitchFamily="18" charset="0"/>
              </a:rPr>
              <a:t>Холст</a:t>
            </a:r>
            <a:r>
              <a:rPr lang="uk-UA" sz="1400" b="1" i="1" dirty="0">
                <a:latin typeface="Constantia" pitchFamily="18" charset="0"/>
              </a:rPr>
              <a:t>, олія. Національний художній музей України (Київ)</a:t>
            </a:r>
            <a:endParaRPr lang="ru-RU" b="1" dirty="0"/>
          </a:p>
        </p:txBody>
      </p:sp>
      <p:pic>
        <p:nvPicPr>
          <p:cNvPr id="10" name="Рисунок 74" descr="Ф.Красицький. Портрет Лесі Українки. 1904 р."/>
          <p:cNvPicPr>
            <a:picLocks noChangeAspect="1" noChangeArrowheads="1"/>
          </p:cNvPicPr>
          <p:nvPr/>
        </p:nvPicPr>
        <p:blipFill>
          <a:blip r:embed="rId4"/>
          <a:srcRect/>
          <a:stretch>
            <a:fillRect/>
          </a:stretch>
        </p:blipFill>
        <p:spPr bwMode="auto">
          <a:xfrm>
            <a:off x="6000760" y="1571613"/>
            <a:ext cx="2928958" cy="3714775"/>
          </a:xfrm>
          <a:prstGeom prst="rect">
            <a:avLst/>
          </a:prstGeom>
          <a:noFill/>
          <a:ln w="9525">
            <a:noFill/>
            <a:miter lim="800000"/>
            <a:headEnd/>
            <a:tailEnd/>
          </a:ln>
        </p:spPr>
      </p:pic>
      <p:sp>
        <p:nvSpPr>
          <p:cNvPr id="11" name="Rectangle 4"/>
          <p:cNvSpPr>
            <a:spLocks noChangeArrowheads="1"/>
          </p:cNvSpPr>
          <p:nvPr/>
        </p:nvSpPr>
        <p:spPr bwMode="auto">
          <a:xfrm>
            <a:off x="6143636" y="5357826"/>
            <a:ext cx="3000364" cy="1169551"/>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Ф.</a:t>
            </a:r>
            <a:r>
              <a:rPr lang="uk-UA" sz="1400" b="1" i="1" dirty="0" err="1">
                <a:latin typeface="Constantia" pitchFamily="18" charset="0"/>
              </a:rPr>
              <a:t>Красицький</a:t>
            </a:r>
            <a:r>
              <a:rPr lang="uk-UA" sz="1400" b="1" i="1" dirty="0">
                <a:latin typeface="Constantia" pitchFamily="18" charset="0"/>
              </a:rPr>
              <a:t>. Портрет Лесі Українки. 1904 р. </a:t>
            </a:r>
            <a:r>
              <a:rPr lang="uk-UA" sz="1400" b="1" i="1" dirty="0" err="1">
                <a:latin typeface="Constantia" pitchFamily="18" charset="0"/>
              </a:rPr>
              <a:t>Холст</a:t>
            </a:r>
            <a:r>
              <a:rPr lang="uk-UA" sz="1400" b="1" i="1" dirty="0">
                <a:latin typeface="Constantia" pitchFamily="18" charset="0"/>
              </a:rPr>
              <a:t>, олія.</a:t>
            </a:r>
            <a:br>
              <a:rPr lang="uk-UA" sz="1400" b="1" i="1" dirty="0">
                <a:latin typeface="Constantia" pitchFamily="18" charset="0"/>
              </a:rPr>
            </a:br>
            <a:r>
              <a:rPr lang="uk-UA" sz="1400" b="1" i="1" dirty="0">
                <a:latin typeface="Constantia" pitchFamily="18" charset="0"/>
              </a:rPr>
              <a:t>Державний літературно-меморіальний музей Лесі Українки в Києві </a:t>
            </a:r>
            <a:endParaRPr lang="ru-RU" sz="1400" b="1" dirty="0">
              <a:latin typeface="Constantia" pitchFamily="18" charset="0"/>
            </a:endParaRPr>
          </a:p>
        </p:txBody>
      </p:sp>
      <p:sp>
        <p:nvSpPr>
          <p:cNvPr id="12" name="Rectangle 6"/>
          <p:cNvSpPr>
            <a:spLocks noGrp="1" noChangeArrowheads="1"/>
          </p:cNvSpPr>
          <p:nvPr>
            <p:ph type="body" sz="half" idx="2"/>
          </p:nvPr>
        </p:nvSpPr>
        <p:spPr>
          <a:xfrm>
            <a:off x="2643174" y="1500174"/>
            <a:ext cx="3357586" cy="4754562"/>
          </a:xfrm>
        </p:spPr>
        <p:txBody>
          <a:bodyPr/>
          <a:lstStyle/>
          <a:p>
            <a:pPr eaLnBrk="1" hangingPunct="1">
              <a:lnSpc>
                <a:spcPct val="90000"/>
              </a:lnSpc>
              <a:defRPr/>
            </a:pPr>
            <a:r>
              <a:rPr lang="uk-UA" sz="2000" b="1" dirty="0" err="1" smtClean="0">
                <a:effectLst>
                  <a:outerShdw blurRad="38100" dist="38100" dir="2700000" algn="tl">
                    <a:srgbClr val="FFFFFF"/>
                  </a:outerShdw>
                </a:effectLst>
              </a:rPr>
              <a:t>“</a:t>
            </a:r>
            <a:r>
              <a:rPr lang="uk-UA" sz="2000" b="1" i="1" dirty="0" err="1" smtClean="0">
                <a:effectLst>
                  <a:outerShdw blurRad="38100" dist="38100" dir="2700000" algn="tl">
                    <a:srgbClr val="FFFFFF"/>
                  </a:outerShdw>
                </a:effectLst>
              </a:rPr>
              <a:t>Від</a:t>
            </a:r>
            <a:r>
              <a:rPr lang="uk-UA" sz="2000" b="1" i="1" dirty="0" smtClean="0">
                <a:effectLst>
                  <a:outerShdw blurRad="38100" dist="38100" dir="2700000" algn="tl">
                    <a:srgbClr val="FFFFFF"/>
                  </a:outerShdw>
                </a:effectLst>
              </a:rPr>
              <a:t>  часу  Шевченкового  </a:t>
            </a:r>
            <a:r>
              <a:rPr lang="uk-UA" sz="2000" b="1" i="1" dirty="0" err="1" smtClean="0">
                <a:effectLst>
                  <a:outerShdw blurRad="38100" dist="38100" dir="2700000" algn="tl">
                    <a:srgbClr val="FFFFFF"/>
                  </a:outerShdw>
                </a:effectLst>
              </a:rPr>
              <a:t>“Поховайте</a:t>
            </a:r>
            <a:r>
              <a:rPr lang="uk-UA" sz="2000" b="1" i="1" dirty="0" smtClean="0">
                <a:effectLst>
                  <a:outerShdw blurRad="38100" dist="38100" dir="2700000" algn="tl">
                    <a:srgbClr val="FFFFFF"/>
                  </a:outerShdw>
                </a:effectLst>
              </a:rPr>
              <a:t>  та  вставайте ”  Україна  не  чула  такого  сильного  гарячого  та  поетичного  слова,  як  із  уст  цієї  слабосилої,  хворої  дівчини ”          І.Франко</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strVal val="#ppt_w+.3"/>
                                          </p:val>
                                        </p:tav>
                                        <p:tav tm="100000">
                                          <p:val>
                                            <p:strVal val="#ppt_w"/>
                                          </p:val>
                                        </p:tav>
                                      </p:tavLst>
                                    </p:anim>
                                    <p:anim calcmode="lin" valueType="num">
                                      <p:cBhvr>
                                        <p:cTn id="8" dur="2000" fill="hold"/>
                                        <p:tgtEl>
                                          <p:spTgt spid="5"/>
                                        </p:tgtEl>
                                        <p:attrNameLst>
                                          <p:attrName>ppt_h</p:attrName>
                                        </p:attrNameLst>
                                      </p:cBhvr>
                                      <p:tavLst>
                                        <p:tav tm="0">
                                          <p:val>
                                            <p:strVal val="#ppt_h"/>
                                          </p:val>
                                        </p:tav>
                                        <p:tav tm="100000">
                                          <p:val>
                                            <p:strVal val="#ppt_h"/>
                                          </p:val>
                                        </p:tav>
                                      </p:tavLst>
                                    </p:anim>
                                    <p:animEffect transition="in" filter="fade">
                                      <p:cBhvr>
                                        <p:cTn id="9" dur="2000"/>
                                        <p:tgtEl>
                                          <p:spTgt spid="5"/>
                                        </p:tgtEl>
                                      </p:cBhvr>
                                    </p:animEffect>
                                  </p:childTnLst>
                                </p:cTn>
                              </p:par>
                            </p:childTnLst>
                          </p:cTn>
                        </p:par>
                        <p:par>
                          <p:cTn id="10" fill="hold">
                            <p:stCondLst>
                              <p:cond delay="2000"/>
                            </p:stCondLst>
                            <p:childTnLst>
                              <p:par>
                                <p:cTn id="11" presetID="23" presetClass="entr" presetSubtype="16"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2000" fill="hold"/>
                                        <p:tgtEl>
                                          <p:spTgt spid="8"/>
                                        </p:tgtEl>
                                        <p:attrNameLst>
                                          <p:attrName>ppt_w</p:attrName>
                                        </p:attrNameLst>
                                      </p:cBhvr>
                                      <p:tavLst>
                                        <p:tav tm="0">
                                          <p:val>
                                            <p:fltVal val="0"/>
                                          </p:val>
                                        </p:tav>
                                        <p:tav tm="100000">
                                          <p:val>
                                            <p:strVal val="#ppt_w"/>
                                          </p:val>
                                        </p:tav>
                                      </p:tavLst>
                                    </p:anim>
                                    <p:anim calcmode="lin" valueType="num">
                                      <p:cBhvr>
                                        <p:cTn id="14" dur="2000" fill="hold"/>
                                        <p:tgtEl>
                                          <p:spTgt spid="8"/>
                                        </p:tgtEl>
                                        <p:attrNameLst>
                                          <p:attrName>ppt_h</p:attrName>
                                        </p:attrNameLst>
                                      </p:cBhvr>
                                      <p:tavLst>
                                        <p:tav tm="0">
                                          <p:val>
                                            <p:fltVal val="0"/>
                                          </p:val>
                                        </p:tav>
                                        <p:tav tm="100000">
                                          <p:val>
                                            <p:strVal val="#ppt_h"/>
                                          </p:val>
                                        </p:tav>
                                      </p:tavLst>
                                    </p:anim>
                                  </p:childTnLst>
                                </p:cTn>
                              </p:par>
                            </p:childTnLst>
                          </p:cTn>
                        </p:par>
                        <p:par>
                          <p:cTn id="15" fill="hold">
                            <p:stCondLst>
                              <p:cond delay="4000"/>
                            </p:stCondLst>
                            <p:childTnLst>
                              <p:par>
                                <p:cTn id="16" presetID="50" presetClass="entr" presetSubtype="0" decel="10000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2000" fill="hold"/>
                                        <p:tgtEl>
                                          <p:spTgt spid="9"/>
                                        </p:tgtEl>
                                        <p:attrNameLst>
                                          <p:attrName>ppt_w</p:attrName>
                                        </p:attrNameLst>
                                      </p:cBhvr>
                                      <p:tavLst>
                                        <p:tav tm="0">
                                          <p:val>
                                            <p:strVal val="#ppt_w+.3"/>
                                          </p:val>
                                        </p:tav>
                                        <p:tav tm="100000">
                                          <p:val>
                                            <p:strVal val="#ppt_w"/>
                                          </p:val>
                                        </p:tav>
                                      </p:tavLst>
                                    </p:anim>
                                    <p:anim calcmode="lin" valueType="num">
                                      <p:cBhvr>
                                        <p:cTn id="19" dur="2000" fill="hold"/>
                                        <p:tgtEl>
                                          <p:spTgt spid="9"/>
                                        </p:tgtEl>
                                        <p:attrNameLst>
                                          <p:attrName>ppt_h</p:attrName>
                                        </p:attrNameLst>
                                      </p:cBhvr>
                                      <p:tavLst>
                                        <p:tav tm="0">
                                          <p:val>
                                            <p:strVal val="#ppt_h"/>
                                          </p:val>
                                        </p:tav>
                                        <p:tav tm="100000">
                                          <p:val>
                                            <p:strVal val="#ppt_h"/>
                                          </p:val>
                                        </p:tav>
                                      </p:tavLst>
                                    </p:anim>
                                    <p:animEffect transition="in" filter="fade">
                                      <p:cBhvr>
                                        <p:cTn id="20" dur="2000"/>
                                        <p:tgtEl>
                                          <p:spTgt spid="9"/>
                                        </p:tgtEl>
                                      </p:cBhvr>
                                    </p:animEffect>
                                  </p:childTnLst>
                                </p:cTn>
                              </p:par>
                            </p:childTnLst>
                          </p:cTn>
                        </p:par>
                        <p:par>
                          <p:cTn id="21" fill="hold">
                            <p:stCondLst>
                              <p:cond delay="6000"/>
                            </p:stCondLst>
                            <p:childTnLst>
                              <p:par>
                                <p:cTn id="22" presetID="23" presetClass="entr" presetSubtype="16"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2000" fill="hold"/>
                                        <p:tgtEl>
                                          <p:spTgt spid="10"/>
                                        </p:tgtEl>
                                        <p:attrNameLst>
                                          <p:attrName>ppt_w</p:attrName>
                                        </p:attrNameLst>
                                      </p:cBhvr>
                                      <p:tavLst>
                                        <p:tav tm="0">
                                          <p:val>
                                            <p:fltVal val="0"/>
                                          </p:val>
                                        </p:tav>
                                        <p:tav tm="100000">
                                          <p:val>
                                            <p:strVal val="#ppt_w"/>
                                          </p:val>
                                        </p:tav>
                                      </p:tavLst>
                                    </p:anim>
                                    <p:anim calcmode="lin" valueType="num">
                                      <p:cBhvr>
                                        <p:cTn id="25" dur="2000" fill="hold"/>
                                        <p:tgtEl>
                                          <p:spTgt spid="10"/>
                                        </p:tgtEl>
                                        <p:attrNameLst>
                                          <p:attrName>ppt_h</p:attrName>
                                        </p:attrNameLst>
                                      </p:cBhvr>
                                      <p:tavLst>
                                        <p:tav tm="0">
                                          <p:val>
                                            <p:fltVal val="0"/>
                                          </p:val>
                                        </p:tav>
                                        <p:tav tm="100000">
                                          <p:val>
                                            <p:strVal val="#ppt_h"/>
                                          </p:val>
                                        </p:tav>
                                      </p:tavLst>
                                    </p:anim>
                                  </p:childTnLst>
                                </p:cTn>
                              </p:par>
                            </p:childTnLst>
                          </p:cTn>
                        </p:par>
                        <p:par>
                          <p:cTn id="26" fill="hold">
                            <p:stCondLst>
                              <p:cond delay="8000"/>
                            </p:stCondLst>
                            <p:childTnLst>
                              <p:par>
                                <p:cTn id="27" presetID="50" presetClass="entr" presetSubtype="0" decel="10000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2000" fill="hold"/>
                                        <p:tgtEl>
                                          <p:spTgt spid="11"/>
                                        </p:tgtEl>
                                        <p:attrNameLst>
                                          <p:attrName>ppt_w</p:attrName>
                                        </p:attrNameLst>
                                      </p:cBhvr>
                                      <p:tavLst>
                                        <p:tav tm="0">
                                          <p:val>
                                            <p:strVal val="#ppt_w+.3"/>
                                          </p:val>
                                        </p:tav>
                                        <p:tav tm="100000">
                                          <p:val>
                                            <p:strVal val="#ppt_w"/>
                                          </p:val>
                                        </p:tav>
                                      </p:tavLst>
                                    </p:anim>
                                    <p:anim calcmode="lin" valueType="num">
                                      <p:cBhvr>
                                        <p:cTn id="30" dur="2000" fill="hold"/>
                                        <p:tgtEl>
                                          <p:spTgt spid="11"/>
                                        </p:tgtEl>
                                        <p:attrNameLst>
                                          <p:attrName>ppt_h</p:attrName>
                                        </p:attrNameLst>
                                      </p:cBhvr>
                                      <p:tavLst>
                                        <p:tav tm="0">
                                          <p:val>
                                            <p:strVal val="#ppt_h"/>
                                          </p:val>
                                        </p:tav>
                                        <p:tav tm="100000">
                                          <p:val>
                                            <p:strVal val="#ppt_h"/>
                                          </p:val>
                                        </p:tav>
                                      </p:tavLst>
                                    </p:anim>
                                    <p:animEffect transition="in" filter="fade">
                                      <p:cBhvr>
                                        <p:cTn id="31" dur="2000"/>
                                        <p:tgtEl>
                                          <p:spTgt spid="11"/>
                                        </p:tgtEl>
                                      </p:cBhvr>
                                    </p:animEffect>
                                  </p:childTnLst>
                                </p:cTn>
                              </p:par>
                            </p:childTnLst>
                          </p:cTn>
                        </p:par>
                        <p:par>
                          <p:cTn id="32" fill="hold">
                            <p:stCondLst>
                              <p:cond delay="10000"/>
                            </p:stCondLst>
                            <p:childTnLst>
                              <p:par>
                                <p:cTn id="33" presetID="35" presetClass="entr" presetSubtype="0" fill="hold" grpId="0" nodeType="after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fade">
                                      <p:cBhvr>
                                        <p:cTn id="35" dur="2000"/>
                                        <p:tgtEl>
                                          <p:spTgt spid="12">
                                            <p:txEl>
                                              <p:pRg st="0" end="0"/>
                                            </p:txEl>
                                          </p:spTgt>
                                        </p:tgtEl>
                                      </p:cBhvr>
                                    </p:animEffect>
                                    <p:anim calcmode="lin" valueType="num">
                                      <p:cBhvr>
                                        <p:cTn id="36" dur="2000" fill="hold"/>
                                        <p:tgtEl>
                                          <p:spTgt spid="12">
                                            <p:txEl>
                                              <p:pRg st="0" end="0"/>
                                            </p:txEl>
                                          </p:spTgt>
                                        </p:tgtEl>
                                        <p:attrNameLst>
                                          <p:attrName>style.rotation</p:attrName>
                                        </p:attrNameLst>
                                      </p:cBhvr>
                                      <p:tavLst>
                                        <p:tav tm="0">
                                          <p:val>
                                            <p:fltVal val="720"/>
                                          </p:val>
                                        </p:tav>
                                        <p:tav tm="100000">
                                          <p:val>
                                            <p:fltVal val="0"/>
                                          </p:val>
                                        </p:tav>
                                      </p:tavLst>
                                    </p:anim>
                                    <p:anim calcmode="lin" valueType="num">
                                      <p:cBhvr>
                                        <p:cTn id="37" dur="2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38" dur="2000" fill="hold"/>
                                        <p:tgtEl>
                                          <p:spTgt spid="12">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1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643042" y="0"/>
            <a:ext cx="6226384" cy="1446550"/>
          </a:xfrm>
          <a:prstGeom prst="rect">
            <a:avLst/>
          </a:prstGeom>
          <a:noFill/>
        </p:spPr>
        <p:txBody>
          <a:bodyPr wrap="none" lIns="91440" tIns="45720" rIns="91440" bIns="45720">
            <a:spAutoFit/>
          </a:bodyPr>
          <a:lstStyle/>
          <a:p>
            <a:pPr algn="ctr"/>
            <a:r>
              <a:rPr lang="uk-UA"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Вічна </a:t>
            </a:r>
            <a:r>
              <a:rPr lang="uk-UA" sz="44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пам</a:t>
            </a:r>
            <a:r>
              <a:rPr lang="en-US"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t>
            </a:r>
            <a:r>
              <a:rPr lang="uk-UA"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ять</a:t>
            </a:r>
          </a:p>
          <a:p>
            <a:pPr algn="ctr"/>
            <a:r>
              <a:rPr lang="uk-UA" sz="4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Вічному таланту!!!</a:t>
            </a:r>
            <a:endParaRPr lang="ru-RU"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6" name="Рисунок 178" descr="Пам'ятник Лесі Українці в Києві"/>
          <p:cNvPicPr>
            <a:picLocks noChangeAspect="1" noChangeArrowheads="1"/>
          </p:cNvPicPr>
          <p:nvPr/>
        </p:nvPicPr>
        <p:blipFill>
          <a:blip r:embed="rId3"/>
          <a:srcRect/>
          <a:stretch>
            <a:fillRect/>
          </a:stretch>
        </p:blipFill>
        <p:spPr bwMode="auto">
          <a:xfrm>
            <a:off x="500034" y="1571612"/>
            <a:ext cx="2857970" cy="2643189"/>
          </a:xfrm>
          <a:prstGeom prst="rect">
            <a:avLst/>
          </a:prstGeom>
          <a:noFill/>
          <a:ln w="9525">
            <a:noFill/>
            <a:miter lim="800000"/>
            <a:headEnd/>
            <a:tailEnd/>
          </a:ln>
        </p:spPr>
      </p:pic>
      <p:sp>
        <p:nvSpPr>
          <p:cNvPr id="7" name="Rectangle 3"/>
          <p:cNvSpPr>
            <a:spLocks noChangeArrowheads="1"/>
          </p:cNvSpPr>
          <p:nvPr/>
        </p:nvSpPr>
        <p:spPr bwMode="auto">
          <a:xfrm>
            <a:off x="571472" y="4286256"/>
            <a:ext cx="2500330" cy="1600438"/>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Пам'ятник Лесі Українці в Києві (площа Лесі Українки). Скульптор Г.Н.Кальченко, архітектор А.Ф.</a:t>
            </a:r>
            <a:r>
              <a:rPr lang="uk-UA" sz="1400" b="1" i="1" dirty="0" err="1">
                <a:latin typeface="Constantia" pitchFamily="18" charset="0"/>
              </a:rPr>
              <a:t>Ігнащенко</a:t>
            </a:r>
            <a:r>
              <a:rPr lang="uk-UA" sz="1400" b="1" i="1" dirty="0">
                <a:latin typeface="Constantia" pitchFamily="18" charset="0"/>
              </a:rPr>
              <a:t>. Встановлено в 1973 р.</a:t>
            </a:r>
            <a:endParaRPr lang="ru-RU" sz="1400" b="1" dirty="0">
              <a:latin typeface="Constantia" pitchFamily="18" charset="0"/>
            </a:endParaRPr>
          </a:p>
        </p:txBody>
      </p:sp>
      <p:pic>
        <p:nvPicPr>
          <p:cNvPr id="11" name="Рисунок 172" descr="Пам'ятник на могилі Лесі Українки на Байковому кладовищі в Києві"/>
          <p:cNvPicPr>
            <a:picLocks noChangeAspect="1" noChangeArrowheads="1"/>
          </p:cNvPicPr>
          <p:nvPr/>
        </p:nvPicPr>
        <p:blipFill>
          <a:blip r:embed="rId4"/>
          <a:srcRect/>
          <a:stretch>
            <a:fillRect/>
          </a:stretch>
        </p:blipFill>
        <p:spPr bwMode="auto">
          <a:xfrm>
            <a:off x="3571868" y="1643050"/>
            <a:ext cx="2357429" cy="2786065"/>
          </a:xfrm>
          <a:prstGeom prst="rect">
            <a:avLst/>
          </a:prstGeom>
          <a:noFill/>
          <a:ln w="9525">
            <a:noFill/>
            <a:miter lim="800000"/>
            <a:headEnd/>
            <a:tailEnd/>
          </a:ln>
        </p:spPr>
      </p:pic>
      <p:sp>
        <p:nvSpPr>
          <p:cNvPr id="12" name="Rectangle 3"/>
          <p:cNvSpPr>
            <a:spLocks noChangeArrowheads="1"/>
          </p:cNvSpPr>
          <p:nvPr/>
        </p:nvSpPr>
        <p:spPr bwMode="auto">
          <a:xfrm>
            <a:off x="3714744" y="4500570"/>
            <a:ext cx="2214578" cy="1384995"/>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Пам'ятник на могилі Лесі Українки на Байковому кладовищі в Києві. Скульптор Г.Л.</a:t>
            </a:r>
            <a:r>
              <a:rPr lang="uk-UA" sz="1400" b="1" i="1" dirty="0" err="1">
                <a:latin typeface="Constantia" pitchFamily="18" charset="0"/>
              </a:rPr>
              <a:t>Петрашевич</a:t>
            </a:r>
            <a:r>
              <a:rPr lang="uk-UA" sz="1400" b="1" i="1" dirty="0">
                <a:latin typeface="Constantia" pitchFamily="18" charset="0"/>
              </a:rPr>
              <a:t>. Встановлено в 1939 р.</a:t>
            </a:r>
            <a:endParaRPr lang="ru-RU" sz="1400" b="1" dirty="0">
              <a:latin typeface="Constantia" pitchFamily="18" charset="0"/>
            </a:endParaRPr>
          </a:p>
        </p:txBody>
      </p:sp>
      <p:pic>
        <p:nvPicPr>
          <p:cNvPr id="14" name="Picture 5" descr="exib1"/>
          <p:cNvPicPr>
            <a:picLocks noChangeAspect="1" noChangeArrowheads="1"/>
          </p:cNvPicPr>
          <p:nvPr/>
        </p:nvPicPr>
        <p:blipFill>
          <a:blip r:embed="rId5"/>
          <a:srcRect/>
          <a:stretch>
            <a:fillRect/>
          </a:stretch>
        </p:blipFill>
        <p:spPr bwMode="auto">
          <a:xfrm>
            <a:off x="6286512" y="1643050"/>
            <a:ext cx="2503502" cy="3272423"/>
          </a:xfrm>
          <a:prstGeom prst="rect">
            <a:avLst/>
          </a:prstGeom>
          <a:noFill/>
          <a:ln w="9525">
            <a:noFill/>
            <a:miter lim="800000"/>
            <a:headEnd/>
            <a:tailEnd/>
          </a:ln>
        </p:spPr>
      </p:pic>
      <p:sp>
        <p:nvSpPr>
          <p:cNvPr id="15" name="Прямоугольник 14"/>
          <p:cNvSpPr/>
          <p:nvPr/>
        </p:nvSpPr>
        <p:spPr>
          <a:xfrm>
            <a:off x="6572264" y="5000636"/>
            <a:ext cx="2071702" cy="523220"/>
          </a:xfrm>
          <a:prstGeom prst="rect">
            <a:avLst/>
          </a:prstGeom>
        </p:spPr>
        <p:txBody>
          <a:bodyPr wrap="square">
            <a:spAutoFit/>
          </a:bodyPr>
          <a:lstStyle/>
          <a:p>
            <a:pPr eaLnBrk="1" hangingPunct="1">
              <a:defRPr/>
            </a:pPr>
            <a:r>
              <a:rPr lang="uk-UA" sz="1400" b="1" i="1" dirty="0">
                <a:latin typeface="Constantia" pitchFamily="18" charset="0"/>
              </a:rPr>
              <a:t>Музей  Лесі  Українки  в  Ялті</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2000"/>
                                        <p:tgtEl>
                                          <p:spTgt spid="5"/>
                                        </p:tgtEl>
                                      </p:cBhvr>
                                    </p:animEffect>
                                  </p:childTnLst>
                                </p:cTn>
                              </p:par>
                            </p:childTnLst>
                          </p:cTn>
                        </p:par>
                        <p:par>
                          <p:cTn id="8" fill="hold">
                            <p:stCondLst>
                              <p:cond delay="2000"/>
                            </p:stCondLst>
                            <p:childTnLst>
                              <p:par>
                                <p:cTn id="9" presetID="3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800" decel="100000"/>
                                        <p:tgtEl>
                                          <p:spTgt spid="6"/>
                                        </p:tgtEl>
                                      </p:cBhvr>
                                    </p:animEffect>
                                    <p:anim calcmode="lin" valueType="num">
                                      <p:cBhvr>
                                        <p:cTn id="12" dur="800" decel="100000" fill="hold"/>
                                        <p:tgtEl>
                                          <p:spTgt spid="6"/>
                                        </p:tgtEl>
                                        <p:attrNameLst>
                                          <p:attrName>style.rotation</p:attrName>
                                        </p:attrNameLst>
                                      </p:cBhvr>
                                      <p:tavLst>
                                        <p:tav tm="0">
                                          <p:val>
                                            <p:fltVal val="-90"/>
                                          </p:val>
                                        </p:tav>
                                        <p:tav tm="100000">
                                          <p:val>
                                            <p:fltVal val="0"/>
                                          </p:val>
                                        </p:tav>
                                      </p:tavLst>
                                    </p:anim>
                                    <p:anim calcmode="lin" valueType="num">
                                      <p:cBhvr>
                                        <p:cTn id="13" dur="800" decel="100000" fill="hold"/>
                                        <p:tgtEl>
                                          <p:spTgt spid="6"/>
                                        </p:tgtEl>
                                        <p:attrNameLst>
                                          <p:attrName>ppt_x</p:attrName>
                                        </p:attrNameLst>
                                      </p:cBhvr>
                                      <p:tavLst>
                                        <p:tav tm="0">
                                          <p:val>
                                            <p:strVal val="#ppt_x+0.4"/>
                                          </p:val>
                                        </p:tav>
                                        <p:tav tm="100000">
                                          <p:val>
                                            <p:strVal val="#ppt_x-0.05"/>
                                          </p:val>
                                        </p:tav>
                                      </p:tavLst>
                                    </p:anim>
                                    <p:anim calcmode="lin" valueType="num">
                                      <p:cBhvr>
                                        <p:cTn id="14" dur="800" decel="100000" fill="hold"/>
                                        <p:tgtEl>
                                          <p:spTgt spid="6"/>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17" fill="hold">
                            <p:stCondLst>
                              <p:cond delay="3000"/>
                            </p:stCondLst>
                            <p:childTnLst>
                              <p:par>
                                <p:cTn id="18" presetID="31" presetClass="entr" presetSubtype="0" fill="hold" grpId="0" nodeType="afterEffect">
                                  <p:stCondLst>
                                    <p:cond delay="0"/>
                                  </p:stCondLst>
                                  <p:iterate type="lt">
                                    <p:tmPct val="5000"/>
                                  </p:iterate>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 calcmode="lin" valueType="num">
                                      <p:cBhvr>
                                        <p:cTn id="22" dur="500" fill="hold"/>
                                        <p:tgtEl>
                                          <p:spTgt spid="7"/>
                                        </p:tgtEl>
                                        <p:attrNameLst>
                                          <p:attrName>style.rotation</p:attrName>
                                        </p:attrNameLst>
                                      </p:cBhvr>
                                      <p:tavLst>
                                        <p:tav tm="0">
                                          <p:val>
                                            <p:fltVal val="90"/>
                                          </p:val>
                                        </p:tav>
                                        <p:tav tm="100000">
                                          <p:val>
                                            <p:fltVal val="0"/>
                                          </p:val>
                                        </p:tav>
                                      </p:tavLst>
                                    </p:anim>
                                    <p:animEffect transition="in" filter="fade">
                                      <p:cBhvr>
                                        <p:cTn id="23" dur="500"/>
                                        <p:tgtEl>
                                          <p:spTgt spid="7"/>
                                        </p:tgtEl>
                                      </p:cBhvr>
                                    </p:animEffect>
                                  </p:childTnLst>
                                </p:cTn>
                              </p:par>
                            </p:childTnLst>
                          </p:cTn>
                        </p:par>
                        <p:par>
                          <p:cTn id="24" fill="hold">
                            <p:stCondLst>
                              <p:cond delay="6275"/>
                            </p:stCondLst>
                            <p:childTnLst>
                              <p:par>
                                <p:cTn id="25" presetID="30" presetClass="entr" presetSubtype="0"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800" decel="100000"/>
                                        <p:tgtEl>
                                          <p:spTgt spid="11"/>
                                        </p:tgtEl>
                                      </p:cBhvr>
                                    </p:animEffect>
                                    <p:anim calcmode="lin" valueType="num">
                                      <p:cBhvr>
                                        <p:cTn id="28" dur="800" decel="100000" fill="hold"/>
                                        <p:tgtEl>
                                          <p:spTgt spid="11"/>
                                        </p:tgtEl>
                                        <p:attrNameLst>
                                          <p:attrName>style.rotation</p:attrName>
                                        </p:attrNameLst>
                                      </p:cBhvr>
                                      <p:tavLst>
                                        <p:tav tm="0">
                                          <p:val>
                                            <p:fltVal val="-90"/>
                                          </p:val>
                                        </p:tav>
                                        <p:tav tm="100000">
                                          <p:val>
                                            <p:fltVal val="0"/>
                                          </p:val>
                                        </p:tav>
                                      </p:tavLst>
                                    </p:anim>
                                    <p:anim calcmode="lin" valueType="num">
                                      <p:cBhvr>
                                        <p:cTn id="29" dur="800" decel="100000" fill="hold"/>
                                        <p:tgtEl>
                                          <p:spTgt spid="11"/>
                                        </p:tgtEl>
                                        <p:attrNameLst>
                                          <p:attrName>ppt_x</p:attrName>
                                        </p:attrNameLst>
                                      </p:cBhvr>
                                      <p:tavLst>
                                        <p:tav tm="0">
                                          <p:val>
                                            <p:strVal val="#ppt_x+0.4"/>
                                          </p:val>
                                        </p:tav>
                                        <p:tav tm="100000">
                                          <p:val>
                                            <p:strVal val="#ppt_x-0.05"/>
                                          </p:val>
                                        </p:tav>
                                      </p:tavLst>
                                    </p:anim>
                                    <p:anim calcmode="lin" valueType="num">
                                      <p:cBhvr>
                                        <p:cTn id="30" dur="800" decel="100000" fill="hold"/>
                                        <p:tgtEl>
                                          <p:spTgt spid="11"/>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par>
                          <p:cTn id="33" fill="hold">
                            <p:stCondLst>
                              <p:cond delay="7275"/>
                            </p:stCondLst>
                            <p:childTnLst>
                              <p:par>
                                <p:cTn id="34" presetID="31" presetClass="entr" presetSubtype="0" fill="hold" grpId="0" nodeType="afterEffect">
                                  <p:stCondLst>
                                    <p:cond delay="0"/>
                                  </p:stCondLst>
                                  <p:iterate type="lt">
                                    <p:tmPct val="5000"/>
                                  </p:iterate>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 calcmode="lin" valueType="num">
                                      <p:cBhvr>
                                        <p:cTn id="38" dur="500" fill="hold"/>
                                        <p:tgtEl>
                                          <p:spTgt spid="12"/>
                                        </p:tgtEl>
                                        <p:attrNameLst>
                                          <p:attrName>style.rotation</p:attrName>
                                        </p:attrNameLst>
                                      </p:cBhvr>
                                      <p:tavLst>
                                        <p:tav tm="0">
                                          <p:val>
                                            <p:fltVal val="90"/>
                                          </p:val>
                                        </p:tav>
                                        <p:tav tm="100000">
                                          <p:val>
                                            <p:fltVal val="0"/>
                                          </p:val>
                                        </p:tav>
                                      </p:tavLst>
                                    </p:anim>
                                    <p:animEffect transition="in" filter="fade">
                                      <p:cBhvr>
                                        <p:cTn id="39" dur="500"/>
                                        <p:tgtEl>
                                          <p:spTgt spid="12"/>
                                        </p:tgtEl>
                                      </p:cBhvr>
                                    </p:animEffect>
                                  </p:childTnLst>
                                </p:cTn>
                              </p:par>
                            </p:childTnLst>
                          </p:cTn>
                        </p:par>
                        <p:par>
                          <p:cTn id="40" fill="hold">
                            <p:stCondLst>
                              <p:cond delay="10200"/>
                            </p:stCondLst>
                            <p:childTnLst>
                              <p:par>
                                <p:cTn id="41" presetID="30" presetClass="entr" presetSubtype="0"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800" decel="100000"/>
                                        <p:tgtEl>
                                          <p:spTgt spid="14"/>
                                        </p:tgtEl>
                                      </p:cBhvr>
                                    </p:animEffect>
                                    <p:anim calcmode="lin" valueType="num">
                                      <p:cBhvr>
                                        <p:cTn id="44" dur="800" decel="100000" fill="hold"/>
                                        <p:tgtEl>
                                          <p:spTgt spid="14"/>
                                        </p:tgtEl>
                                        <p:attrNameLst>
                                          <p:attrName>style.rotation</p:attrName>
                                        </p:attrNameLst>
                                      </p:cBhvr>
                                      <p:tavLst>
                                        <p:tav tm="0">
                                          <p:val>
                                            <p:fltVal val="-90"/>
                                          </p:val>
                                        </p:tav>
                                        <p:tav tm="100000">
                                          <p:val>
                                            <p:fltVal val="0"/>
                                          </p:val>
                                        </p:tav>
                                      </p:tavLst>
                                    </p:anim>
                                    <p:anim calcmode="lin" valueType="num">
                                      <p:cBhvr>
                                        <p:cTn id="45" dur="800" decel="100000" fill="hold"/>
                                        <p:tgtEl>
                                          <p:spTgt spid="14"/>
                                        </p:tgtEl>
                                        <p:attrNameLst>
                                          <p:attrName>ppt_x</p:attrName>
                                        </p:attrNameLst>
                                      </p:cBhvr>
                                      <p:tavLst>
                                        <p:tav tm="0">
                                          <p:val>
                                            <p:strVal val="#ppt_x+0.4"/>
                                          </p:val>
                                        </p:tav>
                                        <p:tav tm="100000">
                                          <p:val>
                                            <p:strVal val="#ppt_x-0.05"/>
                                          </p:val>
                                        </p:tav>
                                      </p:tavLst>
                                    </p:anim>
                                    <p:anim calcmode="lin" valueType="num">
                                      <p:cBhvr>
                                        <p:cTn id="46" dur="800" decel="100000" fill="hold"/>
                                        <p:tgtEl>
                                          <p:spTgt spid="14"/>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14"/>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14"/>
                                        </p:tgtEl>
                                        <p:attrNameLst>
                                          <p:attrName>ppt_y</p:attrName>
                                        </p:attrNameLst>
                                      </p:cBhvr>
                                      <p:tavLst>
                                        <p:tav tm="0">
                                          <p:val>
                                            <p:strVal val="#ppt_y+0.1"/>
                                          </p:val>
                                        </p:tav>
                                        <p:tav tm="100000">
                                          <p:val>
                                            <p:strVal val="#ppt_y"/>
                                          </p:val>
                                        </p:tav>
                                      </p:tavLst>
                                    </p:anim>
                                  </p:childTnLst>
                                </p:cTn>
                              </p:par>
                            </p:childTnLst>
                          </p:cTn>
                        </p:par>
                        <p:par>
                          <p:cTn id="49" fill="hold">
                            <p:stCondLst>
                              <p:cond delay="11200"/>
                            </p:stCondLst>
                            <p:childTnLst>
                              <p:par>
                                <p:cTn id="50" presetID="31" presetClass="entr" presetSubtype="0" fill="hold" grpId="0" nodeType="afterEffect">
                                  <p:stCondLst>
                                    <p:cond delay="0"/>
                                  </p:stCondLst>
                                  <p:iterate type="lt">
                                    <p:tmPct val="5000"/>
                                  </p:iterate>
                                  <p:childTnLst>
                                    <p:set>
                                      <p:cBhvr>
                                        <p:cTn id="51" dur="1" fill="hold">
                                          <p:stCondLst>
                                            <p:cond delay="0"/>
                                          </p:stCondLst>
                                        </p:cTn>
                                        <p:tgtEl>
                                          <p:spTgt spid="15"/>
                                        </p:tgtEl>
                                        <p:attrNameLst>
                                          <p:attrName>style.visibility</p:attrName>
                                        </p:attrNameLst>
                                      </p:cBhvr>
                                      <p:to>
                                        <p:strVal val="visible"/>
                                      </p:to>
                                    </p:set>
                                    <p:anim calcmode="lin" valueType="num">
                                      <p:cBhvr>
                                        <p:cTn id="52" dur="500" fill="hold"/>
                                        <p:tgtEl>
                                          <p:spTgt spid="15"/>
                                        </p:tgtEl>
                                        <p:attrNameLst>
                                          <p:attrName>ppt_w</p:attrName>
                                        </p:attrNameLst>
                                      </p:cBhvr>
                                      <p:tavLst>
                                        <p:tav tm="0">
                                          <p:val>
                                            <p:fltVal val="0"/>
                                          </p:val>
                                        </p:tav>
                                        <p:tav tm="100000">
                                          <p:val>
                                            <p:strVal val="#ppt_w"/>
                                          </p:val>
                                        </p:tav>
                                      </p:tavLst>
                                    </p:anim>
                                    <p:anim calcmode="lin" valueType="num">
                                      <p:cBhvr>
                                        <p:cTn id="53" dur="500" fill="hold"/>
                                        <p:tgtEl>
                                          <p:spTgt spid="15"/>
                                        </p:tgtEl>
                                        <p:attrNameLst>
                                          <p:attrName>ppt_h</p:attrName>
                                        </p:attrNameLst>
                                      </p:cBhvr>
                                      <p:tavLst>
                                        <p:tav tm="0">
                                          <p:val>
                                            <p:fltVal val="0"/>
                                          </p:val>
                                        </p:tav>
                                        <p:tav tm="100000">
                                          <p:val>
                                            <p:strVal val="#ppt_h"/>
                                          </p:val>
                                        </p:tav>
                                      </p:tavLst>
                                    </p:anim>
                                    <p:anim calcmode="lin" valueType="num">
                                      <p:cBhvr>
                                        <p:cTn id="54" dur="500" fill="hold"/>
                                        <p:tgtEl>
                                          <p:spTgt spid="15"/>
                                        </p:tgtEl>
                                        <p:attrNameLst>
                                          <p:attrName>style.rotation</p:attrName>
                                        </p:attrNameLst>
                                      </p:cBhvr>
                                      <p:tavLst>
                                        <p:tav tm="0">
                                          <p:val>
                                            <p:fltVal val="90"/>
                                          </p:val>
                                        </p:tav>
                                        <p:tav tm="100000">
                                          <p:val>
                                            <p:fltVal val="0"/>
                                          </p:val>
                                        </p:tav>
                                      </p:tavLst>
                                    </p:anim>
                                    <p:animEffect transition="in" filter="fade">
                                      <p:cBhvr>
                                        <p:cTn id="5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2"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260350"/>
            <a:ext cx="8229600" cy="1139825"/>
          </a:xfrm>
        </p:spPr>
        <p:txBody>
          <a:bodyPr/>
          <a:lstStyle/>
          <a:p>
            <a:r>
              <a:rPr lang="uk-UA" sz="4000"/>
              <a:t>         </a:t>
            </a:r>
            <a:br>
              <a:rPr lang="uk-UA" sz="4000"/>
            </a:br>
            <a:endParaRPr lang="ru-RU" sz="4000"/>
          </a:p>
        </p:txBody>
      </p:sp>
      <p:sp>
        <p:nvSpPr>
          <p:cNvPr id="6148" name="Rectangle 4"/>
          <p:cNvSpPr>
            <a:spLocks noGrp="1" noChangeArrowheads="1"/>
          </p:cNvSpPr>
          <p:nvPr>
            <p:ph type="body" sz="half" idx="1"/>
          </p:nvPr>
        </p:nvSpPr>
        <p:spPr>
          <a:xfrm>
            <a:off x="250825" y="1484313"/>
            <a:ext cx="4608513" cy="5373687"/>
          </a:xfrm>
        </p:spPr>
        <p:txBody>
          <a:bodyPr/>
          <a:lstStyle/>
          <a:p>
            <a:pPr>
              <a:lnSpc>
                <a:spcPct val="80000"/>
              </a:lnSpc>
              <a:buFont typeface="Wingdings" pitchFamily="2" charset="2"/>
              <a:buNone/>
            </a:pPr>
            <a:r>
              <a:rPr lang="ru-RU" sz="1600"/>
              <a:t>           </a:t>
            </a:r>
            <a:r>
              <a:rPr lang="ru-RU" sz="1800"/>
              <a:t>Лариса Петрівна Косач народилася 25 лютого 1871 року в місті Новограді-Волинському. </a:t>
            </a:r>
          </a:p>
          <a:p>
            <a:pPr>
              <a:lnSpc>
                <a:spcPct val="80000"/>
              </a:lnSpc>
              <a:buFont typeface="Wingdings" pitchFamily="2" charset="2"/>
              <a:buNone/>
            </a:pPr>
            <a:r>
              <a:rPr lang="ru-RU" sz="1800"/>
              <a:t>           Мати, Ольга Петрівна Драгоманова-Косач — письменниця, яка творила під псевдонімом Олена Пчілка (її поезію й оповідання для дітей українською мовою добре знали в Україні), була активною учасницею жіночого руху, видавала альманах «Перший вінок». </a:t>
            </a:r>
          </a:p>
          <a:p>
            <a:pPr>
              <a:lnSpc>
                <a:spcPct val="80000"/>
              </a:lnSpc>
              <a:buFont typeface="Wingdings" pitchFamily="2" charset="2"/>
              <a:buNone/>
            </a:pPr>
            <a:r>
              <a:rPr lang="ru-RU" sz="1800"/>
              <a:t>          Батько — високоосвічений поміщик, який дуже любив літературу і живопис.</a:t>
            </a:r>
          </a:p>
          <a:p>
            <a:pPr>
              <a:lnSpc>
                <a:spcPct val="80000"/>
              </a:lnSpc>
              <a:buFont typeface="Wingdings" pitchFamily="2" charset="2"/>
              <a:buNone/>
            </a:pPr>
            <a:r>
              <a:rPr lang="ru-RU" sz="1800"/>
              <a:t>         Михайло Петрович Косач (псевдонім Михайло Обачний)- брат Лесі Українки український вчений-метереолог та письменник,, автор ряду оповідань, друкованих в періодиці.</a:t>
            </a:r>
          </a:p>
        </p:txBody>
      </p:sp>
      <p:pic>
        <p:nvPicPr>
          <p:cNvPr id="6150" name="Picture 6"/>
          <p:cNvPicPr>
            <a:picLocks noGrp="1" noChangeAspect="1" noChangeArrowheads="1"/>
          </p:cNvPicPr>
          <p:nvPr>
            <p:ph sz="quarter" idx="2"/>
          </p:nvPr>
        </p:nvPicPr>
        <p:blipFill>
          <a:blip r:embed="rId3"/>
          <a:srcRect/>
          <a:stretch>
            <a:fillRect/>
          </a:stretch>
        </p:blipFill>
        <p:spPr>
          <a:xfrm>
            <a:off x="7092950" y="260350"/>
            <a:ext cx="1871663" cy="2447925"/>
          </a:xfrm>
          <a:noFill/>
          <a:ln/>
        </p:spPr>
      </p:pic>
      <p:pic>
        <p:nvPicPr>
          <p:cNvPr id="6152" name="Picture 8"/>
          <p:cNvPicPr>
            <a:picLocks noGrp="1" noChangeAspect="1" noChangeArrowheads="1"/>
          </p:cNvPicPr>
          <p:nvPr>
            <p:ph sz="quarter" idx="3"/>
          </p:nvPr>
        </p:nvPicPr>
        <p:blipFill>
          <a:blip r:embed="rId4"/>
          <a:srcRect/>
          <a:stretch>
            <a:fillRect/>
          </a:stretch>
        </p:blipFill>
        <p:spPr>
          <a:xfrm>
            <a:off x="4932363" y="1628775"/>
            <a:ext cx="1873250" cy="2305050"/>
          </a:xfrm>
          <a:noFill/>
          <a:ln/>
        </p:spPr>
      </p:pic>
      <p:pic>
        <p:nvPicPr>
          <p:cNvPr id="6154" name="Picture 10"/>
          <p:cNvPicPr>
            <a:picLocks noChangeAspect="1" noChangeArrowheads="1"/>
          </p:cNvPicPr>
          <p:nvPr/>
        </p:nvPicPr>
        <p:blipFill>
          <a:blip r:embed="rId5"/>
          <a:srcRect/>
          <a:stretch>
            <a:fillRect/>
          </a:stretch>
        </p:blipFill>
        <p:spPr bwMode="auto">
          <a:xfrm>
            <a:off x="7092950" y="3141663"/>
            <a:ext cx="1871663" cy="2519362"/>
          </a:xfrm>
          <a:prstGeom prst="rect">
            <a:avLst/>
          </a:prstGeom>
          <a:noFill/>
          <a:ln w="9525">
            <a:noFill/>
            <a:miter lim="800000"/>
            <a:headEnd/>
            <a:tailEnd/>
          </a:ln>
          <a:effectLst/>
        </p:spPr>
      </p:pic>
      <p:pic>
        <p:nvPicPr>
          <p:cNvPr id="6155" name="Picture 11"/>
          <p:cNvPicPr>
            <a:picLocks noChangeAspect="1" noChangeArrowheads="1"/>
          </p:cNvPicPr>
          <p:nvPr/>
        </p:nvPicPr>
        <p:blipFill>
          <a:blip r:embed="rId6"/>
          <a:srcRect/>
          <a:stretch>
            <a:fillRect/>
          </a:stretch>
        </p:blipFill>
        <p:spPr bwMode="auto">
          <a:xfrm>
            <a:off x="4932363" y="4149725"/>
            <a:ext cx="1871662" cy="2447925"/>
          </a:xfrm>
          <a:prstGeom prst="rect">
            <a:avLst/>
          </a:prstGeom>
          <a:noFill/>
          <a:ln w="9525">
            <a:noFill/>
            <a:miter lim="800000"/>
            <a:headEnd/>
            <a:tailEnd/>
          </a:ln>
          <a:effectLst/>
        </p:spPr>
      </p:pic>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additive="base">
                                        <p:cTn id="7" dur="500" fill="hold"/>
                                        <p:tgtEl>
                                          <p:spTgt spid="614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8">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6150"/>
                                        </p:tgtEl>
                                        <p:attrNameLst>
                                          <p:attrName>style.visibility</p:attrName>
                                        </p:attrNameLst>
                                      </p:cBhvr>
                                      <p:to>
                                        <p:strVal val="visible"/>
                                      </p:to>
                                    </p:set>
                                    <p:anim calcmode="lin" valueType="num">
                                      <p:cBhvr additive="base">
                                        <p:cTn id="12" dur="500" fill="hold"/>
                                        <p:tgtEl>
                                          <p:spTgt spid="6150"/>
                                        </p:tgtEl>
                                        <p:attrNameLst>
                                          <p:attrName>ppt_x</p:attrName>
                                        </p:attrNameLst>
                                      </p:cBhvr>
                                      <p:tavLst>
                                        <p:tav tm="0">
                                          <p:val>
                                            <p:strVal val="#ppt_x"/>
                                          </p:val>
                                        </p:tav>
                                        <p:tav tm="100000">
                                          <p:val>
                                            <p:strVal val="#ppt_x"/>
                                          </p:val>
                                        </p:tav>
                                      </p:tavLst>
                                    </p:anim>
                                    <p:anim calcmode="lin" valueType="num">
                                      <p:cBhvr additive="base">
                                        <p:cTn id="13" dur="500" fill="hold"/>
                                        <p:tgtEl>
                                          <p:spTgt spid="615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6148">
                                            <p:txEl>
                                              <p:pRg st="1" end="1"/>
                                            </p:txEl>
                                          </p:spTgt>
                                        </p:tgtEl>
                                        <p:attrNameLst>
                                          <p:attrName>style.visibility</p:attrName>
                                        </p:attrNameLst>
                                      </p:cBhvr>
                                      <p:to>
                                        <p:strVal val="visible"/>
                                      </p:to>
                                    </p:set>
                                    <p:anim calcmode="lin" valueType="num">
                                      <p:cBhvr additive="base">
                                        <p:cTn id="17" dur="500" fill="hold"/>
                                        <p:tgtEl>
                                          <p:spTgt spid="6148">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8">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6152"/>
                                        </p:tgtEl>
                                        <p:attrNameLst>
                                          <p:attrName>style.visibility</p:attrName>
                                        </p:attrNameLst>
                                      </p:cBhvr>
                                      <p:to>
                                        <p:strVal val="visible"/>
                                      </p:to>
                                    </p:set>
                                    <p:anim calcmode="lin" valueType="num">
                                      <p:cBhvr additive="base">
                                        <p:cTn id="22" dur="500" fill="hold"/>
                                        <p:tgtEl>
                                          <p:spTgt spid="6152"/>
                                        </p:tgtEl>
                                        <p:attrNameLst>
                                          <p:attrName>ppt_x</p:attrName>
                                        </p:attrNameLst>
                                      </p:cBhvr>
                                      <p:tavLst>
                                        <p:tav tm="0">
                                          <p:val>
                                            <p:strVal val="#ppt_x"/>
                                          </p:val>
                                        </p:tav>
                                        <p:tav tm="100000">
                                          <p:val>
                                            <p:strVal val="#ppt_x"/>
                                          </p:val>
                                        </p:tav>
                                      </p:tavLst>
                                    </p:anim>
                                    <p:anim calcmode="lin" valueType="num">
                                      <p:cBhvr additive="base">
                                        <p:cTn id="23" dur="500" fill="hold"/>
                                        <p:tgtEl>
                                          <p:spTgt spid="6152"/>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6148">
                                            <p:txEl>
                                              <p:pRg st="2" end="2"/>
                                            </p:txEl>
                                          </p:spTgt>
                                        </p:tgtEl>
                                        <p:attrNameLst>
                                          <p:attrName>style.visibility</p:attrName>
                                        </p:attrNameLst>
                                      </p:cBhvr>
                                      <p:to>
                                        <p:strVal val="visible"/>
                                      </p:to>
                                    </p:set>
                                    <p:anim calcmode="lin" valueType="num">
                                      <p:cBhvr additive="base">
                                        <p:cTn id="27" dur="500" fill="hold"/>
                                        <p:tgtEl>
                                          <p:spTgt spid="6148">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8">
                                            <p:txEl>
                                              <p:pRg st="2" end="2"/>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6154"/>
                                        </p:tgtEl>
                                        <p:attrNameLst>
                                          <p:attrName>style.visibility</p:attrName>
                                        </p:attrNameLst>
                                      </p:cBhvr>
                                      <p:to>
                                        <p:strVal val="visible"/>
                                      </p:to>
                                    </p:set>
                                    <p:anim calcmode="lin" valueType="num">
                                      <p:cBhvr additive="base">
                                        <p:cTn id="32" dur="500" fill="hold"/>
                                        <p:tgtEl>
                                          <p:spTgt spid="6154"/>
                                        </p:tgtEl>
                                        <p:attrNameLst>
                                          <p:attrName>ppt_x</p:attrName>
                                        </p:attrNameLst>
                                      </p:cBhvr>
                                      <p:tavLst>
                                        <p:tav tm="0">
                                          <p:val>
                                            <p:strVal val="#ppt_x"/>
                                          </p:val>
                                        </p:tav>
                                        <p:tav tm="100000">
                                          <p:val>
                                            <p:strVal val="#ppt_x"/>
                                          </p:val>
                                        </p:tav>
                                      </p:tavLst>
                                    </p:anim>
                                    <p:anim calcmode="lin" valueType="num">
                                      <p:cBhvr additive="base">
                                        <p:cTn id="33" dur="500" fill="hold"/>
                                        <p:tgtEl>
                                          <p:spTgt spid="6154"/>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6148">
                                            <p:txEl>
                                              <p:pRg st="3" end="3"/>
                                            </p:txEl>
                                          </p:spTgt>
                                        </p:tgtEl>
                                        <p:attrNameLst>
                                          <p:attrName>style.visibility</p:attrName>
                                        </p:attrNameLst>
                                      </p:cBhvr>
                                      <p:to>
                                        <p:strVal val="visible"/>
                                      </p:to>
                                    </p:set>
                                    <p:anim calcmode="lin" valueType="num">
                                      <p:cBhvr additive="base">
                                        <p:cTn id="37" dur="500" fill="hold"/>
                                        <p:tgtEl>
                                          <p:spTgt spid="6148">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8">
                                            <p:txEl>
                                              <p:pRg st="3" end="3"/>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6155"/>
                                        </p:tgtEl>
                                        <p:attrNameLst>
                                          <p:attrName>style.visibility</p:attrName>
                                        </p:attrNameLst>
                                      </p:cBhvr>
                                      <p:to>
                                        <p:strVal val="visible"/>
                                      </p:to>
                                    </p:set>
                                    <p:anim calcmode="lin" valueType="num">
                                      <p:cBhvr additive="base">
                                        <p:cTn id="42" dur="500" fill="hold"/>
                                        <p:tgtEl>
                                          <p:spTgt spid="6155"/>
                                        </p:tgtEl>
                                        <p:attrNameLst>
                                          <p:attrName>ppt_x</p:attrName>
                                        </p:attrNameLst>
                                      </p:cBhvr>
                                      <p:tavLst>
                                        <p:tav tm="0">
                                          <p:val>
                                            <p:strVal val="#ppt_x"/>
                                          </p:val>
                                        </p:tav>
                                        <p:tav tm="100000">
                                          <p:val>
                                            <p:strVal val="#ppt_x"/>
                                          </p:val>
                                        </p:tav>
                                      </p:tavLst>
                                    </p:anim>
                                    <p:anim calcmode="lin" valueType="num">
                                      <p:cBhvr additive="base">
                                        <p:cTn id="43" dur="500" fill="hold"/>
                                        <p:tgtEl>
                                          <p:spTgt spid="61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77813"/>
            <a:ext cx="8229600" cy="990600"/>
          </a:xfrm>
        </p:spPr>
        <p:txBody>
          <a:bodyPr/>
          <a:lstStyle/>
          <a:p>
            <a:pPr algn="ctr"/>
            <a:r>
              <a:rPr lang="uk-UA" b="1" dirty="0">
                <a:effectLst>
                  <a:outerShdw blurRad="38100" dist="38100" dir="2700000" algn="tl">
                    <a:srgbClr val="000000"/>
                  </a:outerShdw>
                </a:effectLst>
              </a:rPr>
              <a:t>Список літератури</a:t>
            </a:r>
            <a:endParaRPr lang="ru-RU" b="1" dirty="0">
              <a:effectLst>
                <a:outerShdw blurRad="38100" dist="38100" dir="2700000" algn="tl">
                  <a:srgbClr val="000000"/>
                </a:outerShdw>
              </a:effectLst>
            </a:endParaRPr>
          </a:p>
        </p:txBody>
      </p:sp>
      <p:sp>
        <p:nvSpPr>
          <p:cNvPr id="68611" name="Rectangle 3"/>
          <p:cNvSpPr>
            <a:spLocks noGrp="1" noChangeArrowheads="1"/>
          </p:cNvSpPr>
          <p:nvPr>
            <p:ph type="body" idx="1"/>
          </p:nvPr>
        </p:nvSpPr>
        <p:spPr>
          <a:xfrm>
            <a:off x="457200" y="2205038"/>
            <a:ext cx="8229600" cy="3925887"/>
          </a:xfrm>
        </p:spPr>
        <p:txBody>
          <a:bodyPr/>
          <a:lstStyle/>
          <a:p>
            <a:pPr marL="533400" indent="-533400">
              <a:buFont typeface="Wingdings" pitchFamily="2" charset="2"/>
              <a:buAutoNum type="arabicPeriod"/>
            </a:pPr>
            <a:r>
              <a:rPr lang="uk-UA" sz="2400" dirty="0"/>
              <a:t>Підручник восьмого класу М.М.Сулима, К.Н.</a:t>
            </a:r>
            <a:r>
              <a:rPr lang="uk-UA" sz="2400" dirty="0" err="1"/>
              <a:t>Баліна</a:t>
            </a:r>
            <a:r>
              <a:rPr lang="uk-UA" sz="2400" dirty="0"/>
              <a:t>, І.А.</a:t>
            </a:r>
            <a:r>
              <a:rPr lang="uk-UA" sz="2400" dirty="0" err="1"/>
              <a:t>Тригуб</a:t>
            </a:r>
            <a:r>
              <a:rPr lang="uk-UA" sz="2400" dirty="0"/>
              <a:t>. 2008р.</a:t>
            </a:r>
          </a:p>
          <a:p>
            <a:pPr marL="533400" indent="-533400">
              <a:buFont typeface="Wingdings" pitchFamily="2" charset="2"/>
              <a:buAutoNum type="arabicPeriod"/>
            </a:pPr>
            <a:r>
              <a:rPr lang="uk-UA" sz="2400" dirty="0"/>
              <a:t>Леся Українка </a:t>
            </a:r>
            <a:r>
              <a:rPr lang="uk-UA" sz="2400" dirty="0" err="1"/>
              <a:t>“Вибрані</a:t>
            </a:r>
            <a:r>
              <a:rPr lang="uk-UA" sz="2400" dirty="0"/>
              <a:t> </a:t>
            </a:r>
            <a:r>
              <a:rPr lang="uk-UA" sz="2400" dirty="0" err="1"/>
              <a:t>твори”</a:t>
            </a:r>
            <a:r>
              <a:rPr lang="uk-UA" sz="2400" dirty="0"/>
              <a:t> 1974р. </a:t>
            </a:r>
          </a:p>
          <a:p>
            <a:pPr marL="533400" indent="-533400">
              <a:buFont typeface="Wingdings" pitchFamily="2" charset="2"/>
              <a:buAutoNum type="arabicPeriod"/>
            </a:pPr>
            <a:r>
              <a:rPr lang="uk-UA" sz="2400" dirty="0"/>
              <a:t>Інтернет.</a:t>
            </a:r>
          </a:p>
          <a:p>
            <a:pPr marL="533400" indent="-533400">
              <a:buFont typeface="Wingdings" pitchFamily="2" charset="2"/>
              <a:buNone/>
            </a:pPr>
            <a:endParaRPr lang="uk-UA" sz="2400" dirty="0"/>
          </a:p>
          <a:p>
            <a:pPr marL="533400" indent="-533400">
              <a:buFont typeface="Wingdings" pitchFamily="2" charset="2"/>
              <a:buNone/>
            </a:pPr>
            <a:endParaRPr lang="ru-RU" sz="2400" dirty="0"/>
          </a:p>
        </p:txBody>
      </p:sp>
      <p:sp>
        <p:nvSpPr>
          <p:cNvPr id="2" name="Прямоугольник 1"/>
          <p:cNvSpPr/>
          <p:nvPr/>
        </p:nvSpPr>
        <p:spPr>
          <a:xfrm>
            <a:off x="539552" y="1340768"/>
            <a:ext cx="8208912" cy="6480720"/>
          </a:xfrm>
          <a:prstGeom prst="rect">
            <a:avLst/>
          </a:prstGeom>
          <a:noFill/>
        </p:spPr>
        <p:txBody>
          <a:bodyPr wrap="none" lIns="91440" tIns="45720" rIns="91440" bIns="45720">
            <a:prstTxWarp prst="textButtonPour">
              <a:avLst/>
            </a:prstTxWarp>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chemeClr val="accent1">
                      <a:satMod val="175000"/>
                      <a:alpha val="40000"/>
                    </a:schemeClr>
                  </a:glow>
                  <a:outerShdw blurRad="50800" algn="tl" rotWithShape="0">
                    <a:srgbClr val="000000"/>
                  </a:outerShdw>
                </a:effectLst>
              </a:rPr>
              <a:t>The End</a:t>
            </a:r>
            <a:endParaRPr lang="ru-RU"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228600">
                  <a:schemeClr val="accent1">
                    <a:satMod val="175000"/>
                    <a:alpha val="40000"/>
                  </a:schemeClr>
                </a:glow>
                <a:outerShdw blurRad="50800" algn="tl" rotWithShape="0">
                  <a:srgbClr val="000000"/>
                </a:outerShdw>
              </a:effectLst>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after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p:cTn id="7" dur="150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68611">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anim calcmode="lin" valueType="num">
                                      <p:cBhvr>
                                        <p:cTn id="11" dur="150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p:cTn id="12" dur="15000" fill="hold"/>
                                        <p:tgtEl>
                                          <p:spTgt spid="68611">
                                            <p:txEl>
                                              <p:pRg st="1" end="1"/>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anim calcmode="lin" valueType="num">
                                      <p:cBhvr>
                                        <p:cTn id="15" dur="150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p:cTn id="16" dur="15000" fill="hold"/>
                                        <p:tgtEl>
                                          <p:spTgt spid="68611">
                                            <p:txEl>
                                              <p:pRg st="2" end="2"/>
                                            </p:txEl>
                                          </p:spTgt>
                                        </p:tgtEl>
                                        <p:attrNameLst>
                                          <p:attrName>ppt_y</p:attrName>
                                        </p:attrNameLst>
                                      </p:cBhvr>
                                      <p:tavLst>
                                        <p:tav tm="0">
                                          <p:val>
                                            <p:strVal val="#ppt_y+1"/>
                                          </p:val>
                                        </p:tav>
                                        <p:tav tm="100000">
                                          <p:val>
                                            <p:strVal val="#ppt_y-1"/>
                                          </p:val>
                                        </p:tav>
                                      </p:tavLst>
                                    </p:anim>
                                  </p:childTnLst>
                                </p:cTn>
                              </p:par>
                            </p:childTnLst>
                          </p:cTn>
                        </p:par>
                        <p:par>
                          <p:cTn id="17" fill="hold">
                            <p:stCondLst>
                              <p:cond delay="15000"/>
                            </p:stCondLst>
                            <p:childTnLst>
                              <p:par>
                                <p:cTn id="18" presetID="10" presetClass="exit" presetSubtype="0" fill="hold" grpId="0" nodeType="afterEffect">
                                  <p:stCondLst>
                                    <p:cond delay="0"/>
                                  </p:stCondLst>
                                  <p:childTnLst>
                                    <p:animEffect transition="out" filter="fade">
                                      <p:cBhvr>
                                        <p:cTn id="19" dur="2000"/>
                                        <p:tgtEl>
                                          <p:spTgt spid="68610"/>
                                        </p:tgtEl>
                                      </p:cBhvr>
                                    </p:animEffect>
                                    <p:set>
                                      <p:cBhvr>
                                        <p:cTn id="20" dur="1" fill="hold">
                                          <p:stCondLst>
                                            <p:cond delay="1999"/>
                                          </p:stCondLst>
                                        </p:cTn>
                                        <p:tgtEl>
                                          <p:spTgt spid="68610"/>
                                        </p:tgtEl>
                                        <p:attrNameLst>
                                          <p:attrName>style.visibility</p:attrName>
                                        </p:attrNameLst>
                                      </p:cBhvr>
                                      <p:to>
                                        <p:strVal val="hidden"/>
                                      </p:to>
                                    </p:set>
                                  </p:childTnLst>
                                </p:cTn>
                              </p:par>
                            </p:childTnLst>
                          </p:cTn>
                        </p:par>
                        <p:par>
                          <p:cTn id="21" fill="hold">
                            <p:stCondLst>
                              <p:cond delay="17000"/>
                            </p:stCondLst>
                            <p:childTnLst>
                              <p:par>
                                <p:cTn id="22" presetID="21" presetClass="entr" presetSubtype="8" fill="hold" nodeType="after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wheel(8)">
                                      <p:cBhvr>
                                        <p:cTn id="24"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285728"/>
            <a:ext cx="6929486" cy="1200329"/>
          </a:xfrm>
          <a:prstGeom prst="rect">
            <a:avLst/>
          </a:prstGeom>
          <a:noFill/>
        </p:spPr>
        <p:txBody>
          <a:bodyPr wrap="square" rtlCol="0">
            <a:spAutoFit/>
          </a:bodyPr>
          <a:lstStyle/>
          <a:p>
            <a:r>
              <a:rPr lang="uk-UA" dirty="0" smtClean="0"/>
              <a:t>Рідні Лесі відігравали чи не найважливішу роль у її житті. Леся любила своїх сестер і братів.А для молодшої сестри написала підручник </a:t>
            </a:r>
            <a:r>
              <a:rPr lang="uk-UA" dirty="0" err="1" smtClean="0"/>
              <a:t>“Стародавня</a:t>
            </a:r>
            <a:r>
              <a:rPr lang="uk-UA" dirty="0" smtClean="0"/>
              <a:t> історія східних народів ” який був виданий у 1918 році.</a:t>
            </a:r>
            <a:endParaRPr lang="ru-RU" dirty="0"/>
          </a:p>
        </p:txBody>
      </p:sp>
      <p:pic>
        <p:nvPicPr>
          <p:cNvPr id="3" name="Рисунок 108" descr="Леся Українка та О.А.Косач-Шимановська. Фото 1906 р."/>
          <p:cNvPicPr>
            <a:picLocks noChangeAspect="1" noChangeArrowheads="1"/>
          </p:cNvPicPr>
          <p:nvPr/>
        </p:nvPicPr>
        <p:blipFill>
          <a:blip r:embed="rId3"/>
          <a:srcRect/>
          <a:stretch>
            <a:fillRect/>
          </a:stretch>
        </p:blipFill>
        <p:spPr bwMode="auto">
          <a:xfrm>
            <a:off x="571472" y="1571612"/>
            <a:ext cx="2357454" cy="3366790"/>
          </a:xfrm>
          <a:prstGeom prst="rect">
            <a:avLst/>
          </a:prstGeom>
          <a:noFill/>
          <a:ln w="9525">
            <a:noFill/>
            <a:miter lim="800000"/>
            <a:headEnd/>
            <a:tailEnd/>
          </a:ln>
        </p:spPr>
      </p:pic>
      <p:sp>
        <p:nvSpPr>
          <p:cNvPr id="4" name="Rectangle 3"/>
          <p:cNvSpPr>
            <a:spLocks noChangeArrowheads="1"/>
          </p:cNvSpPr>
          <p:nvPr/>
        </p:nvSpPr>
        <p:spPr bwMode="auto">
          <a:xfrm>
            <a:off x="214282" y="5072074"/>
            <a:ext cx="3143250" cy="523875"/>
          </a:xfrm>
          <a:prstGeom prst="rect">
            <a:avLst/>
          </a:prstGeom>
          <a:noFill/>
          <a:ln w="9525">
            <a:noFill/>
            <a:miter lim="800000"/>
            <a:headEnd/>
            <a:tailEnd/>
          </a:ln>
        </p:spPr>
        <p:txBody>
          <a:bodyPr anchor="ctr">
            <a:spAutoFit/>
          </a:bodyPr>
          <a:lstStyle/>
          <a:p>
            <a:pPr algn="ctr"/>
            <a:r>
              <a:rPr lang="uk-UA" sz="1400" b="1" i="1" dirty="0">
                <a:latin typeface="Constantia" pitchFamily="18" charset="0"/>
              </a:rPr>
              <a:t>Леся Українка та О.А.</a:t>
            </a:r>
            <a:r>
              <a:rPr lang="uk-UA" sz="1400" b="1" i="1" dirty="0" err="1">
                <a:latin typeface="Constantia" pitchFamily="18" charset="0"/>
              </a:rPr>
              <a:t>Косач-Шимановська</a:t>
            </a:r>
            <a:r>
              <a:rPr lang="uk-UA" sz="1400" b="1" i="1" dirty="0">
                <a:latin typeface="Constantia" pitchFamily="18" charset="0"/>
              </a:rPr>
              <a:t>. Фото 1906 р.</a:t>
            </a:r>
            <a:endParaRPr lang="ru-RU" b="1" dirty="0"/>
          </a:p>
        </p:txBody>
      </p:sp>
      <p:pic>
        <p:nvPicPr>
          <p:cNvPr id="5" name="Рисунок 137" descr="Оксана Косач та Юрій Тесленко-Приходько. Фото 1903 р."/>
          <p:cNvPicPr>
            <a:picLocks noChangeAspect="1" noChangeArrowheads="1"/>
          </p:cNvPicPr>
          <p:nvPr/>
        </p:nvPicPr>
        <p:blipFill>
          <a:blip r:embed="rId4"/>
          <a:srcRect/>
          <a:stretch>
            <a:fillRect/>
          </a:stretch>
        </p:blipFill>
        <p:spPr bwMode="auto">
          <a:xfrm>
            <a:off x="3143240" y="1571612"/>
            <a:ext cx="2428892" cy="2571768"/>
          </a:xfrm>
          <a:prstGeom prst="rect">
            <a:avLst/>
          </a:prstGeom>
          <a:noFill/>
          <a:ln w="9525">
            <a:noFill/>
            <a:miter lim="800000"/>
            <a:headEnd/>
            <a:tailEnd/>
          </a:ln>
        </p:spPr>
      </p:pic>
      <p:sp>
        <p:nvSpPr>
          <p:cNvPr id="6" name="Rectangle 4"/>
          <p:cNvSpPr>
            <a:spLocks noChangeArrowheads="1"/>
          </p:cNvSpPr>
          <p:nvPr/>
        </p:nvSpPr>
        <p:spPr bwMode="auto">
          <a:xfrm>
            <a:off x="3000364" y="4286256"/>
            <a:ext cx="2786082" cy="95410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Оксана Косач (молодша сестра Лесі Українки)</a:t>
            </a:r>
            <a:br>
              <a:rPr lang="uk-UA" sz="1400" b="1" i="1" dirty="0">
                <a:latin typeface="Constantia" pitchFamily="18" charset="0"/>
              </a:rPr>
            </a:br>
            <a:r>
              <a:rPr lang="uk-UA" sz="1400" b="1" i="1" dirty="0">
                <a:latin typeface="Constantia" pitchFamily="18" charset="0"/>
              </a:rPr>
              <a:t>та її чоловік Юрій Тесленко-Приходько. Фото 1903 р.</a:t>
            </a:r>
            <a:endParaRPr lang="ru-RU" sz="1400" b="1" dirty="0">
              <a:latin typeface="Constantia" pitchFamily="18" charset="0"/>
            </a:endParaRPr>
          </a:p>
        </p:txBody>
      </p:sp>
      <p:pic>
        <p:nvPicPr>
          <p:cNvPr id="7" name="Рисунок 141" descr="Ісидора Петрівна Косач. Фото 1896 р."/>
          <p:cNvPicPr>
            <a:picLocks noChangeAspect="1" noChangeArrowheads="1"/>
          </p:cNvPicPr>
          <p:nvPr/>
        </p:nvPicPr>
        <p:blipFill>
          <a:blip r:embed="rId5"/>
          <a:srcRect/>
          <a:stretch>
            <a:fillRect/>
          </a:stretch>
        </p:blipFill>
        <p:spPr bwMode="auto">
          <a:xfrm>
            <a:off x="5857884" y="1785926"/>
            <a:ext cx="2395559" cy="3497582"/>
          </a:xfrm>
          <a:prstGeom prst="rect">
            <a:avLst/>
          </a:prstGeom>
          <a:noFill/>
          <a:ln w="9525">
            <a:noFill/>
            <a:miter lim="800000"/>
            <a:headEnd/>
            <a:tailEnd/>
          </a:ln>
        </p:spPr>
      </p:pic>
      <p:sp>
        <p:nvSpPr>
          <p:cNvPr id="8" name="Rectangle 3"/>
          <p:cNvSpPr>
            <a:spLocks noChangeArrowheads="1"/>
          </p:cNvSpPr>
          <p:nvPr/>
        </p:nvSpPr>
        <p:spPr bwMode="auto">
          <a:xfrm>
            <a:off x="5357818" y="5357826"/>
            <a:ext cx="3143250" cy="738188"/>
          </a:xfrm>
          <a:prstGeom prst="rect">
            <a:avLst/>
          </a:prstGeom>
          <a:noFill/>
          <a:ln w="9525">
            <a:noFill/>
            <a:miter lim="800000"/>
            <a:headEnd/>
            <a:tailEnd/>
          </a:ln>
        </p:spPr>
        <p:txBody>
          <a:bodyPr anchor="ctr">
            <a:spAutoFit/>
          </a:bodyPr>
          <a:lstStyle/>
          <a:p>
            <a:pPr algn="ctr"/>
            <a:r>
              <a:rPr lang="uk-UA" sz="1400" b="1" i="1" dirty="0">
                <a:latin typeface="Constantia" pitchFamily="18" charset="0"/>
              </a:rPr>
              <a:t>Ісидора Петрівна Косач,</a:t>
            </a:r>
            <a:br>
              <a:rPr lang="uk-UA" sz="1400" b="1" i="1" dirty="0">
                <a:latin typeface="Constantia" pitchFamily="18" charset="0"/>
              </a:rPr>
            </a:br>
            <a:r>
              <a:rPr lang="uk-UA" sz="1400" b="1" i="1" dirty="0">
                <a:latin typeface="Constantia" pitchFamily="18" charset="0"/>
              </a:rPr>
              <a:t>молодша сестра Лесі Українки. Фото 1896 (??) р.</a:t>
            </a:r>
            <a:endParaRPr lang="ru-RU" b="1" dirty="0"/>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childTnLst>
                                </p:cTn>
                              </p:par>
                            </p:childTnLst>
                          </p:cTn>
                        </p:par>
                        <p:par>
                          <p:cTn id="12" fill="hold">
                            <p:stCondLst>
                              <p:cond delay="4000"/>
                            </p:stCondLst>
                            <p:childTnLst>
                              <p:par>
                                <p:cTn id="13" presetID="21" presetClass="entr" presetSubtype="4"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4)">
                                      <p:cBhvr>
                                        <p:cTn id="15" dur="2000"/>
                                        <p:tgtEl>
                                          <p:spTgt spid="4"/>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childTnLst>
                                </p:cTn>
                              </p:par>
                            </p:childTnLst>
                          </p:cTn>
                        </p:par>
                        <p:par>
                          <p:cTn id="20" fill="hold">
                            <p:stCondLst>
                              <p:cond delay="8000"/>
                            </p:stCondLst>
                            <p:childTnLst>
                              <p:par>
                                <p:cTn id="21" presetID="21" presetClass="entr" presetSubtype="4"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4)">
                                      <p:cBhvr>
                                        <p:cTn id="23" dur="2000"/>
                                        <p:tgtEl>
                                          <p:spTgt spid="6"/>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par>
                          <p:cTn id="28" fill="hold">
                            <p:stCondLst>
                              <p:cond delay="12000"/>
                            </p:stCondLst>
                            <p:childTnLst>
                              <p:par>
                                <p:cTn id="29" presetID="21" presetClass="entr" presetSubtype="4"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heel(4)">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ru-RU" dirty="0" err="1"/>
              <a:t>Дитинство</a:t>
            </a:r>
            <a:endParaRPr lang="ru-RU" dirty="0"/>
          </a:p>
        </p:txBody>
      </p:sp>
      <p:sp>
        <p:nvSpPr>
          <p:cNvPr id="52228" name="Rectangle 4"/>
          <p:cNvSpPr>
            <a:spLocks noGrp="1" noChangeArrowheads="1"/>
          </p:cNvSpPr>
          <p:nvPr>
            <p:ph type="body" idx="1"/>
          </p:nvPr>
        </p:nvSpPr>
        <p:spPr>
          <a:xfrm>
            <a:off x="2484438" y="1600200"/>
            <a:ext cx="6202362" cy="5068888"/>
          </a:xfrm>
        </p:spPr>
        <p:txBody>
          <a:bodyPr/>
          <a:lstStyle/>
          <a:p>
            <a:pPr>
              <a:lnSpc>
                <a:spcPct val="90000"/>
              </a:lnSpc>
              <a:buFont typeface="Wingdings" pitchFamily="2" charset="2"/>
              <a:buNone/>
            </a:pPr>
            <a:r>
              <a:rPr lang="uk-UA" sz="1600" dirty="0"/>
              <a:t>           </a:t>
            </a:r>
            <a:r>
              <a:rPr lang="uk-UA" sz="1800" dirty="0"/>
              <a:t>Ларису по</a:t>
            </a:r>
            <a:r>
              <a:rPr lang="en-US" sz="1800" dirty="0"/>
              <a:t>-</a:t>
            </a:r>
            <a:r>
              <a:rPr lang="uk-UA" sz="1800" dirty="0"/>
              <a:t>домашньому кликали Леся, а в п</a:t>
            </a:r>
            <a:r>
              <a:rPr lang="ru-RU" sz="1800" dirty="0"/>
              <a:t>’</a:t>
            </a:r>
            <a:r>
              <a:rPr lang="uk-UA" sz="1800" dirty="0"/>
              <a:t>ять років вона попросила, щоб її завжди називали Лесею. Коли ще Леся не вміла читати, батько навчив її переказувати за ним байки Л. Глібова, казки О. Пушкіна. Улюбленими творами дівчини стали вірші Тараса Шевченка.</a:t>
            </a:r>
            <a:r>
              <a:rPr lang="ru-RU" sz="1800" dirty="0"/>
              <a:t>Рано (у 4 роки) </a:t>
            </a:r>
            <a:r>
              <a:rPr lang="ru-RU" sz="1800" dirty="0" err="1"/>
              <a:t>навчилася</a:t>
            </a:r>
            <a:r>
              <a:rPr lang="ru-RU" sz="1800" dirty="0"/>
              <a:t> </a:t>
            </a:r>
            <a:r>
              <a:rPr lang="ru-RU" sz="1800" dirty="0" err="1"/>
              <a:t>читати</a:t>
            </a:r>
            <a:r>
              <a:rPr lang="ru-RU" sz="1800" dirty="0"/>
              <a:t>. </a:t>
            </a:r>
            <a:r>
              <a:rPr lang="ru-RU" sz="1800" dirty="0" err="1"/>
              <a:t>Деякий</a:t>
            </a:r>
            <a:r>
              <a:rPr lang="ru-RU" sz="1800" dirty="0"/>
              <a:t> час Лариса </a:t>
            </a:r>
            <a:r>
              <a:rPr lang="ru-RU" sz="1800" dirty="0" err="1"/>
              <a:t>навчалася</a:t>
            </a:r>
            <a:r>
              <a:rPr lang="ru-RU" sz="1800" dirty="0"/>
              <a:t> в </a:t>
            </a:r>
            <a:r>
              <a:rPr lang="ru-RU" sz="1800" dirty="0" err="1"/>
              <a:t>школі</a:t>
            </a:r>
            <a:r>
              <a:rPr lang="ru-RU" sz="1800" dirty="0"/>
              <a:t> </a:t>
            </a:r>
            <a:r>
              <a:rPr lang="ru-RU" sz="1800" dirty="0" err="1"/>
              <a:t>Олександра</a:t>
            </a:r>
            <a:r>
              <a:rPr lang="ru-RU" sz="1800" dirty="0"/>
              <a:t> Мурашка в </a:t>
            </a:r>
            <a:r>
              <a:rPr lang="ru-RU" sz="1800" dirty="0" err="1"/>
              <a:t>Києві</a:t>
            </a:r>
            <a:r>
              <a:rPr lang="ru-RU" sz="1800" dirty="0"/>
              <a:t>. З </a:t>
            </a:r>
            <a:r>
              <a:rPr lang="ru-RU" sz="1800" dirty="0" err="1"/>
              <a:t>цього</a:t>
            </a:r>
            <a:r>
              <a:rPr lang="ru-RU" sz="1800" dirty="0"/>
              <a:t> </a:t>
            </a:r>
            <a:r>
              <a:rPr lang="ru-RU" sz="1800" dirty="0" err="1"/>
              <a:t>періоду</a:t>
            </a:r>
            <a:r>
              <a:rPr lang="ru-RU" sz="1800" dirty="0"/>
              <a:t> </a:t>
            </a:r>
            <a:r>
              <a:rPr lang="ru-RU" sz="1800" dirty="0" err="1"/>
              <a:t>залишилась</a:t>
            </a:r>
            <a:r>
              <a:rPr lang="ru-RU" sz="1800" dirty="0"/>
              <a:t> одна картина </a:t>
            </a:r>
            <a:r>
              <a:rPr lang="ru-RU" sz="1800" dirty="0" err="1"/>
              <a:t>намальована</a:t>
            </a:r>
            <a:r>
              <a:rPr lang="ru-RU" sz="1800" dirty="0"/>
              <a:t> </a:t>
            </a:r>
            <a:r>
              <a:rPr lang="ru-RU" sz="1800" dirty="0" err="1"/>
              <a:t>олійними</a:t>
            </a:r>
            <a:r>
              <a:rPr lang="ru-RU" sz="1800" dirty="0"/>
              <a:t> </a:t>
            </a:r>
            <a:r>
              <a:rPr lang="ru-RU" sz="1800" dirty="0" err="1"/>
              <a:t>фарбами</a:t>
            </a:r>
            <a:r>
              <a:rPr lang="ru-RU" sz="1800" dirty="0"/>
              <a:t>. </a:t>
            </a:r>
            <a:r>
              <a:rPr lang="ru-RU" sz="1800" dirty="0" err="1"/>
              <a:t>Пізніше</a:t>
            </a:r>
            <a:r>
              <a:rPr lang="ru-RU" sz="1800" dirty="0"/>
              <a:t> </a:t>
            </a:r>
            <a:r>
              <a:rPr lang="ru-RU" sz="1800" dirty="0" err="1"/>
              <a:t>їй</a:t>
            </a:r>
            <a:r>
              <a:rPr lang="ru-RU" sz="1800" dirty="0"/>
              <a:t> </a:t>
            </a:r>
            <a:r>
              <a:rPr lang="ru-RU" sz="1800" dirty="0" err="1"/>
              <a:t>довелося</a:t>
            </a:r>
            <a:r>
              <a:rPr lang="ru-RU" sz="1800" dirty="0"/>
              <a:t> </a:t>
            </a:r>
            <a:r>
              <a:rPr lang="ru-RU" sz="1800" dirty="0" err="1"/>
              <a:t>здобувати</a:t>
            </a:r>
            <a:r>
              <a:rPr lang="ru-RU" sz="1800" dirty="0"/>
              <a:t> </a:t>
            </a:r>
            <a:r>
              <a:rPr lang="ru-RU" sz="1800" dirty="0" err="1"/>
              <a:t>освіту</a:t>
            </a:r>
            <a:r>
              <a:rPr lang="ru-RU" sz="1800" dirty="0"/>
              <a:t> </a:t>
            </a:r>
            <a:r>
              <a:rPr lang="ru-RU" sz="1800" dirty="0" err="1"/>
              <a:t>самостійно</a:t>
            </a:r>
            <a:r>
              <a:rPr lang="ru-RU" sz="1800" dirty="0"/>
              <a:t>, в </a:t>
            </a:r>
            <a:r>
              <a:rPr lang="ru-RU" sz="1800" dirty="0" err="1"/>
              <a:t>чому</a:t>
            </a:r>
            <a:r>
              <a:rPr lang="ru-RU" sz="1800" dirty="0"/>
              <a:t> </a:t>
            </a:r>
            <a:r>
              <a:rPr lang="ru-RU" sz="1800" dirty="0" err="1"/>
              <a:t>допомагала</a:t>
            </a:r>
            <a:r>
              <a:rPr lang="ru-RU" sz="1800" dirty="0"/>
              <a:t> </a:t>
            </a:r>
            <a:r>
              <a:rPr lang="ru-RU" sz="1800" dirty="0" err="1"/>
              <a:t>мати</a:t>
            </a:r>
            <a:r>
              <a:rPr lang="ru-RU" sz="1800" dirty="0"/>
              <a:t>. Вона знала </a:t>
            </a:r>
            <a:r>
              <a:rPr lang="ru-RU" sz="1800" dirty="0" err="1"/>
              <a:t>багато</a:t>
            </a:r>
            <a:r>
              <a:rPr lang="ru-RU" sz="1800" dirty="0"/>
              <a:t> </a:t>
            </a:r>
            <a:r>
              <a:rPr lang="ru-RU" sz="1800" dirty="0" err="1"/>
              <a:t>європейських</a:t>
            </a:r>
            <a:r>
              <a:rPr lang="ru-RU" sz="1800" dirty="0"/>
              <a:t> </a:t>
            </a:r>
            <a:r>
              <a:rPr lang="ru-RU" sz="1800" dirty="0" err="1"/>
              <a:t>мов</a:t>
            </a:r>
            <a:r>
              <a:rPr lang="ru-RU" sz="1800" dirty="0"/>
              <a:t>, </a:t>
            </a:r>
            <a:r>
              <a:rPr lang="ru-RU" sz="1800" dirty="0" err="1"/>
              <a:t>включаючи</a:t>
            </a:r>
            <a:r>
              <a:rPr lang="ru-RU" sz="1800" dirty="0"/>
              <a:t> </a:t>
            </a:r>
            <a:r>
              <a:rPr lang="ru-RU" sz="1800" dirty="0" err="1"/>
              <a:t>і</a:t>
            </a:r>
            <a:r>
              <a:rPr lang="ru-RU" sz="1800" dirty="0"/>
              <a:t> </a:t>
            </a:r>
            <a:r>
              <a:rPr lang="ru-RU" sz="1800" dirty="0" err="1"/>
              <a:t>слов'янські</a:t>
            </a:r>
            <a:r>
              <a:rPr lang="ru-RU" sz="1800" dirty="0"/>
              <a:t> </a:t>
            </a:r>
            <a:r>
              <a:rPr lang="ru-RU" sz="1800" dirty="0" err="1"/>
              <a:t>мови</a:t>
            </a:r>
            <a:r>
              <a:rPr lang="ru-RU" sz="1800" dirty="0"/>
              <a:t> (</a:t>
            </a:r>
            <a:r>
              <a:rPr lang="ru-RU" sz="1800" dirty="0" err="1"/>
              <a:t>російську</a:t>
            </a:r>
            <a:r>
              <a:rPr lang="ru-RU" sz="1800" dirty="0"/>
              <a:t>, </a:t>
            </a:r>
            <a:r>
              <a:rPr lang="ru-RU" sz="1800" dirty="0" err="1"/>
              <a:t>польську</a:t>
            </a:r>
            <a:r>
              <a:rPr lang="ru-RU" sz="1800" dirty="0"/>
              <a:t>, </a:t>
            </a:r>
            <a:r>
              <a:rPr lang="ru-RU" sz="1800" dirty="0" err="1"/>
              <a:t>болгарську</a:t>
            </a:r>
            <a:r>
              <a:rPr lang="ru-RU" sz="1800" dirty="0"/>
              <a:t> та </a:t>
            </a:r>
            <a:r>
              <a:rPr lang="ru-RU" sz="1800" dirty="0" err="1"/>
              <a:t>ін</a:t>
            </a:r>
            <a:r>
              <a:rPr lang="ru-RU" sz="1800" dirty="0"/>
              <a:t>.), а </a:t>
            </a:r>
            <a:r>
              <a:rPr lang="ru-RU" sz="1800" dirty="0" err="1"/>
              <a:t>також</a:t>
            </a:r>
            <a:r>
              <a:rPr lang="ru-RU" sz="1800" dirty="0"/>
              <a:t> </a:t>
            </a:r>
            <a:r>
              <a:rPr lang="ru-RU" sz="1800" dirty="0" err="1"/>
              <a:t>давньогрецьку</a:t>
            </a:r>
            <a:r>
              <a:rPr lang="ru-RU" sz="1800" dirty="0"/>
              <a:t>, </a:t>
            </a:r>
            <a:r>
              <a:rPr lang="ru-RU" sz="1800" dirty="0" err="1"/>
              <a:t>латинську</a:t>
            </a:r>
            <a:r>
              <a:rPr lang="ru-RU" sz="1800" dirty="0"/>
              <a:t>, </a:t>
            </a:r>
            <a:r>
              <a:rPr lang="ru-RU" sz="1800" dirty="0" err="1"/>
              <a:t>що</a:t>
            </a:r>
            <a:r>
              <a:rPr lang="ru-RU" sz="1800" dirty="0"/>
              <a:t> </a:t>
            </a:r>
            <a:r>
              <a:rPr lang="ru-RU" sz="1800" dirty="0" err="1"/>
              <a:t>свідчило</a:t>
            </a:r>
            <a:r>
              <a:rPr lang="ru-RU" sz="1800" dirty="0"/>
              <a:t> про </a:t>
            </a:r>
            <a:r>
              <a:rPr lang="ru-RU" sz="1800" dirty="0" err="1"/>
              <a:t>її</a:t>
            </a:r>
            <a:r>
              <a:rPr lang="ru-RU" sz="1800" dirty="0"/>
              <a:t> </a:t>
            </a:r>
            <a:r>
              <a:rPr lang="ru-RU" sz="1800" dirty="0" err="1"/>
              <a:t>високий</a:t>
            </a:r>
            <a:r>
              <a:rPr lang="ru-RU" sz="1800" dirty="0"/>
              <a:t> </a:t>
            </a:r>
            <a:r>
              <a:rPr lang="ru-RU" sz="1800" dirty="0" err="1" smtClean="0"/>
              <a:t>інтелектуальний</a:t>
            </a:r>
            <a:r>
              <a:rPr lang="ru-RU" sz="1800" dirty="0" smtClean="0"/>
              <a:t> </a:t>
            </a:r>
            <a:r>
              <a:rPr lang="ru-RU" sz="1800" dirty="0" err="1" smtClean="0"/>
              <a:t>рівень</a:t>
            </a:r>
            <a:r>
              <a:rPr lang="ru-RU" sz="1800" dirty="0" smtClean="0"/>
              <a:t>. </a:t>
            </a:r>
            <a:r>
              <a:rPr lang="ru-RU" sz="1800" dirty="0" err="1"/>
              <a:t>Олена</a:t>
            </a:r>
            <a:r>
              <a:rPr lang="ru-RU" sz="1800" dirty="0"/>
              <a:t> </a:t>
            </a:r>
            <a:r>
              <a:rPr lang="ru-RU" sz="1800" dirty="0" err="1"/>
              <a:t>Петрівна</a:t>
            </a:r>
            <a:r>
              <a:rPr lang="ru-RU" sz="1800" dirty="0"/>
              <a:t> виховувала </a:t>
            </a:r>
            <a:r>
              <a:rPr lang="ru-RU" sz="1800" dirty="0" err="1"/>
              <a:t>її</a:t>
            </a:r>
            <a:r>
              <a:rPr lang="ru-RU" sz="1800" dirty="0"/>
              <a:t> як </a:t>
            </a:r>
            <a:r>
              <a:rPr lang="ru-RU" sz="1800" dirty="0" err="1"/>
              <a:t>сильну</a:t>
            </a:r>
            <a:r>
              <a:rPr lang="ru-RU" sz="1800" dirty="0"/>
              <a:t> </a:t>
            </a:r>
            <a:r>
              <a:rPr lang="ru-RU" sz="1800" dirty="0" err="1"/>
              <a:t>людину</a:t>
            </a:r>
            <a:r>
              <a:rPr lang="ru-RU" sz="1800" dirty="0"/>
              <a:t>, яка не мала права до </a:t>
            </a:r>
            <a:r>
              <a:rPr lang="ru-RU" sz="1800" dirty="0" err="1"/>
              <a:t>надмірного</a:t>
            </a:r>
            <a:r>
              <a:rPr lang="ru-RU" sz="1800" dirty="0"/>
              <a:t> </a:t>
            </a:r>
            <a:r>
              <a:rPr lang="ru-RU" sz="1800" dirty="0" err="1"/>
              <a:t>виявлення</a:t>
            </a:r>
            <a:r>
              <a:rPr lang="ru-RU" sz="1800" dirty="0"/>
              <a:t> </a:t>
            </a:r>
            <a:r>
              <a:rPr lang="ru-RU" sz="1800" dirty="0" err="1"/>
              <a:t>своїх</a:t>
            </a:r>
            <a:r>
              <a:rPr lang="ru-RU" sz="1800" dirty="0"/>
              <a:t> </a:t>
            </a:r>
            <a:r>
              <a:rPr lang="ru-RU" sz="1800" dirty="0" err="1"/>
              <a:t>почуттів</a:t>
            </a:r>
            <a:r>
              <a:rPr lang="ru-RU" sz="1800" dirty="0"/>
              <a:t>.</a:t>
            </a:r>
          </a:p>
        </p:txBody>
      </p:sp>
      <p:pic>
        <p:nvPicPr>
          <p:cNvPr id="52231" name="Picture 7"/>
          <p:cNvPicPr>
            <a:picLocks noChangeAspect="1" noChangeArrowheads="1"/>
          </p:cNvPicPr>
          <p:nvPr/>
        </p:nvPicPr>
        <p:blipFill>
          <a:blip r:embed="rId3"/>
          <a:srcRect/>
          <a:stretch>
            <a:fillRect/>
          </a:stretch>
        </p:blipFill>
        <p:spPr bwMode="auto">
          <a:xfrm>
            <a:off x="468313" y="1628775"/>
            <a:ext cx="1944687" cy="2808288"/>
          </a:xfrm>
          <a:prstGeom prst="rect">
            <a:avLst/>
          </a:prstGeom>
          <a:noFill/>
          <a:ln w="9525">
            <a:noFill/>
            <a:miter lim="800000"/>
            <a:headEnd/>
            <a:tailEnd/>
          </a:ln>
          <a:effectLst/>
        </p:spPr>
      </p:pic>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mph" presetSubtype="2" fill="hold" grpId="0" nodeType="afterEffect">
                                  <p:stCondLst>
                                    <p:cond delay="0"/>
                                  </p:stCondLst>
                                  <p:childTnLst>
                                    <p:anim to="1.5" calcmode="lin" valueType="num">
                                      <p:cBhvr override="childStyle">
                                        <p:cTn id="6" dur="2000" fill="hold"/>
                                        <p:tgtEl>
                                          <p:spTgt spid="52226"/>
                                        </p:tgtEl>
                                        <p:attrNameLst>
                                          <p:attrName>style.fontSize</p:attrName>
                                        </p:attrNameLst>
                                      </p:cBhvr>
                                    </p:anim>
                                  </p:childTnLst>
                                </p:cTn>
                              </p:par>
                            </p:childTnLst>
                          </p:cTn>
                        </p:par>
                        <p:par>
                          <p:cTn id="7" fill="hold">
                            <p:stCondLst>
                              <p:cond delay="2000"/>
                            </p:stCondLst>
                            <p:childTnLst>
                              <p:par>
                                <p:cTn id="8" presetID="8" presetClass="entr" presetSubtype="16" fill="hold" grpId="1" nodeType="afterEffect">
                                  <p:stCondLst>
                                    <p:cond delay="0"/>
                                  </p:stCondLst>
                                  <p:childTnLst>
                                    <p:set>
                                      <p:cBhvr>
                                        <p:cTn id="9" dur="1" fill="hold">
                                          <p:stCondLst>
                                            <p:cond delay="0"/>
                                          </p:stCondLst>
                                        </p:cTn>
                                        <p:tgtEl>
                                          <p:spTgt spid="52228">
                                            <p:txEl>
                                              <p:pRg st="0" end="0"/>
                                            </p:txEl>
                                          </p:spTgt>
                                        </p:tgtEl>
                                        <p:attrNameLst>
                                          <p:attrName>style.visibility</p:attrName>
                                        </p:attrNameLst>
                                      </p:cBhvr>
                                      <p:to>
                                        <p:strVal val="visible"/>
                                      </p:to>
                                    </p:set>
                                    <p:animEffect transition="in" filter="diamond(in)">
                                      <p:cBhvr>
                                        <p:cTn id="10" dur="2000"/>
                                        <p:tgtEl>
                                          <p:spTgt spid="52228">
                                            <p:txEl>
                                              <p:pRg st="0" end="0"/>
                                            </p:txEl>
                                          </p:spTgt>
                                        </p:tgtEl>
                                      </p:cBhvr>
                                    </p:animEffect>
                                  </p:childTnLst>
                                </p:cTn>
                              </p:par>
                            </p:childTnLst>
                          </p:cTn>
                        </p:par>
                        <p:par>
                          <p:cTn id="11" fill="hold">
                            <p:stCondLst>
                              <p:cond delay="4000"/>
                            </p:stCondLst>
                            <p:childTnLst>
                              <p:par>
                                <p:cTn id="12" presetID="55" presetClass="entr" presetSubtype="0" fill="hold" nodeType="afterEffect">
                                  <p:stCondLst>
                                    <p:cond delay="0"/>
                                  </p:stCondLst>
                                  <p:childTnLst>
                                    <p:set>
                                      <p:cBhvr>
                                        <p:cTn id="13" dur="1" fill="hold">
                                          <p:stCondLst>
                                            <p:cond delay="0"/>
                                          </p:stCondLst>
                                        </p:cTn>
                                        <p:tgtEl>
                                          <p:spTgt spid="52231"/>
                                        </p:tgtEl>
                                        <p:attrNameLst>
                                          <p:attrName>style.visibility</p:attrName>
                                        </p:attrNameLst>
                                      </p:cBhvr>
                                      <p:to>
                                        <p:strVal val="visible"/>
                                      </p:to>
                                    </p:set>
                                    <p:anim calcmode="lin" valueType="num">
                                      <p:cBhvr>
                                        <p:cTn id="14" dur="2000" fill="hold"/>
                                        <p:tgtEl>
                                          <p:spTgt spid="52231"/>
                                        </p:tgtEl>
                                        <p:attrNameLst>
                                          <p:attrName>ppt_w</p:attrName>
                                        </p:attrNameLst>
                                      </p:cBhvr>
                                      <p:tavLst>
                                        <p:tav tm="0">
                                          <p:val>
                                            <p:strVal val="#ppt_w*0.70"/>
                                          </p:val>
                                        </p:tav>
                                        <p:tav tm="100000">
                                          <p:val>
                                            <p:strVal val="#ppt_w"/>
                                          </p:val>
                                        </p:tav>
                                      </p:tavLst>
                                    </p:anim>
                                    <p:anim calcmode="lin" valueType="num">
                                      <p:cBhvr>
                                        <p:cTn id="15" dur="2000" fill="hold"/>
                                        <p:tgtEl>
                                          <p:spTgt spid="52231"/>
                                        </p:tgtEl>
                                        <p:attrNameLst>
                                          <p:attrName>ppt_h</p:attrName>
                                        </p:attrNameLst>
                                      </p:cBhvr>
                                      <p:tavLst>
                                        <p:tav tm="0">
                                          <p:val>
                                            <p:strVal val="#ppt_h"/>
                                          </p:val>
                                        </p:tav>
                                        <p:tav tm="100000">
                                          <p:val>
                                            <p:strVal val="#ppt_h"/>
                                          </p:val>
                                        </p:tav>
                                      </p:tavLst>
                                    </p:anim>
                                    <p:animEffect transition="in" filter="fade">
                                      <p:cBhvr>
                                        <p:cTn id="16" dur="20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8"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4298950" y="3214688"/>
          <a:ext cx="546735" cy="428752"/>
        </p:xfrm>
        <a:graphic>
          <a:graphicData uri="http://schemas.openxmlformats.org/drawingml/2006/table">
            <a:tbl>
              <a:tblPr/>
              <a:tblGrid>
                <a:gridCol w="109220"/>
                <a:gridCol w="218440"/>
                <a:gridCol w="219075"/>
              </a:tblGrid>
              <a:tr h="0">
                <a:tc>
                  <a:txBody>
                    <a:bodyPr/>
                    <a:lstStyle/>
                    <a:p>
                      <a:pPr>
                        <a:lnSpc>
                          <a:spcPct val="115000"/>
                        </a:lnSpc>
                        <a:spcAft>
                          <a:spcPts val="0"/>
                        </a:spcAft>
                      </a:pPr>
                      <a:endParaRPr lang="uk-UA" sz="1200">
                        <a:latin typeface="Times New Roman"/>
                        <a:ea typeface="Times New Roman"/>
                        <a:cs typeface="Times New Roman"/>
                      </a:endParaRPr>
                    </a:p>
                  </a:txBody>
                  <a:tcPr marL="0" marR="0" marT="0" marB="0" anchor="ctr">
                    <a:lnL>
                      <a:noFill/>
                    </a:lnL>
                    <a:lnR>
                      <a:noFill/>
                    </a:lnR>
                    <a:lnT>
                      <a:noFill/>
                    </a:lnT>
                    <a:lnB>
                      <a:noFill/>
                    </a:lnB>
                  </a:tcPr>
                </a:tc>
                <a:tc>
                  <a:txBody>
                    <a:bodyPr/>
                    <a:lstStyle/>
                    <a:p>
                      <a:endParaRPr lang="ru-RU" sz="1100">
                        <a:latin typeface="Calibri"/>
                        <a:ea typeface="Times New Roman"/>
                        <a:cs typeface="Times New Roman"/>
                      </a:endParaRPr>
                    </a:p>
                  </a:txBody>
                  <a:tcPr marL="0" marR="0" marT="0" marB="0">
                    <a:lnL>
                      <a:noFill/>
                    </a:lnL>
                    <a:lnR>
                      <a:noFill/>
                    </a:lnR>
                    <a:lnT>
                      <a:noFill/>
                    </a:lnT>
                    <a:lnB>
                      <a:noFill/>
                    </a:lnB>
                  </a:tcPr>
                </a:tc>
                <a:tc>
                  <a:txBody>
                    <a:bodyPr/>
                    <a:lstStyle/>
                    <a:p>
                      <a:pPr>
                        <a:lnSpc>
                          <a:spcPct val="115000"/>
                        </a:lnSpc>
                        <a:spcAft>
                          <a:spcPts val="1000"/>
                        </a:spcAft>
                      </a:pPr>
                      <a:r>
                        <a:rPr lang="ru-RU" sz="1100">
                          <a:latin typeface="Calibri"/>
                          <a:ea typeface="Calibri"/>
                          <a:cs typeface="Times New Roman"/>
                        </a:rPr>
                        <a:t> </a:t>
                      </a:r>
                    </a:p>
                  </a:txBody>
                  <a:tcPr marL="0" marR="0" marT="0" marB="0" anchor="ctr">
                    <a:lnL>
                      <a:noFill/>
                    </a:lnL>
                    <a:lnR>
                      <a:noFill/>
                    </a:lnR>
                    <a:lnT>
                      <a:noFill/>
                    </a:lnT>
                    <a:lnB>
                      <a:noFill/>
                    </a:lnB>
                  </a:tcPr>
                </a:tc>
              </a:tr>
              <a:tr h="218440">
                <a:tc>
                  <a:txBody>
                    <a:bodyPr/>
                    <a:lstStyle/>
                    <a:p>
                      <a:endParaRPr lang="ru-RU" sz="1100">
                        <a:latin typeface="Calibri"/>
                        <a:ea typeface="Times New Roman"/>
                        <a:cs typeface="Times New Roman"/>
                      </a:endParaRPr>
                    </a:p>
                  </a:txBody>
                  <a:tcPr marL="0" marR="0" marT="0" marB="0" anchor="ctr">
                    <a:lnL>
                      <a:noFill/>
                    </a:lnL>
                    <a:lnR>
                      <a:noFill/>
                    </a:lnR>
                    <a:lnT>
                      <a:noFill/>
                    </a:lnT>
                    <a:lnB>
                      <a:noFill/>
                    </a:lnB>
                  </a:tcPr>
                </a:tc>
                <a:tc>
                  <a:txBody>
                    <a:bodyPr/>
                    <a:lstStyle/>
                    <a:p>
                      <a:endParaRPr lang="ru-RU" sz="1100">
                        <a:latin typeface="Calibri"/>
                        <a:ea typeface="Times New Roman"/>
                        <a:cs typeface="Times New Roman"/>
                      </a:endParaRPr>
                    </a:p>
                  </a:txBody>
                  <a:tcPr marL="0" marR="0" marT="0" marB="0" anchor="ctr">
                    <a:lnL>
                      <a:noFill/>
                    </a:lnL>
                    <a:lnR>
                      <a:noFill/>
                    </a:lnR>
                    <a:lnT>
                      <a:noFill/>
                    </a:lnT>
                    <a:lnB>
                      <a:noFill/>
                    </a:lnB>
                  </a:tcPr>
                </a:tc>
                <a:tc>
                  <a:txBody>
                    <a:bodyPr/>
                    <a:lstStyle/>
                    <a:p>
                      <a:endParaRPr lang="ru-RU" sz="1100">
                        <a:latin typeface="Calibri"/>
                        <a:ea typeface="Times New Roman"/>
                        <a:cs typeface="Times New Roman"/>
                      </a:endParaRPr>
                    </a:p>
                  </a:txBody>
                  <a:tcPr marL="0" marR="0" marT="0" marB="0" anchor="ctr">
                    <a:lnL>
                      <a:noFill/>
                    </a:lnL>
                    <a:lnR>
                      <a:noFill/>
                    </a:lnR>
                    <a:lnT>
                      <a:noFill/>
                    </a:lnT>
                    <a:lnB>
                      <a:noFill/>
                    </a:lnB>
                  </a:tcPr>
                </a:tc>
              </a:tr>
            </a:tbl>
          </a:graphicData>
        </a:graphic>
      </p:graphicFrame>
      <p:graphicFrame>
        <p:nvGraphicFramePr>
          <p:cNvPr id="5" name="Таблица 4"/>
          <p:cNvGraphicFramePr>
            <a:graphicFrameLocks noGrp="1"/>
          </p:cNvGraphicFramePr>
          <p:nvPr/>
        </p:nvGraphicFramePr>
        <p:xfrm>
          <a:off x="4298950" y="3214688"/>
          <a:ext cx="546735" cy="428752"/>
        </p:xfrm>
        <a:graphic>
          <a:graphicData uri="http://schemas.openxmlformats.org/drawingml/2006/table">
            <a:tbl>
              <a:tblPr/>
              <a:tblGrid>
                <a:gridCol w="109220"/>
                <a:gridCol w="218440"/>
                <a:gridCol w="219075"/>
              </a:tblGrid>
              <a:tr h="0">
                <a:tc>
                  <a:txBody>
                    <a:bodyPr/>
                    <a:lstStyle/>
                    <a:p>
                      <a:pPr>
                        <a:lnSpc>
                          <a:spcPct val="115000"/>
                        </a:lnSpc>
                        <a:spcAft>
                          <a:spcPts val="0"/>
                        </a:spcAft>
                      </a:pPr>
                      <a:endParaRPr lang="uk-UA" sz="1200">
                        <a:latin typeface="Times New Roman"/>
                        <a:ea typeface="Times New Roman"/>
                        <a:cs typeface="Times New Roman"/>
                      </a:endParaRPr>
                    </a:p>
                  </a:txBody>
                  <a:tcPr marL="0" marR="0" marT="0" marB="0" anchor="ctr">
                    <a:lnL>
                      <a:noFill/>
                    </a:lnL>
                    <a:lnR>
                      <a:noFill/>
                    </a:lnR>
                    <a:lnT>
                      <a:noFill/>
                    </a:lnT>
                    <a:lnB>
                      <a:noFill/>
                    </a:lnB>
                  </a:tcPr>
                </a:tc>
                <a:tc>
                  <a:txBody>
                    <a:bodyPr/>
                    <a:lstStyle/>
                    <a:p>
                      <a:endParaRPr lang="ru-RU" sz="1100">
                        <a:latin typeface="Calibri"/>
                        <a:ea typeface="Times New Roman"/>
                        <a:cs typeface="Times New Roman"/>
                      </a:endParaRPr>
                    </a:p>
                  </a:txBody>
                  <a:tcPr marL="0" marR="0" marT="0" marB="0">
                    <a:lnL>
                      <a:noFill/>
                    </a:lnL>
                    <a:lnR>
                      <a:noFill/>
                    </a:lnR>
                    <a:lnT>
                      <a:noFill/>
                    </a:lnT>
                    <a:lnB>
                      <a:noFill/>
                    </a:lnB>
                  </a:tcPr>
                </a:tc>
                <a:tc>
                  <a:txBody>
                    <a:bodyPr/>
                    <a:lstStyle/>
                    <a:p>
                      <a:pPr>
                        <a:lnSpc>
                          <a:spcPct val="115000"/>
                        </a:lnSpc>
                        <a:spcAft>
                          <a:spcPts val="1000"/>
                        </a:spcAft>
                      </a:pPr>
                      <a:r>
                        <a:rPr lang="ru-RU" sz="1100">
                          <a:latin typeface="Calibri"/>
                          <a:ea typeface="Calibri"/>
                          <a:cs typeface="Times New Roman"/>
                        </a:rPr>
                        <a:t> </a:t>
                      </a:r>
                    </a:p>
                  </a:txBody>
                  <a:tcPr marL="0" marR="0" marT="0" marB="0" anchor="ctr">
                    <a:lnL>
                      <a:noFill/>
                    </a:lnL>
                    <a:lnR>
                      <a:noFill/>
                    </a:lnR>
                    <a:lnT>
                      <a:noFill/>
                    </a:lnT>
                    <a:lnB>
                      <a:noFill/>
                    </a:lnB>
                  </a:tcPr>
                </a:tc>
              </a:tr>
              <a:tr h="218440">
                <a:tc>
                  <a:txBody>
                    <a:bodyPr/>
                    <a:lstStyle/>
                    <a:p>
                      <a:endParaRPr lang="ru-RU" sz="1100">
                        <a:latin typeface="Calibri"/>
                        <a:ea typeface="Times New Roman"/>
                        <a:cs typeface="Times New Roman"/>
                      </a:endParaRPr>
                    </a:p>
                  </a:txBody>
                  <a:tcPr marL="0" marR="0" marT="0" marB="0" anchor="ctr">
                    <a:lnL>
                      <a:noFill/>
                    </a:lnL>
                    <a:lnR>
                      <a:noFill/>
                    </a:lnR>
                    <a:lnT>
                      <a:noFill/>
                    </a:lnT>
                    <a:lnB>
                      <a:noFill/>
                    </a:lnB>
                  </a:tcPr>
                </a:tc>
                <a:tc>
                  <a:txBody>
                    <a:bodyPr/>
                    <a:lstStyle/>
                    <a:p>
                      <a:endParaRPr lang="ru-RU" sz="1100">
                        <a:latin typeface="Calibri"/>
                        <a:ea typeface="Times New Roman"/>
                        <a:cs typeface="Times New Roman"/>
                      </a:endParaRPr>
                    </a:p>
                  </a:txBody>
                  <a:tcPr marL="0" marR="0" marT="0" marB="0" anchor="ctr">
                    <a:lnL>
                      <a:noFill/>
                    </a:lnL>
                    <a:lnR>
                      <a:noFill/>
                    </a:lnR>
                    <a:lnT>
                      <a:noFill/>
                    </a:lnT>
                    <a:lnB>
                      <a:noFill/>
                    </a:lnB>
                  </a:tcPr>
                </a:tc>
                <a:tc>
                  <a:txBody>
                    <a:bodyPr/>
                    <a:lstStyle/>
                    <a:p>
                      <a:endParaRPr lang="ru-RU" sz="1100" dirty="0">
                        <a:latin typeface="Calibri"/>
                        <a:ea typeface="Times New Roman"/>
                        <a:cs typeface="Times New Roman"/>
                      </a:endParaRPr>
                    </a:p>
                  </a:txBody>
                  <a:tcPr marL="0" marR="0" marT="0" marB="0" anchor="ctr">
                    <a:lnL>
                      <a:noFill/>
                    </a:lnL>
                    <a:lnR>
                      <a:noFill/>
                    </a:lnR>
                    <a:lnT>
                      <a:noFill/>
                    </a:lnT>
                    <a:lnB>
                      <a:noFill/>
                    </a:lnB>
                  </a:tcPr>
                </a:tc>
              </a:tr>
            </a:tbl>
          </a:graphicData>
        </a:graphic>
      </p:graphicFrame>
      <p:pic>
        <p:nvPicPr>
          <p:cNvPr id="6160" name="Рисунок 1" descr="Лариса Косач. Фото 1878..1879 рр."/>
          <p:cNvPicPr>
            <a:picLocks noChangeAspect="1" noChangeArrowheads="1"/>
          </p:cNvPicPr>
          <p:nvPr/>
        </p:nvPicPr>
        <p:blipFill>
          <a:blip r:embed="rId4"/>
          <a:srcRect/>
          <a:stretch>
            <a:fillRect/>
          </a:stretch>
        </p:blipFill>
        <p:spPr bwMode="auto">
          <a:xfrm>
            <a:off x="214282" y="3357562"/>
            <a:ext cx="2071702" cy="2571750"/>
          </a:xfrm>
          <a:prstGeom prst="rect">
            <a:avLst/>
          </a:prstGeom>
          <a:noFill/>
          <a:ln w="9525">
            <a:noFill/>
            <a:miter lim="800000"/>
            <a:headEnd/>
            <a:tailEnd/>
          </a:ln>
        </p:spPr>
      </p:pic>
      <p:pic>
        <p:nvPicPr>
          <p:cNvPr id="6161" name="Рисунок 5" descr="Лариса Косач з братом Михайлом. Фото 1880..1881 рр."/>
          <p:cNvPicPr>
            <a:picLocks noChangeAspect="1" noChangeArrowheads="1"/>
          </p:cNvPicPr>
          <p:nvPr/>
        </p:nvPicPr>
        <p:blipFill>
          <a:blip r:embed="rId5"/>
          <a:srcRect/>
          <a:stretch>
            <a:fillRect/>
          </a:stretch>
        </p:blipFill>
        <p:spPr bwMode="auto">
          <a:xfrm>
            <a:off x="2357422" y="1643050"/>
            <a:ext cx="2105015" cy="3165167"/>
          </a:xfrm>
          <a:prstGeom prst="rect">
            <a:avLst/>
          </a:prstGeom>
          <a:noFill/>
          <a:ln w="9525">
            <a:noFill/>
            <a:miter lim="800000"/>
            <a:headEnd/>
            <a:tailEnd/>
          </a:ln>
        </p:spPr>
      </p:pic>
      <p:sp>
        <p:nvSpPr>
          <p:cNvPr id="6162" name="Rectangle 3"/>
          <p:cNvSpPr>
            <a:spLocks noChangeArrowheads="1"/>
          </p:cNvSpPr>
          <p:nvPr/>
        </p:nvSpPr>
        <p:spPr bwMode="auto">
          <a:xfrm>
            <a:off x="214282" y="6000768"/>
            <a:ext cx="3143250" cy="569913"/>
          </a:xfrm>
          <a:prstGeom prst="rect">
            <a:avLst/>
          </a:prstGeom>
          <a:noFill/>
          <a:ln w="9525">
            <a:noFill/>
            <a:miter lim="800000"/>
            <a:headEnd/>
            <a:tailEnd/>
          </a:ln>
        </p:spPr>
        <p:txBody>
          <a:bodyPr anchor="ctr">
            <a:spAutoFit/>
          </a:bodyPr>
          <a:lstStyle/>
          <a:p>
            <a:r>
              <a:rPr lang="uk-UA" sz="1300" b="1" i="1" dirty="0">
                <a:cs typeface="Times New Roman" pitchFamily="18" charset="0"/>
              </a:rPr>
              <a:t>Лариса Косач. Фото 1878..1879 рр. </a:t>
            </a:r>
            <a:endParaRPr lang="ru-RU" sz="1100" b="1" dirty="0"/>
          </a:p>
          <a:p>
            <a:pPr eaLnBrk="0" hangingPunct="0"/>
            <a:endParaRPr lang="ru-RU" b="1" dirty="0"/>
          </a:p>
        </p:txBody>
      </p:sp>
      <p:sp>
        <p:nvSpPr>
          <p:cNvPr id="6163" name="Rectangle 4"/>
          <p:cNvSpPr>
            <a:spLocks noChangeArrowheads="1"/>
          </p:cNvSpPr>
          <p:nvPr/>
        </p:nvSpPr>
        <p:spPr bwMode="auto">
          <a:xfrm>
            <a:off x="2285984" y="4786322"/>
            <a:ext cx="2500330" cy="692497"/>
          </a:xfrm>
          <a:prstGeom prst="rect">
            <a:avLst/>
          </a:prstGeom>
          <a:noFill/>
          <a:ln w="9525">
            <a:noFill/>
            <a:miter lim="800000"/>
            <a:headEnd/>
            <a:tailEnd/>
          </a:ln>
        </p:spPr>
        <p:txBody>
          <a:bodyPr wrap="square" anchor="ctr">
            <a:spAutoFit/>
          </a:bodyPr>
          <a:lstStyle/>
          <a:p>
            <a:pPr algn="ctr"/>
            <a:r>
              <a:rPr lang="uk-UA" sz="1300" b="1" i="1" dirty="0">
                <a:cs typeface="Times New Roman" pitchFamily="18" charset="0"/>
              </a:rPr>
              <a:t>Лариса Косач з братом Михайлом. Фото 1880..1881 рр. </a:t>
            </a:r>
            <a:endParaRPr lang="uk-UA" b="1" dirty="0"/>
          </a:p>
        </p:txBody>
      </p:sp>
      <p:pic>
        <p:nvPicPr>
          <p:cNvPr id="8" name="Рисунок 19" descr="Леся Українка. Фото 1888 р."/>
          <p:cNvPicPr>
            <a:picLocks noChangeAspect="1" noChangeArrowheads="1"/>
          </p:cNvPicPr>
          <p:nvPr/>
        </p:nvPicPr>
        <p:blipFill>
          <a:blip r:embed="rId6"/>
          <a:srcRect/>
          <a:stretch>
            <a:fillRect/>
          </a:stretch>
        </p:blipFill>
        <p:spPr bwMode="auto">
          <a:xfrm>
            <a:off x="4643438" y="2928934"/>
            <a:ext cx="2090727" cy="2500330"/>
          </a:xfrm>
          <a:prstGeom prst="rect">
            <a:avLst/>
          </a:prstGeom>
          <a:noFill/>
          <a:ln w="9525">
            <a:noFill/>
            <a:miter lim="800000"/>
            <a:headEnd/>
            <a:tailEnd/>
          </a:ln>
        </p:spPr>
      </p:pic>
      <p:sp>
        <p:nvSpPr>
          <p:cNvPr id="9" name="Rectangle 4"/>
          <p:cNvSpPr>
            <a:spLocks noChangeArrowheads="1"/>
          </p:cNvSpPr>
          <p:nvPr/>
        </p:nvSpPr>
        <p:spPr bwMode="auto">
          <a:xfrm>
            <a:off x="4643438" y="5500702"/>
            <a:ext cx="2214578" cy="584775"/>
          </a:xfrm>
          <a:prstGeom prst="rect">
            <a:avLst/>
          </a:prstGeom>
          <a:noFill/>
          <a:ln w="9525">
            <a:noFill/>
            <a:miter lim="800000"/>
            <a:headEnd/>
            <a:tailEnd/>
          </a:ln>
        </p:spPr>
        <p:txBody>
          <a:bodyPr wrap="square" anchor="ctr">
            <a:spAutoFit/>
          </a:bodyPr>
          <a:lstStyle/>
          <a:p>
            <a:pPr algn="ctr"/>
            <a:r>
              <a:rPr lang="uk-UA" sz="1600" b="1" i="1" dirty="0">
                <a:latin typeface="Constantia" pitchFamily="18" charset="0"/>
              </a:rPr>
              <a:t>Леся Українка. Фото 1888 р.</a:t>
            </a:r>
            <a:endParaRPr lang="ru-RU" sz="1600" b="1" dirty="0">
              <a:latin typeface="Constantia" pitchFamily="18" charset="0"/>
            </a:endParaRPr>
          </a:p>
        </p:txBody>
      </p:sp>
      <p:pic>
        <p:nvPicPr>
          <p:cNvPr id="10" name="Рисунок 15" descr="Леся Українка. Фото 1888 р."/>
          <p:cNvPicPr>
            <a:picLocks noChangeAspect="1" noChangeArrowheads="1"/>
          </p:cNvPicPr>
          <p:nvPr/>
        </p:nvPicPr>
        <p:blipFill>
          <a:blip r:embed="rId7"/>
          <a:srcRect/>
          <a:stretch>
            <a:fillRect/>
          </a:stretch>
        </p:blipFill>
        <p:spPr bwMode="auto">
          <a:xfrm>
            <a:off x="6929454" y="1500174"/>
            <a:ext cx="1857356" cy="2571768"/>
          </a:xfrm>
          <a:prstGeom prst="rect">
            <a:avLst/>
          </a:prstGeom>
          <a:noFill/>
          <a:ln w="9525">
            <a:noFill/>
            <a:miter lim="800000"/>
            <a:headEnd/>
            <a:tailEnd/>
          </a:ln>
        </p:spPr>
      </p:pic>
      <p:sp>
        <p:nvSpPr>
          <p:cNvPr id="11" name="Rectangle 3"/>
          <p:cNvSpPr>
            <a:spLocks noChangeArrowheads="1"/>
          </p:cNvSpPr>
          <p:nvPr/>
        </p:nvSpPr>
        <p:spPr bwMode="auto">
          <a:xfrm>
            <a:off x="6786578" y="4143380"/>
            <a:ext cx="2214578" cy="523220"/>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Фото 1888 р.</a:t>
            </a:r>
            <a:endParaRPr lang="ru-RU" b="1" dirty="0"/>
          </a:p>
        </p:txBody>
      </p:sp>
      <p:sp>
        <p:nvSpPr>
          <p:cNvPr id="12" name="Прямоугольник 11"/>
          <p:cNvSpPr/>
          <p:nvPr/>
        </p:nvSpPr>
        <p:spPr>
          <a:xfrm>
            <a:off x="1357290" y="357166"/>
            <a:ext cx="6912470" cy="923330"/>
          </a:xfrm>
          <a:prstGeom prst="rect">
            <a:avLst/>
          </a:prstGeom>
          <a:noFill/>
          <a:effectLst>
            <a:softEdge rad="12700"/>
          </a:effectLst>
        </p:spPr>
        <p:txBody>
          <a:bodyPr wrap="none" lIns="91440" tIns="45720" rIns="91440" bIns="45720">
            <a:prstTxWarp prst="textChevronInverted">
              <a:avLst/>
            </a:prstTxWarp>
            <a:spAutoFit/>
          </a:bodyPr>
          <a:lstStyle/>
          <a:p>
            <a:pPr algn="ctr"/>
            <a:r>
              <a:rPr lang="uk-UA"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Дитячі роки Лесі</a:t>
            </a:r>
            <a:endParaRPr lang="ru-RU"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ransition spd="med">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12"/>
                                        </p:tgtEl>
                                        <p:attrNameLst>
                                          <p:attrName>r</p:attrName>
                                        </p:attrNameLst>
                                      </p:cBhvr>
                                    </p:animRot>
                                  </p:childTnLst>
                                </p:cTn>
                              </p:par>
                            </p:childTnLst>
                          </p:cTn>
                        </p:par>
                        <p:par>
                          <p:cTn id="7" fill="hold">
                            <p:stCondLst>
                              <p:cond delay="2000"/>
                            </p:stCondLst>
                            <p:childTnLst>
                              <p:par>
                                <p:cTn id="8" presetID="31" presetClass="entr" presetSubtype="0" fill="hold" nodeType="afterEffect">
                                  <p:stCondLst>
                                    <p:cond delay="0"/>
                                  </p:stCondLst>
                                  <p:iterate type="lt">
                                    <p:tmPct val="5000"/>
                                  </p:iterate>
                                  <p:childTnLst>
                                    <p:set>
                                      <p:cBhvr>
                                        <p:cTn id="9" dur="1" fill="hold">
                                          <p:stCondLst>
                                            <p:cond delay="0"/>
                                          </p:stCondLst>
                                        </p:cTn>
                                        <p:tgtEl>
                                          <p:spTgt spid="6160"/>
                                        </p:tgtEl>
                                        <p:attrNameLst>
                                          <p:attrName>style.visibility</p:attrName>
                                        </p:attrNameLst>
                                      </p:cBhvr>
                                      <p:to>
                                        <p:strVal val="visible"/>
                                      </p:to>
                                    </p:set>
                                    <p:anim calcmode="lin" valueType="num">
                                      <p:cBhvr>
                                        <p:cTn id="10" dur="1000" fill="hold"/>
                                        <p:tgtEl>
                                          <p:spTgt spid="6160"/>
                                        </p:tgtEl>
                                        <p:attrNameLst>
                                          <p:attrName>ppt_w</p:attrName>
                                        </p:attrNameLst>
                                      </p:cBhvr>
                                      <p:tavLst>
                                        <p:tav tm="0">
                                          <p:val>
                                            <p:fltVal val="0"/>
                                          </p:val>
                                        </p:tav>
                                        <p:tav tm="100000">
                                          <p:val>
                                            <p:strVal val="#ppt_w"/>
                                          </p:val>
                                        </p:tav>
                                      </p:tavLst>
                                    </p:anim>
                                    <p:anim calcmode="lin" valueType="num">
                                      <p:cBhvr>
                                        <p:cTn id="11" dur="1000" fill="hold"/>
                                        <p:tgtEl>
                                          <p:spTgt spid="6160"/>
                                        </p:tgtEl>
                                        <p:attrNameLst>
                                          <p:attrName>ppt_h</p:attrName>
                                        </p:attrNameLst>
                                      </p:cBhvr>
                                      <p:tavLst>
                                        <p:tav tm="0">
                                          <p:val>
                                            <p:fltVal val="0"/>
                                          </p:val>
                                        </p:tav>
                                        <p:tav tm="100000">
                                          <p:val>
                                            <p:strVal val="#ppt_h"/>
                                          </p:val>
                                        </p:tav>
                                      </p:tavLst>
                                    </p:anim>
                                    <p:anim calcmode="lin" valueType="num">
                                      <p:cBhvr>
                                        <p:cTn id="12" dur="1000" fill="hold"/>
                                        <p:tgtEl>
                                          <p:spTgt spid="6160"/>
                                        </p:tgtEl>
                                        <p:attrNameLst>
                                          <p:attrName>style.rotation</p:attrName>
                                        </p:attrNameLst>
                                      </p:cBhvr>
                                      <p:tavLst>
                                        <p:tav tm="0">
                                          <p:val>
                                            <p:fltVal val="90"/>
                                          </p:val>
                                        </p:tav>
                                        <p:tav tm="100000">
                                          <p:val>
                                            <p:fltVal val="0"/>
                                          </p:val>
                                        </p:tav>
                                      </p:tavLst>
                                    </p:anim>
                                    <p:animEffect transition="in" filter="fade">
                                      <p:cBhvr>
                                        <p:cTn id="13" dur="1000"/>
                                        <p:tgtEl>
                                          <p:spTgt spid="6160"/>
                                        </p:tgtEl>
                                      </p:cBhvr>
                                    </p:animEffect>
                                  </p:childTnLst>
                                </p:cTn>
                              </p:par>
                            </p:childTnLst>
                          </p:cTn>
                        </p:par>
                        <p:par>
                          <p:cTn id="14" fill="hold">
                            <p:stCondLst>
                              <p:cond delay="3000"/>
                            </p:stCondLst>
                            <p:childTnLst>
                              <p:par>
                                <p:cTn id="15" presetID="3" presetClass="entr" presetSubtype="10" fill="hold" grpId="0" nodeType="afterEffect">
                                  <p:stCondLst>
                                    <p:cond delay="0"/>
                                  </p:stCondLst>
                                  <p:childTnLst>
                                    <p:set>
                                      <p:cBhvr>
                                        <p:cTn id="16" dur="1" fill="hold">
                                          <p:stCondLst>
                                            <p:cond delay="0"/>
                                          </p:stCondLst>
                                        </p:cTn>
                                        <p:tgtEl>
                                          <p:spTgt spid="6162"/>
                                        </p:tgtEl>
                                        <p:attrNameLst>
                                          <p:attrName>style.visibility</p:attrName>
                                        </p:attrNameLst>
                                      </p:cBhvr>
                                      <p:to>
                                        <p:strVal val="visible"/>
                                      </p:to>
                                    </p:set>
                                    <p:animEffect transition="in" filter="blinds(horizontal)">
                                      <p:cBhvr>
                                        <p:cTn id="17" dur="500"/>
                                        <p:tgtEl>
                                          <p:spTgt spid="6162"/>
                                        </p:tgtEl>
                                      </p:cBhvr>
                                    </p:animEffect>
                                  </p:childTnLst>
                                </p:cTn>
                              </p:par>
                            </p:childTnLst>
                          </p:cTn>
                        </p:par>
                        <p:par>
                          <p:cTn id="18" fill="hold">
                            <p:stCondLst>
                              <p:cond delay="3500"/>
                            </p:stCondLst>
                            <p:childTnLst>
                              <p:par>
                                <p:cTn id="19" presetID="31" presetClass="entr" presetSubtype="0" fill="hold" nodeType="afterEffect">
                                  <p:stCondLst>
                                    <p:cond delay="0"/>
                                  </p:stCondLst>
                                  <p:iterate type="lt">
                                    <p:tmPct val="5000"/>
                                  </p:iterate>
                                  <p:childTnLst>
                                    <p:set>
                                      <p:cBhvr>
                                        <p:cTn id="20" dur="1" fill="hold">
                                          <p:stCondLst>
                                            <p:cond delay="0"/>
                                          </p:stCondLst>
                                        </p:cTn>
                                        <p:tgtEl>
                                          <p:spTgt spid="6161"/>
                                        </p:tgtEl>
                                        <p:attrNameLst>
                                          <p:attrName>style.visibility</p:attrName>
                                        </p:attrNameLst>
                                      </p:cBhvr>
                                      <p:to>
                                        <p:strVal val="visible"/>
                                      </p:to>
                                    </p:set>
                                    <p:anim calcmode="lin" valueType="num">
                                      <p:cBhvr>
                                        <p:cTn id="21" dur="2000" fill="hold"/>
                                        <p:tgtEl>
                                          <p:spTgt spid="6161"/>
                                        </p:tgtEl>
                                        <p:attrNameLst>
                                          <p:attrName>ppt_w</p:attrName>
                                        </p:attrNameLst>
                                      </p:cBhvr>
                                      <p:tavLst>
                                        <p:tav tm="0">
                                          <p:val>
                                            <p:fltVal val="0"/>
                                          </p:val>
                                        </p:tav>
                                        <p:tav tm="100000">
                                          <p:val>
                                            <p:strVal val="#ppt_w"/>
                                          </p:val>
                                        </p:tav>
                                      </p:tavLst>
                                    </p:anim>
                                    <p:anim calcmode="lin" valueType="num">
                                      <p:cBhvr>
                                        <p:cTn id="22" dur="2000" fill="hold"/>
                                        <p:tgtEl>
                                          <p:spTgt spid="6161"/>
                                        </p:tgtEl>
                                        <p:attrNameLst>
                                          <p:attrName>ppt_h</p:attrName>
                                        </p:attrNameLst>
                                      </p:cBhvr>
                                      <p:tavLst>
                                        <p:tav tm="0">
                                          <p:val>
                                            <p:fltVal val="0"/>
                                          </p:val>
                                        </p:tav>
                                        <p:tav tm="100000">
                                          <p:val>
                                            <p:strVal val="#ppt_h"/>
                                          </p:val>
                                        </p:tav>
                                      </p:tavLst>
                                    </p:anim>
                                    <p:anim calcmode="lin" valueType="num">
                                      <p:cBhvr>
                                        <p:cTn id="23" dur="2000" fill="hold"/>
                                        <p:tgtEl>
                                          <p:spTgt spid="6161"/>
                                        </p:tgtEl>
                                        <p:attrNameLst>
                                          <p:attrName>style.rotation</p:attrName>
                                        </p:attrNameLst>
                                      </p:cBhvr>
                                      <p:tavLst>
                                        <p:tav tm="0">
                                          <p:val>
                                            <p:fltVal val="90"/>
                                          </p:val>
                                        </p:tav>
                                        <p:tav tm="100000">
                                          <p:val>
                                            <p:fltVal val="0"/>
                                          </p:val>
                                        </p:tav>
                                      </p:tavLst>
                                    </p:anim>
                                    <p:animEffect transition="in" filter="fade">
                                      <p:cBhvr>
                                        <p:cTn id="24" dur="2000"/>
                                        <p:tgtEl>
                                          <p:spTgt spid="6161"/>
                                        </p:tgtEl>
                                      </p:cBhvr>
                                    </p:animEffect>
                                  </p:childTnLst>
                                </p:cTn>
                              </p:par>
                            </p:childTnLst>
                          </p:cTn>
                        </p:par>
                        <p:par>
                          <p:cTn id="25" fill="hold">
                            <p:stCondLst>
                              <p:cond delay="5500"/>
                            </p:stCondLst>
                            <p:childTnLst>
                              <p:par>
                                <p:cTn id="26" presetID="3" presetClass="entr" presetSubtype="10" fill="hold" grpId="0" nodeType="afterEffect">
                                  <p:stCondLst>
                                    <p:cond delay="0"/>
                                  </p:stCondLst>
                                  <p:childTnLst>
                                    <p:set>
                                      <p:cBhvr>
                                        <p:cTn id="27" dur="1" fill="hold">
                                          <p:stCondLst>
                                            <p:cond delay="0"/>
                                          </p:stCondLst>
                                        </p:cTn>
                                        <p:tgtEl>
                                          <p:spTgt spid="6163"/>
                                        </p:tgtEl>
                                        <p:attrNameLst>
                                          <p:attrName>style.visibility</p:attrName>
                                        </p:attrNameLst>
                                      </p:cBhvr>
                                      <p:to>
                                        <p:strVal val="visible"/>
                                      </p:to>
                                    </p:set>
                                    <p:animEffect transition="in" filter="blinds(horizontal)">
                                      <p:cBhvr>
                                        <p:cTn id="28" dur="500"/>
                                        <p:tgtEl>
                                          <p:spTgt spid="6163"/>
                                        </p:tgtEl>
                                      </p:cBhvr>
                                    </p:animEffect>
                                  </p:childTnLst>
                                </p:cTn>
                              </p:par>
                            </p:childTnLst>
                          </p:cTn>
                        </p:par>
                        <p:par>
                          <p:cTn id="29" fill="hold">
                            <p:stCondLst>
                              <p:cond delay="6000"/>
                            </p:stCondLst>
                            <p:childTnLst>
                              <p:par>
                                <p:cTn id="30" presetID="31" presetClass="entr" presetSubtype="0" fill="hold" nodeType="afterEffect">
                                  <p:stCondLst>
                                    <p:cond delay="0"/>
                                  </p:stCondLst>
                                  <p:iterate type="lt">
                                    <p:tmPct val="5000"/>
                                  </p:iterate>
                                  <p:childTnLst>
                                    <p:set>
                                      <p:cBhvr>
                                        <p:cTn id="31" dur="1" fill="hold">
                                          <p:stCondLst>
                                            <p:cond delay="0"/>
                                          </p:stCondLst>
                                        </p:cTn>
                                        <p:tgtEl>
                                          <p:spTgt spid="8"/>
                                        </p:tgtEl>
                                        <p:attrNameLst>
                                          <p:attrName>style.visibility</p:attrName>
                                        </p:attrNameLst>
                                      </p:cBhvr>
                                      <p:to>
                                        <p:strVal val="visible"/>
                                      </p:to>
                                    </p:set>
                                    <p:anim calcmode="lin" valueType="num">
                                      <p:cBhvr>
                                        <p:cTn id="32" dur="2000" fill="hold"/>
                                        <p:tgtEl>
                                          <p:spTgt spid="8"/>
                                        </p:tgtEl>
                                        <p:attrNameLst>
                                          <p:attrName>ppt_w</p:attrName>
                                        </p:attrNameLst>
                                      </p:cBhvr>
                                      <p:tavLst>
                                        <p:tav tm="0">
                                          <p:val>
                                            <p:fltVal val="0"/>
                                          </p:val>
                                        </p:tav>
                                        <p:tav tm="100000">
                                          <p:val>
                                            <p:strVal val="#ppt_w"/>
                                          </p:val>
                                        </p:tav>
                                      </p:tavLst>
                                    </p:anim>
                                    <p:anim calcmode="lin" valueType="num">
                                      <p:cBhvr>
                                        <p:cTn id="33" dur="2000" fill="hold"/>
                                        <p:tgtEl>
                                          <p:spTgt spid="8"/>
                                        </p:tgtEl>
                                        <p:attrNameLst>
                                          <p:attrName>ppt_h</p:attrName>
                                        </p:attrNameLst>
                                      </p:cBhvr>
                                      <p:tavLst>
                                        <p:tav tm="0">
                                          <p:val>
                                            <p:fltVal val="0"/>
                                          </p:val>
                                        </p:tav>
                                        <p:tav tm="100000">
                                          <p:val>
                                            <p:strVal val="#ppt_h"/>
                                          </p:val>
                                        </p:tav>
                                      </p:tavLst>
                                    </p:anim>
                                    <p:anim calcmode="lin" valueType="num">
                                      <p:cBhvr>
                                        <p:cTn id="34" dur="2000" fill="hold"/>
                                        <p:tgtEl>
                                          <p:spTgt spid="8"/>
                                        </p:tgtEl>
                                        <p:attrNameLst>
                                          <p:attrName>style.rotation</p:attrName>
                                        </p:attrNameLst>
                                      </p:cBhvr>
                                      <p:tavLst>
                                        <p:tav tm="0">
                                          <p:val>
                                            <p:fltVal val="90"/>
                                          </p:val>
                                        </p:tav>
                                        <p:tav tm="100000">
                                          <p:val>
                                            <p:fltVal val="0"/>
                                          </p:val>
                                        </p:tav>
                                      </p:tavLst>
                                    </p:anim>
                                    <p:animEffect transition="in" filter="fade">
                                      <p:cBhvr>
                                        <p:cTn id="35" dur="2000"/>
                                        <p:tgtEl>
                                          <p:spTgt spid="8"/>
                                        </p:tgtEl>
                                      </p:cBhvr>
                                    </p:animEffect>
                                  </p:childTnLst>
                                </p:cTn>
                              </p:par>
                            </p:childTnLst>
                          </p:cTn>
                        </p:par>
                        <p:par>
                          <p:cTn id="36" fill="hold">
                            <p:stCondLst>
                              <p:cond delay="8000"/>
                            </p:stCondLst>
                            <p:childTnLst>
                              <p:par>
                                <p:cTn id="37" presetID="3" presetClass="entr" presetSubtype="1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linds(horizontal)">
                                      <p:cBhvr>
                                        <p:cTn id="39" dur="500"/>
                                        <p:tgtEl>
                                          <p:spTgt spid="9"/>
                                        </p:tgtEl>
                                      </p:cBhvr>
                                    </p:animEffect>
                                  </p:childTnLst>
                                </p:cTn>
                              </p:par>
                            </p:childTnLst>
                          </p:cTn>
                        </p:par>
                        <p:par>
                          <p:cTn id="40" fill="hold">
                            <p:stCondLst>
                              <p:cond delay="8500"/>
                            </p:stCondLst>
                            <p:childTnLst>
                              <p:par>
                                <p:cTn id="41" presetID="31" presetClass="entr" presetSubtype="0" fill="hold" nodeType="afterEffect">
                                  <p:stCondLst>
                                    <p:cond delay="0"/>
                                  </p:stCondLst>
                                  <p:iterate type="lt">
                                    <p:tmPct val="5000"/>
                                  </p:iterate>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fltVal val="0"/>
                                          </p:val>
                                        </p:tav>
                                        <p:tav tm="100000">
                                          <p:val>
                                            <p:strVal val="#ppt_w"/>
                                          </p:val>
                                        </p:tav>
                                      </p:tavLst>
                                    </p:anim>
                                    <p:anim calcmode="lin" valueType="num">
                                      <p:cBhvr>
                                        <p:cTn id="44" dur="1000" fill="hold"/>
                                        <p:tgtEl>
                                          <p:spTgt spid="10"/>
                                        </p:tgtEl>
                                        <p:attrNameLst>
                                          <p:attrName>ppt_h</p:attrName>
                                        </p:attrNameLst>
                                      </p:cBhvr>
                                      <p:tavLst>
                                        <p:tav tm="0">
                                          <p:val>
                                            <p:fltVal val="0"/>
                                          </p:val>
                                        </p:tav>
                                        <p:tav tm="100000">
                                          <p:val>
                                            <p:strVal val="#ppt_h"/>
                                          </p:val>
                                        </p:tav>
                                      </p:tavLst>
                                    </p:anim>
                                    <p:anim calcmode="lin" valueType="num">
                                      <p:cBhvr>
                                        <p:cTn id="45" dur="1000" fill="hold"/>
                                        <p:tgtEl>
                                          <p:spTgt spid="10"/>
                                        </p:tgtEl>
                                        <p:attrNameLst>
                                          <p:attrName>style.rotation</p:attrName>
                                        </p:attrNameLst>
                                      </p:cBhvr>
                                      <p:tavLst>
                                        <p:tav tm="0">
                                          <p:val>
                                            <p:fltVal val="90"/>
                                          </p:val>
                                        </p:tav>
                                        <p:tav tm="100000">
                                          <p:val>
                                            <p:fltVal val="0"/>
                                          </p:val>
                                        </p:tav>
                                      </p:tavLst>
                                    </p:anim>
                                    <p:animEffect transition="in" filter="fade">
                                      <p:cBhvr>
                                        <p:cTn id="46" dur="1000"/>
                                        <p:tgtEl>
                                          <p:spTgt spid="10"/>
                                        </p:tgtEl>
                                      </p:cBhvr>
                                    </p:animEffect>
                                  </p:childTnLst>
                                </p:cTn>
                              </p:par>
                            </p:childTnLst>
                          </p:cTn>
                        </p:par>
                        <p:par>
                          <p:cTn id="47" fill="hold">
                            <p:stCondLst>
                              <p:cond delay="9500"/>
                            </p:stCondLst>
                            <p:childTnLst>
                              <p:par>
                                <p:cTn id="48" presetID="3" presetClass="entr" presetSubtype="10" fill="hold" grpId="0"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blinds(horizontal)">
                                      <p:cBhvr>
                                        <p:cTn id="5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2" grpId="0"/>
      <p:bldP spid="6163" grpId="0"/>
      <p:bldP spid="9"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32" descr="Леся Українка з братом Михайлом. Фото початку 1890-х років."/>
          <p:cNvPicPr>
            <a:picLocks noChangeAspect="1" noChangeArrowheads="1"/>
          </p:cNvPicPr>
          <p:nvPr/>
        </p:nvPicPr>
        <p:blipFill>
          <a:blip r:embed="rId3"/>
          <a:srcRect/>
          <a:stretch>
            <a:fillRect/>
          </a:stretch>
        </p:blipFill>
        <p:spPr bwMode="auto">
          <a:xfrm>
            <a:off x="928662" y="1714488"/>
            <a:ext cx="2040974" cy="2968265"/>
          </a:xfrm>
          <a:prstGeom prst="rect">
            <a:avLst/>
          </a:prstGeom>
          <a:noFill/>
          <a:ln w="9525">
            <a:noFill/>
            <a:miter lim="800000"/>
            <a:headEnd/>
            <a:tailEnd/>
          </a:ln>
        </p:spPr>
      </p:pic>
      <p:sp>
        <p:nvSpPr>
          <p:cNvPr id="3" name="Rectangle 4"/>
          <p:cNvSpPr>
            <a:spLocks noChangeArrowheads="1"/>
          </p:cNvSpPr>
          <p:nvPr/>
        </p:nvSpPr>
        <p:spPr bwMode="auto">
          <a:xfrm>
            <a:off x="1000100" y="4786322"/>
            <a:ext cx="1928826" cy="95410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з братом Михайлом. Фото початку 1890-х років.</a:t>
            </a:r>
            <a:endParaRPr lang="ru-RU" sz="1400" b="1" dirty="0">
              <a:latin typeface="Constantia" pitchFamily="18" charset="0"/>
            </a:endParaRPr>
          </a:p>
        </p:txBody>
      </p:sp>
      <p:pic>
        <p:nvPicPr>
          <p:cNvPr id="4" name="Рисунок 36" descr="Леся Українка з братом Михайлом і Маргаритою Комаровою. Фото початку 1890-х років"/>
          <p:cNvPicPr>
            <a:picLocks noChangeAspect="1" noChangeArrowheads="1"/>
          </p:cNvPicPr>
          <p:nvPr/>
        </p:nvPicPr>
        <p:blipFill>
          <a:blip r:embed="rId4"/>
          <a:srcRect/>
          <a:stretch>
            <a:fillRect/>
          </a:stretch>
        </p:blipFill>
        <p:spPr bwMode="auto">
          <a:xfrm>
            <a:off x="3571868" y="3000372"/>
            <a:ext cx="2214578" cy="2811675"/>
          </a:xfrm>
          <a:prstGeom prst="rect">
            <a:avLst/>
          </a:prstGeom>
          <a:noFill/>
          <a:ln w="9525">
            <a:noFill/>
            <a:miter lim="800000"/>
            <a:headEnd/>
            <a:tailEnd/>
          </a:ln>
        </p:spPr>
      </p:pic>
      <p:sp>
        <p:nvSpPr>
          <p:cNvPr id="5" name="Rectangle 3"/>
          <p:cNvSpPr>
            <a:spLocks noChangeArrowheads="1"/>
          </p:cNvSpPr>
          <p:nvPr/>
        </p:nvSpPr>
        <p:spPr bwMode="auto">
          <a:xfrm>
            <a:off x="3000364" y="5903893"/>
            <a:ext cx="3143272" cy="95410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(ліворуч) з братом Михайлом</a:t>
            </a:r>
            <a:br>
              <a:rPr lang="uk-UA" sz="1400" b="1" i="1" dirty="0">
                <a:latin typeface="Constantia" pitchFamily="18" charset="0"/>
              </a:rPr>
            </a:br>
            <a:r>
              <a:rPr lang="uk-UA" sz="1400" b="1" i="1" dirty="0">
                <a:latin typeface="Constantia" pitchFamily="18" charset="0"/>
              </a:rPr>
              <a:t>і Маргаритою Комаровою. Фото початку 1890-х років. </a:t>
            </a:r>
            <a:endParaRPr lang="ru-RU" b="1" dirty="0"/>
          </a:p>
        </p:txBody>
      </p:sp>
      <p:pic>
        <p:nvPicPr>
          <p:cNvPr id="6" name="Рисунок 45" descr="Леся Українка з сестрою Ольгою та Оксаною Старицькою. Фото 1896 р."/>
          <p:cNvPicPr>
            <a:picLocks noChangeAspect="1" noChangeArrowheads="1"/>
          </p:cNvPicPr>
          <p:nvPr/>
        </p:nvPicPr>
        <p:blipFill>
          <a:blip r:embed="rId5"/>
          <a:srcRect/>
          <a:stretch>
            <a:fillRect/>
          </a:stretch>
        </p:blipFill>
        <p:spPr bwMode="auto">
          <a:xfrm>
            <a:off x="6286512" y="1500174"/>
            <a:ext cx="2143141" cy="3000397"/>
          </a:xfrm>
          <a:prstGeom prst="rect">
            <a:avLst/>
          </a:prstGeom>
          <a:noFill/>
          <a:ln w="9525">
            <a:noFill/>
            <a:miter lim="800000"/>
            <a:headEnd/>
            <a:tailEnd/>
          </a:ln>
        </p:spPr>
      </p:pic>
      <p:sp>
        <p:nvSpPr>
          <p:cNvPr id="7" name="Rectangle 3"/>
          <p:cNvSpPr>
            <a:spLocks noChangeArrowheads="1"/>
          </p:cNvSpPr>
          <p:nvPr/>
        </p:nvSpPr>
        <p:spPr bwMode="auto">
          <a:xfrm>
            <a:off x="6286512" y="4643446"/>
            <a:ext cx="2286016" cy="738664"/>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Оксана </a:t>
            </a:r>
            <a:r>
              <a:rPr lang="uk-UA" sz="1400" b="1" i="1" dirty="0" err="1">
                <a:latin typeface="Constantia" pitchFamily="18" charset="0"/>
              </a:rPr>
              <a:t>Старицька</a:t>
            </a:r>
            <a:r>
              <a:rPr lang="uk-UA" sz="1400" b="1" i="1" dirty="0">
                <a:latin typeface="Constantia" pitchFamily="18" charset="0"/>
              </a:rPr>
              <a:t>, Ольга Косач, Леся Українка. Фото 1896 р.</a:t>
            </a:r>
            <a:endParaRPr lang="ru-RU" b="1" dirty="0"/>
          </a:p>
        </p:txBody>
      </p:sp>
      <p:sp>
        <p:nvSpPr>
          <p:cNvPr id="9" name="Прямоугольник 8"/>
          <p:cNvSpPr/>
          <p:nvPr/>
        </p:nvSpPr>
        <p:spPr>
          <a:xfrm>
            <a:off x="285720" y="214291"/>
            <a:ext cx="8358246" cy="1200329"/>
          </a:xfrm>
          <a:prstGeom prst="rect">
            <a:avLst/>
          </a:prstGeom>
          <a:noFill/>
        </p:spPr>
        <p:txBody>
          <a:bodyPr wrap="square" lIns="91440" tIns="45720" rIns="91440" bIns="45720">
            <a:prstTxWarp prst="textCurveDown">
              <a:avLst/>
            </a:prstTxWarp>
            <a:spAutoFit/>
          </a:bodyPr>
          <a:lstStyle/>
          <a:p>
            <a:pPr algn="ctr"/>
            <a:r>
              <a:rPr lang="uk-UA"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Фото Лесі з рідними та близькими</a:t>
            </a:r>
            <a:endParaRPr lang="ru-RU"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1000" tmFilter="0, 0; .2, .5; .8, .5; 1, 0"/>
                                        <p:tgtEl>
                                          <p:spTgt spid="9"/>
                                        </p:tgtEl>
                                      </p:cBhvr>
                                    </p:animEffect>
                                    <p:animScale>
                                      <p:cBhvr>
                                        <p:cTn id="7" dur="500" autoRev="1" fill="hold"/>
                                        <p:tgtEl>
                                          <p:spTgt spid="9"/>
                                        </p:tgtEl>
                                      </p:cBhvr>
                                      <p:by x="105000" y="105000"/>
                                    </p:animScale>
                                  </p:childTnLst>
                                </p:cTn>
                              </p:par>
                            </p:childTnLst>
                          </p:cTn>
                        </p:par>
                        <p:par>
                          <p:cTn id="8" fill="hold">
                            <p:stCondLst>
                              <p:cond delay="1000"/>
                            </p:stCondLst>
                            <p:childTnLst>
                              <p:par>
                                <p:cTn id="9" presetID="39" presetClass="entr" presetSubtype="0" accel="10000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12" dur="10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13" dur="10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20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3"/>
                                        </p:tgtEl>
                                        <p:attrNameLst>
                                          <p:attrName>ppt_y</p:attrName>
                                        </p:attrNameLst>
                                      </p:cBhvr>
                                      <p:tavLst>
                                        <p:tav tm="0">
                                          <p:val>
                                            <p:strVal val="#ppt_y"/>
                                          </p:val>
                                        </p:tav>
                                        <p:tav tm="100000">
                                          <p:val>
                                            <p:strVal val="#ppt_y"/>
                                          </p:val>
                                        </p:tav>
                                      </p:tavLst>
                                    </p:anim>
                                    <p:anim calcmode="lin" valueType="num">
                                      <p:cBhvr>
                                        <p:cTn id="20"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3"/>
                                        </p:tgtEl>
                                      </p:cBhvr>
                                    </p:animEffect>
                                  </p:childTnLst>
                                </p:cTn>
                              </p:par>
                            </p:childTnLst>
                          </p:cTn>
                        </p:par>
                        <p:par>
                          <p:cTn id="23" fill="hold">
                            <p:stCondLst>
                              <p:cond delay="5000"/>
                            </p:stCondLst>
                            <p:childTnLst>
                              <p:par>
                                <p:cTn id="24" presetID="39" presetClass="entr" presetSubtype="0" accel="10000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2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27" dur="2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28" dur="2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29" dur="2000" fill="hold"/>
                                        <p:tgtEl>
                                          <p:spTgt spid="4"/>
                                        </p:tgtEl>
                                        <p:attrNameLst>
                                          <p:attrName>ppt_y</p:attrName>
                                        </p:attrNameLst>
                                      </p:cBhvr>
                                      <p:tavLst>
                                        <p:tav tm="0">
                                          <p:val>
                                            <p:strVal val="#ppt_y"/>
                                          </p:val>
                                        </p:tav>
                                        <p:tav tm="100000">
                                          <p:val>
                                            <p:strVal val="#ppt_y"/>
                                          </p:val>
                                        </p:tav>
                                      </p:tavLst>
                                    </p:anim>
                                  </p:childTnLst>
                                </p:cTn>
                              </p:par>
                            </p:childTnLst>
                          </p:cTn>
                        </p:par>
                        <p:par>
                          <p:cTn id="30" fill="hold">
                            <p:stCondLst>
                              <p:cond delay="7000"/>
                            </p:stCondLst>
                            <p:childTnLst>
                              <p:par>
                                <p:cTn id="31" presetID="41" presetClass="entr" presetSubtype="0" fill="hold" grpId="0" nodeType="afterEffect">
                                  <p:stCondLst>
                                    <p:cond delay="0"/>
                                  </p:stCondLst>
                                  <p:iterate type="lt">
                                    <p:tmPct val="10000"/>
                                  </p:iterate>
                                  <p:childTnLst>
                                    <p:set>
                                      <p:cBhvr>
                                        <p:cTn id="32" dur="1" fill="hold">
                                          <p:stCondLst>
                                            <p:cond delay="0"/>
                                          </p:stCondLst>
                                        </p:cTn>
                                        <p:tgtEl>
                                          <p:spTgt spid="5"/>
                                        </p:tgtEl>
                                        <p:attrNameLst>
                                          <p:attrName>style.visibility</p:attrName>
                                        </p:attrNameLst>
                                      </p:cBhvr>
                                      <p:to>
                                        <p:strVal val="visible"/>
                                      </p:to>
                                    </p:set>
                                    <p:anim calcmode="lin" valueType="num">
                                      <p:cBhvr>
                                        <p:cTn id="3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5"/>
                                        </p:tgtEl>
                                        <p:attrNameLst>
                                          <p:attrName>ppt_y</p:attrName>
                                        </p:attrNameLst>
                                      </p:cBhvr>
                                      <p:tavLst>
                                        <p:tav tm="0">
                                          <p:val>
                                            <p:strVal val="#ppt_y"/>
                                          </p:val>
                                        </p:tav>
                                        <p:tav tm="100000">
                                          <p:val>
                                            <p:strVal val="#ppt_y"/>
                                          </p:val>
                                        </p:tav>
                                      </p:tavLst>
                                    </p:anim>
                                    <p:anim calcmode="lin" valueType="num">
                                      <p:cBhvr>
                                        <p:cTn id="3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5"/>
                                        </p:tgtEl>
                                      </p:cBhvr>
                                    </p:animEffect>
                                  </p:childTnLst>
                                </p:cTn>
                              </p:par>
                            </p:childTnLst>
                          </p:cTn>
                        </p:par>
                        <p:par>
                          <p:cTn id="38" fill="hold">
                            <p:stCondLst>
                              <p:cond delay="11450"/>
                            </p:stCondLst>
                            <p:childTnLst>
                              <p:par>
                                <p:cTn id="39" presetID="39" presetClass="entr" presetSubtype="0" accel="100000" fill="hold" nodeType="after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20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42" dur="20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43" dur="20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44" dur="2000" fill="hold"/>
                                        <p:tgtEl>
                                          <p:spTgt spid="6"/>
                                        </p:tgtEl>
                                        <p:attrNameLst>
                                          <p:attrName>ppt_y</p:attrName>
                                        </p:attrNameLst>
                                      </p:cBhvr>
                                      <p:tavLst>
                                        <p:tav tm="0">
                                          <p:val>
                                            <p:strVal val="#ppt_y"/>
                                          </p:val>
                                        </p:tav>
                                        <p:tav tm="100000">
                                          <p:val>
                                            <p:strVal val="#ppt_y"/>
                                          </p:val>
                                        </p:tav>
                                      </p:tavLst>
                                    </p:anim>
                                  </p:childTnLst>
                                </p:cTn>
                              </p:par>
                            </p:childTnLst>
                          </p:cTn>
                        </p:par>
                        <p:par>
                          <p:cTn id="45" fill="hold">
                            <p:stCondLst>
                              <p:cond delay="134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7"/>
                                        </p:tgtEl>
                                        <p:attrNameLst>
                                          <p:attrName>style.visibility</p:attrName>
                                        </p:attrNameLst>
                                      </p:cBhvr>
                                      <p:to>
                                        <p:strVal val="visible"/>
                                      </p:to>
                                    </p:set>
                                    <p:anim calcmode="lin" valueType="num">
                                      <p:cBhvr>
                                        <p:cTn id="48"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7"/>
                                        </p:tgtEl>
                                        <p:attrNameLst>
                                          <p:attrName>ppt_y</p:attrName>
                                        </p:attrNameLst>
                                      </p:cBhvr>
                                      <p:tavLst>
                                        <p:tav tm="0">
                                          <p:val>
                                            <p:strVal val="#ppt_y"/>
                                          </p:val>
                                        </p:tav>
                                        <p:tav tm="100000">
                                          <p:val>
                                            <p:strVal val="#ppt_y"/>
                                          </p:val>
                                        </p:tav>
                                      </p:tavLst>
                                    </p:anim>
                                    <p:anim calcmode="lin" valueType="num">
                                      <p:cBhvr>
                                        <p:cTn id="50"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62" descr="Леся Українка та Олена Пчілка. Крим. Фото 1897 р."/>
          <p:cNvPicPr>
            <a:picLocks noChangeAspect="1" noChangeArrowheads="1"/>
          </p:cNvPicPr>
          <p:nvPr/>
        </p:nvPicPr>
        <p:blipFill>
          <a:blip r:embed="rId3"/>
          <a:srcRect/>
          <a:stretch>
            <a:fillRect/>
          </a:stretch>
        </p:blipFill>
        <p:spPr bwMode="auto">
          <a:xfrm>
            <a:off x="500034" y="1714488"/>
            <a:ext cx="2643206" cy="3286148"/>
          </a:xfrm>
          <a:prstGeom prst="rect">
            <a:avLst/>
          </a:prstGeom>
          <a:noFill/>
          <a:ln w="9525">
            <a:noFill/>
            <a:miter lim="800000"/>
            <a:headEnd/>
            <a:tailEnd/>
          </a:ln>
        </p:spPr>
      </p:pic>
      <p:sp>
        <p:nvSpPr>
          <p:cNvPr id="3" name="Rectangle 3"/>
          <p:cNvSpPr>
            <a:spLocks noChangeArrowheads="1"/>
          </p:cNvSpPr>
          <p:nvPr/>
        </p:nvSpPr>
        <p:spPr bwMode="auto">
          <a:xfrm>
            <a:off x="357158" y="5072074"/>
            <a:ext cx="3143250" cy="523875"/>
          </a:xfrm>
          <a:prstGeom prst="rect">
            <a:avLst/>
          </a:prstGeom>
          <a:noFill/>
          <a:ln w="9525">
            <a:noFill/>
            <a:miter lim="800000"/>
            <a:headEnd/>
            <a:tailEnd/>
          </a:ln>
        </p:spPr>
        <p:txBody>
          <a:bodyPr anchor="ctr">
            <a:spAutoFit/>
          </a:bodyPr>
          <a:lstStyle/>
          <a:p>
            <a:pPr algn="ctr"/>
            <a:r>
              <a:rPr lang="uk-UA" sz="1400" b="1" i="1" dirty="0">
                <a:latin typeface="Constantia" pitchFamily="18" charset="0"/>
              </a:rPr>
              <a:t>Леся Українка (праворуч) та Олена Пчілка. Крим. Фото 1897 р. </a:t>
            </a:r>
            <a:endParaRPr lang="ru-RU" b="1" dirty="0"/>
          </a:p>
        </p:txBody>
      </p:sp>
      <p:pic>
        <p:nvPicPr>
          <p:cNvPr id="4" name="Рисунок 66" descr="Леся Українка серед родичів і знайомих. Фото 1898 р."/>
          <p:cNvPicPr>
            <a:picLocks noChangeAspect="1" noChangeArrowheads="1"/>
          </p:cNvPicPr>
          <p:nvPr/>
        </p:nvPicPr>
        <p:blipFill>
          <a:blip r:embed="rId4"/>
          <a:srcRect/>
          <a:stretch>
            <a:fillRect/>
          </a:stretch>
        </p:blipFill>
        <p:spPr bwMode="auto">
          <a:xfrm>
            <a:off x="3357554" y="2000240"/>
            <a:ext cx="2770602" cy="2714644"/>
          </a:xfrm>
          <a:prstGeom prst="rect">
            <a:avLst/>
          </a:prstGeom>
          <a:noFill/>
          <a:ln w="9525">
            <a:noFill/>
            <a:miter lim="800000"/>
            <a:headEnd/>
            <a:tailEnd/>
          </a:ln>
        </p:spPr>
      </p:pic>
      <p:sp>
        <p:nvSpPr>
          <p:cNvPr id="5" name="Rectangle 4"/>
          <p:cNvSpPr>
            <a:spLocks noChangeArrowheads="1"/>
          </p:cNvSpPr>
          <p:nvPr/>
        </p:nvSpPr>
        <p:spPr bwMode="auto">
          <a:xfrm>
            <a:off x="3357554" y="4786322"/>
            <a:ext cx="2786082" cy="738664"/>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(внизу в центрі) серед родичів і знайомих. Фото 1898 р. </a:t>
            </a:r>
            <a:endParaRPr lang="ru-RU" sz="1400" b="1" dirty="0">
              <a:latin typeface="Constantia" pitchFamily="18" charset="0"/>
            </a:endParaRPr>
          </a:p>
        </p:txBody>
      </p:sp>
      <p:pic>
        <p:nvPicPr>
          <p:cNvPr id="6" name="Рисунок 133" descr="Ольга та Микола Косачі. Фото 1900-х рр."/>
          <p:cNvPicPr>
            <a:picLocks noChangeAspect="1" noChangeArrowheads="1"/>
          </p:cNvPicPr>
          <p:nvPr/>
        </p:nvPicPr>
        <p:blipFill>
          <a:blip r:embed="rId5"/>
          <a:srcRect/>
          <a:stretch>
            <a:fillRect/>
          </a:stretch>
        </p:blipFill>
        <p:spPr bwMode="auto">
          <a:xfrm>
            <a:off x="6286512" y="1714488"/>
            <a:ext cx="2672951" cy="3357586"/>
          </a:xfrm>
          <a:prstGeom prst="rect">
            <a:avLst/>
          </a:prstGeom>
          <a:noFill/>
          <a:ln w="9525">
            <a:noFill/>
            <a:miter lim="800000"/>
            <a:headEnd/>
            <a:tailEnd/>
          </a:ln>
        </p:spPr>
      </p:pic>
      <p:sp>
        <p:nvSpPr>
          <p:cNvPr id="7" name="Rectangle 4"/>
          <p:cNvSpPr>
            <a:spLocks noChangeArrowheads="1"/>
          </p:cNvSpPr>
          <p:nvPr/>
        </p:nvSpPr>
        <p:spPr bwMode="auto">
          <a:xfrm>
            <a:off x="5715008" y="5000636"/>
            <a:ext cx="3571868" cy="738187"/>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Ольга та Микола Косачі,</a:t>
            </a:r>
            <a:br>
              <a:rPr lang="uk-UA" sz="1400" b="1" i="1" dirty="0">
                <a:latin typeface="Constantia" pitchFamily="18" charset="0"/>
              </a:rPr>
            </a:br>
            <a:r>
              <a:rPr lang="uk-UA" sz="1400" b="1" i="1" dirty="0">
                <a:latin typeface="Constantia" pitchFamily="18" charset="0"/>
              </a:rPr>
              <a:t>молодші сестра і брат Лесі Українки. Фото 1900-х рр.</a:t>
            </a:r>
            <a:endParaRPr lang="ru-RU" sz="1400" b="1" dirty="0">
              <a:latin typeface="Constantia" pitchFamily="18" charset="0"/>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2000"/>
                                        <p:tgtEl>
                                          <p:spTgt spid="2"/>
                                        </p:tgtEl>
                                      </p:cBhvr>
                                    </p:animEffect>
                                  </p:childTnLst>
                                </p:cTn>
                              </p:par>
                            </p:childTnLst>
                          </p:cTn>
                        </p:par>
                        <p:par>
                          <p:cTn id="8" fill="hold">
                            <p:stCondLst>
                              <p:cond delay="2000"/>
                            </p:stCondLst>
                            <p:childTnLst>
                              <p:par>
                                <p:cTn id="9" presetID="8" presetClass="entr" presetSubtype="3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out)">
                                      <p:cBhvr>
                                        <p:cTn id="11" dur="2000"/>
                                        <p:tgtEl>
                                          <p:spTgt spid="4"/>
                                        </p:tgtEl>
                                      </p:cBhvr>
                                    </p:animEffect>
                                  </p:childTnLst>
                                </p:cTn>
                              </p:par>
                            </p:childTnLst>
                          </p:cTn>
                        </p:par>
                        <p:par>
                          <p:cTn id="12" fill="hold">
                            <p:stCondLst>
                              <p:cond delay="4000"/>
                            </p:stCondLst>
                            <p:childTnLst>
                              <p:par>
                                <p:cTn id="13" presetID="8" presetClass="entr" presetSubtype="32"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amond(out)">
                                      <p:cBhvr>
                                        <p:cTn id="15" dur="2000"/>
                                        <p:tgtEl>
                                          <p:spTgt spid="6"/>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2000"/>
                                        <p:tgtEl>
                                          <p:spTgt spid="3"/>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2000"/>
                                        <p:tgtEl>
                                          <p:spTgt spid="5"/>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uk-UA"/>
              <a:t>  </a:t>
            </a:r>
            <a:endParaRPr lang="ru-RU"/>
          </a:p>
        </p:txBody>
      </p:sp>
      <p:sp>
        <p:nvSpPr>
          <p:cNvPr id="54275" name="Rectangle 3"/>
          <p:cNvSpPr>
            <a:spLocks noGrp="1" noChangeArrowheads="1"/>
          </p:cNvSpPr>
          <p:nvPr>
            <p:ph type="body" sz="half" idx="1"/>
          </p:nvPr>
        </p:nvSpPr>
        <p:spPr>
          <a:xfrm>
            <a:off x="428596" y="1643050"/>
            <a:ext cx="5627688" cy="4530725"/>
          </a:xfrm>
        </p:spPr>
        <p:txBody>
          <a:bodyPr/>
          <a:lstStyle/>
          <a:p>
            <a:pPr>
              <a:lnSpc>
                <a:spcPct val="90000"/>
              </a:lnSpc>
              <a:buFont typeface="Wingdings" pitchFamily="2" charset="2"/>
              <a:buNone/>
            </a:pPr>
            <a:r>
              <a:rPr lang="uk-UA" sz="1600" dirty="0"/>
              <a:t>          </a:t>
            </a:r>
            <a:r>
              <a:rPr lang="uk-UA" sz="1800" dirty="0"/>
              <a:t>Доля розпорядилася так, що наділила Лесю дивовижними здібностями і в той же час примусила виборювати життя в щоденних муках і стражданнях.</a:t>
            </a:r>
          </a:p>
          <a:p>
            <a:pPr>
              <a:lnSpc>
                <a:spcPct val="90000"/>
              </a:lnSpc>
              <a:buFont typeface="Wingdings" pitchFamily="2" charset="2"/>
              <a:buNone/>
            </a:pPr>
            <a:r>
              <a:rPr lang="uk-UA" sz="1800" dirty="0"/>
              <a:t>          Під час свята Водохреща в Луцьку дівчинка промочила ноги  в крижаній воді. Спочатку боліла нога, потім рука. Діагноз – туберкульоз кісток, а потім і легень, нирок. Та ще в дитинстві поетеса засвоїла правило: щоб не плакать, треба сміятись.</a:t>
            </a:r>
          </a:p>
          <a:p>
            <a:pPr>
              <a:lnSpc>
                <a:spcPct val="90000"/>
              </a:lnSpc>
              <a:buFont typeface="Wingdings" pitchFamily="2" charset="2"/>
              <a:buNone/>
            </a:pPr>
            <a:r>
              <a:rPr lang="uk-UA" sz="1800" dirty="0"/>
              <a:t>           Часто їй доводилось їздити на лікування до </a:t>
            </a:r>
            <a:r>
              <a:rPr lang="uk-UA" sz="1800" dirty="0" smtClean="0"/>
              <a:t>Криму. Також Леся лікувалася і в Єгипті. Але все це було марно. </a:t>
            </a:r>
            <a:r>
              <a:rPr lang="uk-UA" sz="1800" dirty="0"/>
              <a:t>Прожила Л. Українка всього лише сорок два роки, і тридцять з них плідно працювала на літературній ниві. Похована вона в Києві на Байковому кладовищі.</a:t>
            </a:r>
            <a:endParaRPr lang="ru-RU" sz="1800" dirty="0"/>
          </a:p>
        </p:txBody>
      </p:sp>
      <p:pic>
        <p:nvPicPr>
          <p:cNvPr id="54280" name="Picture 8"/>
          <p:cNvPicPr>
            <a:picLocks noGrp="1" noChangeAspect="1" noChangeArrowheads="1"/>
          </p:cNvPicPr>
          <p:nvPr>
            <p:ph sz="half" idx="2"/>
          </p:nvPr>
        </p:nvPicPr>
        <p:blipFill>
          <a:blip r:embed="rId3"/>
          <a:srcRect/>
          <a:stretch>
            <a:fillRect/>
          </a:stretch>
        </p:blipFill>
        <p:spPr>
          <a:xfrm>
            <a:off x="6443663" y="1484313"/>
            <a:ext cx="2232025" cy="2881312"/>
          </a:xfrm>
          <a:noFill/>
          <a:ln/>
        </p:spPr>
      </p:pic>
      <p:sp>
        <p:nvSpPr>
          <p:cNvPr id="7" name="Прямоугольник 6"/>
          <p:cNvSpPr/>
          <p:nvPr/>
        </p:nvSpPr>
        <p:spPr>
          <a:xfrm>
            <a:off x="1428728" y="357166"/>
            <a:ext cx="5652509" cy="923330"/>
          </a:xfrm>
          <a:prstGeom prst="rect">
            <a:avLst/>
          </a:prstGeom>
          <a:noFill/>
        </p:spPr>
        <p:txBody>
          <a:bodyPr wrap="none" lIns="91440" tIns="45720" rIns="91440" bIns="45720">
            <a:prstTxWarp prst="textWave4">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Тяжка доля…</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mph" presetSubtype="0" grpId="0" nodeType="afterEffect">
                                  <p:stCondLst>
                                    <p:cond delay="0"/>
                                  </p:stCondLst>
                                  <p:endCondLst>
                                    <p:cond evt="onNext" delay="0">
                                      <p:tgtEl>
                                        <p:sldTgt/>
                                      </p:tgtEl>
                                    </p:cond>
                                  </p:endCondLst>
                                  <p:childTnLst>
                                    <p:set>
                                      <p:cBhvr override="childStyle">
                                        <p:cTn id="6" dur="indefinite" fill="hold"/>
                                        <p:tgtEl>
                                          <p:spTgt spid="7"/>
                                        </p:tgtEl>
                                        <p:attrNameLst>
                                          <p:attrName>style.color</p:attrName>
                                        </p:attrNameLst>
                                      </p:cBhvr>
                                      <p:to>
                                        <p:clrVal>
                                          <a:schemeClr val="accent2"/>
                                        </p:clrVal>
                                      </p:to>
                                    </p:set>
                                    <p:set>
                                      <p:cBhvr override="childStyle">
                                        <p:cTn id="7" dur="indefinite" fill="hold"/>
                                        <p:tgtEl>
                                          <p:spTgt spid="7"/>
                                        </p:tgtEl>
                                        <p:attrNameLst>
                                          <p:attrName>style.fontStyle</p:attrName>
                                        </p:attrNameLst>
                                      </p:cBhvr>
                                      <p:to>
                                        <p:strVal val="italic"/>
                                      </p:to>
                                    </p:set>
                                    <p:set>
                                      <p:cBhvr>
                                        <p:cTn id="8" dur="indefinite" fill="hold"/>
                                        <p:tgtEl>
                                          <p:spTgt spid="7"/>
                                        </p:tgtEl>
                                        <p:attrNameLst>
                                          <p:attrName>style.fontWeight</p:attrName>
                                        </p:attrNameLst>
                                      </p:cBhvr>
                                      <p:to>
                                        <p:strVal val="bold"/>
                                      </p:to>
                                    </p:set>
                                    <p:set>
                                      <p:cBhvr>
                                        <p:cTn id="9" dur="indefinite" fill="hold"/>
                                        <p:tgtEl>
                                          <p:spTgt spid="7"/>
                                        </p:tgtEl>
                                        <p:attrNameLst>
                                          <p:attrName>style.textDecorationUnderline</p:attrName>
                                        </p:attrNameLst>
                                      </p:cBhvr>
                                      <p:to>
                                        <p:strVal val="true"/>
                                      </p:to>
                                    </p:set>
                                  </p:childTnLst>
                                </p:cTn>
                              </p:par>
                            </p:childTnLst>
                          </p:cTn>
                        </p:par>
                        <p:par>
                          <p:cTn id="10" fill="hold">
                            <p:stCondLst>
                              <p:cond delay="0"/>
                            </p:stCondLst>
                            <p:childTnLst>
                              <p:par>
                                <p:cTn id="11" presetID="50" presetClass="entr" presetSubtype="0" decel="100000" fill="hold" grpId="0" nodeType="afterEffect">
                                  <p:stCondLst>
                                    <p:cond delay="0"/>
                                  </p:stCondLst>
                                  <p:childTnLst>
                                    <p:set>
                                      <p:cBhvr>
                                        <p:cTn id="12" dur="1" fill="hold">
                                          <p:stCondLst>
                                            <p:cond delay="0"/>
                                          </p:stCondLst>
                                        </p:cTn>
                                        <p:tgtEl>
                                          <p:spTgt spid="54275">
                                            <p:txEl>
                                              <p:pRg st="0" end="0"/>
                                            </p:txEl>
                                          </p:spTgt>
                                        </p:tgtEl>
                                        <p:attrNameLst>
                                          <p:attrName>style.visibility</p:attrName>
                                        </p:attrNameLst>
                                      </p:cBhvr>
                                      <p:to>
                                        <p:strVal val="visible"/>
                                      </p:to>
                                    </p:set>
                                    <p:anim calcmode="lin" valueType="num">
                                      <p:cBhvr>
                                        <p:cTn id="13" dur="2000" fill="hold"/>
                                        <p:tgtEl>
                                          <p:spTgt spid="54275">
                                            <p:txEl>
                                              <p:pRg st="0" end="0"/>
                                            </p:txEl>
                                          </p:spTgt>
                                        </p:tgtEl>
                                        <p:attrNameLst>
                                          <p:attrName>ppt_w</p:attrName>
                                        </p:attrNameLst>
                                      </p:cBhvr>
                                      <p:tavLst>
                                        <p:tav tm="0">
                                          <p:val>
                                            <p:strVal val="#ppt_w+.3"/>
                                          </p:val>
                                        </p:tav>
                                        <p:tav tm="100000">
                                          <p:val>
                                            <p:strVal val="#ppt_w"/>
                                          </p:val>
                                        </p:tav>
                                      </p:tavLst>
                                    </p:anim>
                                    <p:anim calcmode="lin" valueType="num">
                                      <p:cBhvr>
                                        <p:cTn id="14" dur="2000" fill="hold"/>
                                        <p:tgtEl>
                                          <p:spTgt spid="54275">
                                            <p:txEl>
                                              <p:pRg st="0" end="0"/>
                                            </p:txEl>
                                          </p:spTgt>
                                        </p:tgtEl>
                                        <p:attrNameLst>
                                          <p:attrName>ppt_h</p:attrName>
                                        </p:attrNameLst>
                                      </p:cBhvr>
                                      <p:tavLst>
                                        <p:tav tm="0">
                                          <p:val>
                                            <p:strVal val="#ppt_h"/>
                                          </p:val>
                                        </p:tav>
                                        <p:tav tm="100000">
                                          <p:val>
                                            <p:strVal val="#ppt_h"/>
                                          </p:val>
                                        </p:tav>
                                      </p:tavLst>
                                    </p:anim>
                                    <p:animEffect transition="in" filter="fade">
                                      <p:cBhvr>
                                        <p:cTn id="15" dur="2000"/>
                                        <p:tgtEl>
                                          <p:spTgt spid="54275">
                                            <p:txEl>
                                              <p:pRg st="0" end="0"/>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54275">
                                            <p:txEl>
                                              <p:pRg st="1" end="1"/>
                                            </p:txEl>
                                          </p:spTgt>
                                        </p:tgtEl>
                                        <p:attrNameLst>
                                          <p:attrName>style.visibility</p:attrName>
                                        </p:attrNameLst>
                                      </p:cBhvr>
                                      <p:to>
                                        <p:strVal val="visible"/>
                                      </p:to>
                                    </p:set>
                                    <p:anim calcmode="lin" valueType="num">
                                      <p:cBhvr>
                                        <p:cTn id="19" dur="2000" fill="hold"/>
                                        <p:tgtEl>
                                          <p:spTgt spid="54275">
                                            <p:txEl>
                                              <p:pRg st="1" end="1"/>
                                            </p:txEl>
                                          </p:spTgt>
                                        </p:tgtEl>
                                        <p:attrNameLst>
                                          <p:attrName>ppt_w</p:attrName>
                                        </p:attrNameLst>
                                      </p:cBhvr>
                                      <p:tavLst>
                                        <p:tav tm="0">
                                          <p:val>
                                            <p:strVal val="#ppt_w+.3"/>
                                          </p:val>
                                        </p:tav>
                                        <p:tav tm="100000">
                                          <p:val>
                                            <p:strVal val="#ppt_w"/>
                                          </p:val>
                                        </p:tav>
                                      </p:tavLst>
                                    </p:anim>
                                    <p:anim calcmode="lin" valueType="num">
                                      <p:cBhvr>
                                        <p:cTn id="20" dur="2000" fill="hold"/>
                                        <p:tgtEl>
                                          <p:spTgt spid="54275">
                                            <p:txEl>
                                              <p:pRg st="1" end="1"/>
                                            </p:txEl>
                                          </p:spTgt>
                                        </p:tgtEl>
                                        <p:attrNameLst>
                                          <p:attrName>ppt_h</p:attrName>
                                        </p:attrNameLst>
                                      </p:cBhvr>
                                      <p:tavLst>
                                        <p:tav tm="0">
                                          <p:val>
                                            <p:strVal val="#ppt_h"/>
                                          </p:val>
                                        </p:tav>
                                        <p:tav tm="100000">
                                          <p:val>
                                            <p:strVal val="#ppt_h"/>
                                          </p:val>
                                        </p:tav>
                                      </p:tavLst>
                                    </p:anim>
                                    <p:animEffect transition="in" filter="fade">
                                      <p:cBhvr>
                                        <p:cTn id="21" dur="2000"/>
                                        <p:tgtEl>
                                          <p:spTgt spid="54275">
                                            <p:txEl>
                                              <p:pRg st="1" end="1"/>
                                            </p:txEl>
                                          </p:spTgt>
                                        </p:tgtEl>
                                      </p:cBhvr>
                                    </p:animEffect>
                                  </p:childTnLst>
                                </p:cTn>
                              </p:par>
                            </p:childTnLst>
                          </p:cTn>
                        </p:par>
                        <p:par>
                          <p:cTn id="22" fill="hold">
                            <p:stCondLst>
                              <p:cond delay="4000"/>
                            </p:stCondLst>
                            <p:childTnLst>
                              <p:par>
                                <p:cTn id="23" presetID="50" presetClass="entr" presetSubtype="0" decel="100000" fill="hold" grpId="0" nodeType="afterEffect">
                                  <p:stCondLst>
                                    <p:cond delay="0"/>
                                  </p:stCondLst>
                                  <p:childTnLst>
                                    <p:set>
                                      <p:cBhvr>
                                        <p:cTn id="24" dur="1" fill="hold">
                                          <p:stCondLst>
                                            <p:cond delay="0"/>
                                          </p:stCondLst>
                                        </p:cTn>
                                        <p:tgtEl>
                                          <p:spTgt spid="54275">
                                            <p:txEl>
                                              <p:pRg st="2" end="2"/>
                                            </p:txEl>
                                          </p:spTgt>
                                        </p:tgtEl>
                                        <p:attrNameLst>
                                          <p:attrName>style.visibility</p:attrName>
                                        </p:attrNameLst>
                                      </p:cBhvr>
                                      <p:to>
                                        <p:strVal val="visible"/>
                                      </p:to>
                                    </p:set>
                                    <p:anim calcmode="lin" valueType="num">
                                      <p:cBhvr>
                                        <p:cTn id="25" dur="2000" fill="hold"/>
                                        <p:tgtEl>
                                          <p:spTgt spid="54275">
                                            <p:txEl>
                                              <p:pRg st="2" end="2"/>
                                            </p:txEl>
                                          </p:spTgt>
                                        </p:tgtEl>
                                        <p:attrNameLst>
                                          <p:attrName>ppt_w</p:attrName>
                                        </p:attrNameLst>
                                      </p:cBhvr>
                                      <p:tavLst>
                                        <p:tav tm="0">
                                          <p:val>
                                            <p:strVal val="#ppt_w+.3"/>
                                          </p:val>
                                        </p:tav>
                                        <p:tav tm="100000">
                                          <p:val>
                                            <p:strVal val="#ppt_w"/>
                                          </p:val>
                                        </p:tav>
                                      </p:tavLst>
                                    </p:anim>
                                    <p:anim calcmode="lin" valueType="num">
                                      <p:cBhvr>
                                        <p:cTn id="26" dur="2000" fill="hold"/>
                                        <p:tgtEl>
                                          <p:spTgt spid="54275">
                                            <p:txEl>
                                              <p:pRg st="2" end="2"/>
                                            </p:txEl>
                                          </p:spTgt>
                                        </p:tgtEl>
                                        <p:attrNameLst>
                                          <p:attrName>ppt_h</p:attrName>
                                        </p:attrNameLst>
                                      </p:cBhvr>
                                      <p:tavLst>
                                        <p:tav tm="0">
                                          <p:val>
                                            <p:strVal val="#ppt_h"/>
                                          </p:val>
                                        </p:tav>
                                        <p:tav tm="100000">
                                          <p:val>
                                            <p:strVal val="#ppt_h"/>
                                          </p:val>
                                        </p:tav>
                                      </p:tavLst>
                                    </p:anim>
                                    <p:animEffect transition="in" filter="fade">
                                      <p:cBhvr>
                                        <p:cTn id="27" dur="2000"/>
                                        <p:tgtEl>
                                          <p:spTgt spid="54275">
                                            <p:txEl>
                                              <p:pRg st="2" end="2"/>
                                            </p:txEl>
                                          </p:spTgt>
                                        </p:tgtEl>
                                      </p:cBhvr>
                                    </p:animEffect>
                                  </p:childTnLst>
                                </p:cTn>
                              </p:par>
                            </p:childTnLst>
                          </p:cTn>
                        </p:par>
                        <p:par>
                          <p:cTn id="28" fill="hold">
                            <p:stCondLst>
                              <p:cond delay="6000"/>
                            </p:stCondLst>
                            <p:childTnLst>
                              <p:par>
                                <p:cTn id="29" presetID="56" presetClass="entr" presetSubtype="0" fill="hold" nodeType="afterEffect">
                                  <p:stCondLst>
                                    <p:cond delay="0"/>
                                  </p:stCondLst>
                                  <p:iterate type="lt">
                                    <p:tmPct val="10000"/>
                                  </p:iterate>
                                  <p:childTnLst>
                                    <p:set>
                                      <p:cBhvr>
                                        <p:cTn id="30" dur="1" fill="hold">
                                          <p:stCondLst>
                                            <p:cond delay="0"/>
                                          </p:stCondLst>
                                        </p:cTn>
                                        <p:tgtEl>
                                          <p:spTgt spid="54280"/>
                                        </p:tgtEl>
                                        <p:attrNameLst>
                                          <p:attrName>style.visibility</p:attrName>
                                        </p:attrNameLst>
                                      </p:cBhvr>
                                      <p:to>
                                        <p:strVal val="visible"/>
                                      </p:to>
                                    </p:set>
                                    <p:anim by="(-#ppt_w*2)" calcmode="lin" valueType="num">
                                      <p:cBhvr rctx="PPT">
                                        <p:cTn id="31" dur="1000" autoRev="1" fill="hold">
                                          <p:stCondLst>
                                            <p:cond delay="0"/>
                                          </p:stCondLst>
                                        </p:cTn>
                                        <p:tgtEl>
                                          <p:spTgt spid="54280"/>
                                        </p:tgtEl>
                                        <p:attrNameLst>
                                          <p:attrName>ppt_w</p:attrName>
                                        </p:attrNameLst>
                                      </p:cBhvr>
                                    </p:anim>
                                    <p:anim by="(#ppt_w*0.50)" calcmode="lin" valueType="num">
                                      <p:cBhvr>
                                        <p:cTn id="32" dur="1000" decel="50000" autoRev="1" fill="hold">
                                          <p:stCondLst>
                                            <p:cond delay="0"/>
                                          </p:stCondLst>
                                        </p:cTn>
                                        <p:tgtEl>
                                          <p:spTgt spid="54280"/>
                                        </p:tgtEl>
                                        <p:attrNameLst>
                                          <p:attrName>ppt_x</p:attrName>
                                        </p:attrNameLst>
                                      </p:cBhvr>
                                    </p:anim>
                                    <p:anim from="(-#ppt_h/2)" to="(#ppt_y)" calcmode="lin" valueType="num">
                                      <p:cBhvr>
                                        <p:cTn id="33" dur="2000" fill="hold">
                                          <p:stCondLst>
                                            <p:cond delay="0"/>
                                          </p:stCondLst>
                                        </p:cTn>
                                        <p:tgtEl>
                                          <p:spTgt spid="54280"/>
                                        </p:tgtEl>
                                        <p:attrNameLst>
                                          <p:attrName>ppt_y</p:attrName>
                                        </p:attrNameLst>
                                      </p:cBhvr>
                                    </p:anim>
                                    <p:animRot by="21600000">
                                      <p:cBhvr>
                                        <p:cTn id="34" dur="2000" fill="hold">
                                          <p:stCondLst>
                                            <p:cond delay="0"/>
                                          </p:stCondLst>
                                        </p:cTn>
                                        <p:tgtEl>
                                          <p:spTgt spid="5428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54" descr="Леся Українка в Криму. Фото 1897 р."/>
          <p:cNvPicPr>
            <a:picLocks noChangeAspect="1" noChangeArrowheads="1"/>
          </p:cNvPicPr>
          <p:nvPr/>
        </p:nvPicPr>
        <p:blipFill>
          <a:blip r:embed="rId3"/>
          <a:srcRect/>
          <a:stretch>
            <a:fillRect/>
          </a:stretch>
        </p:blipFill>
        <p:spPr bwMode="auto">
          <a:xfrm>
            <a:off x="428596" y="1571612"/>
            <a:ext cx="2643206" cy="3714776"/>
          </a:xfrm>
          <a:prstGeom prst="rect">
            <a:avLst/>
          </a:prstGeom>
          <a:noFill/>
          <a:ln w="9525">
            <a:noFill/>
            <a:miter lim="800000"/>
            <a:headEnd/>
            <a:tailEnd/>
          </a:ln>
        </p:spPr>
      </p:pic>
      <p:sp>
        <p:nvSpPr>
          <p:cNvPr id="3" name="Rectangle 3"/>
          <p:cNvSpPr>
            <a:spLocks noChangeArrowheads="1"/>
          </p:cNvSpPr>
          <p:nvPr/>
        </p:nvSpPr>
        <p:spPr bwMode="auto">
          <a:xfrm>
            <a:off x="357158" y="5429264"/>
            <a:ext cx="2285988" cy="523875"/>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a:t>
            </a:r>
            <a:r>
              <a:rPr lang="uk-UA" sz="1400" b="1" i="1" dirty="0" err="1" smtClean="0">
                <a:latin typeface="Constantia" pitchFamily="18" charset="0"/>
              </a:rPr>
              <a:t>Україка</a:t>
            </a:r>
            <a:r>
              <a:rPr lang="uk-UA" sz="1400" b="1" i="1" dirty="0" smtClean="0">
                <a:latin typeface="Constantia" pitchFamily="18" charset="0"/>
              </a:rPr>
              <a:t> </a:t>
            </a:r>
            <a:r>
              <a:rPr lang="uk-UA" sz="1400" b="1" i="1" dirty="0">
                <a:latin typeface="Constantia" pitchFamily="18" charset="0"/>
              </a:rPr>
              <a:t>в Криму. Фото 1897 р.</a:t>
            </a:r>
            <a:endParaRPr lang="ru-RU" b="1" dirty="0"/>
          </a:p>
        </p:txBody>
      </p:sp>
      <p:pic>
        <p:nvPicPr>
          <p:cNvPr id="4" name="Рисунок 58" descr="Леся Українка в Криму. Фото 1897 р."/>
          <p:cNvPicPr>
            <a:picLocks noChangeAspect="1" noChangeArrowheads="1"/>
          </p:cNvPicPr>
          <p:nvPr/>
        </p:nvPicPr>
        <p:blipFill>
          <a:blip r:embed="rId4"/>
          <a:srcRect/>
          <a:stretch>
            <a:fillRect/>
          </a:stretch>
        </p:blipFill>
        <p:spPr bwMode="auto">
          <a:xfrm>
            <a:off x="3286116" y="1857364"/>
            <a:ext cx="2254776" cy="3429006"/>
          </a:xfrm>
          <a:prstGeom prst="rect">
            <a:avLst/>
          </a:prstGeom>
          <a:noFill/>
          <a:ln w="9525">
            <a:noFill/>
            <a:miter lim="800000"/>
            <a:headEnd/>
            <a:tailEnd/>
          </a:ln>
        </p:spPr>
      </p:pic>
      <p:sp>
        <p:nvSpPr>
          <p:cNvPr id="5" name="Rectangle 4"/>
          <p:cNvSpPr>
            <a:spLocks noChangeArrowheads="1"/>
          </p:cNvSpPr>
          <p:nvPr/>
        </p:nvSpPr>
        <p:spPr bwMode="auto">
          <a:xfrm>
            <a:off x="3143240" y="5500702"/>
            <a:ext cx="2357457" cy="523875"/>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в Криму (</a:t>
            </a:r>
            <a:r>
              <a:rPr lang="uk-UA" sz="1400" b="1" i="1" dirty="0" err="1">
                <a:latin typeface="Constantia" pitchFamily="18" charset="0"/>
              </a:rPr>
              <a:t>Чукурлар</a:t>
            </a:r>
            <a:r>
              <a:rPr lang="uk-UA" sz="1400" b="1" i="1" dirty="0">
                <a:latin typeface="Constantia" pitchFamily="18" charset="0"/>
              </a:rPr>
              <a:t>). Фото 1897 р.</a:t>
            </a:r>
            <a:endParaRPr lang="ru-RU" sz="1400" b="1" dirty="0">
              <a:latin typeface="Constantia" pitchFamily="18" charset="0"/>
            </a:endParaRPr>
          </a:p>
        </p:txBody>
      </p:sp>
      <p:pic>
        <p:nvPicPr>
          <p:cNvPr id="6" name="Рисунок 113" descr="Леся Українка. Єгипет. Фото 1912 р."/>
          <p:cNvPicPr>
            <a:picLocks noChangeAspect="1" noChangeArrowheads="1"/>
          </p:cNvPicPr>
          <p:nvPr/>
        </p:nvPicPr>
        <p:blipFill>
          <a:blip r:embed="rId5"/>
          <a:srcRect/>
          <a:stretch>
            <a:fillRect/>
          </a:stretch>
        </p:blipFill>
        <p:spPr bwMode="auto">
          <a:xfrm>
            <a:off x="5929322" y="1571612"/>
            <a:ext cx="2624128" cy="3786195"/>
          </a:xfrm>
          <a:prstGeom prst="rect">
            <a:avLst/>
          </a:prstGeom>
          <a:noFill/>
          <a:ln w="9525">
            <a:noFill/>
            <a:miter lim="800000"/>
            <a:headEnd/>
            <a:tailEnd/>
          </a:ln>
        </p:spPr>
      </p:pic>
      <p:sp>
        <p:nvSpPr>
          <p:cNvPr id="7" name="Rectangle 4"/>
          <p:cNvSpPr>
            <a:spLocks noChangeArrowheads="1"/>
          </p:cNvSpPr>
          <p:nvPr/>
        </p:nvSpPr>
        <p:spPr bwMode="auto">
          <a:xfrm>
            <a:off x="5786446" y="5429264"/>
            <a:ext cx="2714647" cy="523220"/>
          </a:xfrm>
          <a:prstGeom prst="rect">
            <a:avLst/>
          </a:prstGeom>
          <a:noFill/>
          <a:ln w="9525">
            <a:noFill/>
            <a:miter lim="800000"/>
            <a:headEnd/>
            <a:tailEnd/>
          </a:ln>
        </p:spPr>
        <p:txBody>
          <a:bodyPr wrap="square" anchor="ctr">
            <a:spAutoFit/>
          </a:bodyPr>
          <a:lstStyle/>
          <a:p>
            <a:pPr algn="ctr"/>
            <a:r>
              <a:rPr lang="uk-UA" sz="1400" b="1" i="1" dirty="0">
                <a:latin typeface="Constantia" pitchFamily="18" charset="0"/>
              </a:rPr>
              <a:t>Леся Українка. Єгипет. Фото 1912 р.</a:t>
            </a:r>
            <a:endParaRPr lang="ru-RU" sz="1400" b="1" dirty="0">
              <a:latin typeface="Constantia" pitchFamily="18" charset="0"/>
            </a:endParaRPr>
          </a:p>
        </p:txBody>
      </p:sp>
      <p:sp>
        <p:nvSpPr>
          <p:cNvPr id="8" name="Прямоугольник 7"/>
          <p:cNvSpPr/>
          <p:nvPr/>
        </p:nvSpPr>
        <p:spPr>
          <a:xfrm>
            <a:off x="214282" y="357166"/>
            <a:ext cx="8429684" cy="1077218"/>
          </a:xfrm>
          <a:prstGeom prst="rect">
            <a:avLst/>
          </a:prstGeom>
          <a:noFill/>
        </p:spPr>
        <p:txBody>
          <a:bodyPr wrap="square" lIns="91440" tIns="45720" rIns="91440" bIns="45720">
            <a:spAutoFit/>
          </a:bodyPr>
          <a:lstStyle/>
          <a:p>
            <a:pPr eaLnBrk="1" hangingPunct="1">
              <a:defRPr/>
            </a:pPr>
            <a:r>
              <a:rPr lang="uk-UA"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uk-UA"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Ні! Я  жива,  я  вічно  буду  жити</a:t>
            </a:r>
            <a:r>
              <a:rPr lang="uk-UA"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uk-UA"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Леся  Українка</a:t>
            </a:r>
          </a:p>
        </p:txBody>
      </p:sp>
    </p:spTree>
  </p:cSld>
  <p:clrMapOvr>
    <a:masterClrMapping/>
  </p:clrMapOvr>
  <p:transition spd="med">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5"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2000" fill="hold"/>
                                        <p:tgtEl>
                                          <p:spTgt spid="4"/>
                                        </p:tgtEl>
                                        <p:attrNameLst>
                                          <p:attrName>ppt_w</p:attrName>
                                        </p:attrNameLst>
                                      </p:cBhvr>
                                      <p:tavLst>
                                        <p:tav tm="0">
                                          <p:val>
                                            <p:fltVal val="0"/>
                                          </p:val>
                                        </p:tav>
                                        <p:tav tm="100000">
                                          <p:val>
                                            <p:strVal val="#ppt_w"/>
                                          </p:val>
                                        </p:tav>
                                      </p:tavLst>
                                    </p:anim>
                                    <p:anim calcmode="lin" valueType="num">
                                      <p:cBhvr>
                                        <p:cTn id="15" dur="2000" fill="hold"/>
                                        <p:tgtEl>
                                          <p:spTgt spid="4"/>
                                        </p:tgtEl>
                                        <p:attrNameLst>
                                          <p:attrName>ppt_h</p:attrName>
                                        </p:attrNameLst>
                                      </p:cBhvr>
                                      <p:tavLst>
                                        <p:tav tm="0">
                                          <p:val>
                                            <p:fltVal val="0"/>
                                          </p:val>
                                        </p:tav>
                                        <p:tav tm="100000">
                                          <p:val>
                                            <p:strVal val="#ppt_h"/>
                                          </p:val>
                                        </p:tav>
                                      </p:tavLst>
                                    </p:anim>
                                    <p:anim calcmode="lin" valueType="num">
                                      <p:cBhvr>
                                        <p:cTn id="16" dur="2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7" dur="2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4000"/>
                            </p:stCondLst>
                            <p:childTnLst>
                              <p:par>
                                <p:cTn id="19" presetID="15"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3000" fill="hold"/>
                                        <p:tgtEl>
                                          <p:spTgt spid="6"/>
                                        </p:tgtEl>
                                        <p:attrNameLst>
                                          <p:attrName>ppt_w</p:attrName>
                                        </p:attrNameLst>
                                      </p:cBhvr>
                                      <p:tavLst>
                                        <p:tav tm="0">
                                          <p:val>
                                            <p:fltVal val="0"/>
                                          </p:val>
                                        </p:tav>
                                        <p:tav tm="100000">
                                          <p:val>
                                            <p:strVal val="#ppt_w"/>
                                          </p:val>
                                        </p:tav>
                                      </p:tavLst>
                                    </p:anim>
                                    <p:anim calcmode="lin" valueType="num">
                                      <p:cBhvr>
                                        <p:cTn id="22" dur="3000" fill="hold"/>
                                        <p:tgtEl>
                                          <p:spTgt spid="6"/>
                                        </p:tgtEl>
                                        <p:attrNameLst>
                                          <p:attrName>ppt_h</p:attrName>
                                        </p:attrNameLst>
                                      </p:cBhvr>
                                      <p:tavLst>
                                        <p:tav tm="0">
                                          <p:val>
                                            <p:fltVal val="0"/>
                                          </p:val>
                                        </p:tav>
                                        <p:tav tm="100000">
                                          <p:val>
                                            <p:strVal val="#ppt_h"/>
                                          </p:val>
                                        </p:tav>
                                      </p:tavLst>
                                    </p:anim>
                                    <p:anim calcmode="lin" valueType="num">
                                      <p:cBhvr>
                                        <p:cTn id="23" dur="3000" fill="hold"/>
                                        <p:tgtEl>
                                          <p:spTgt spid="6"/>
                                        </p:tgtEl>
                                        <p:attrNameLst>
                                          <p:attrName>ppt_x</p:attrName>
                                        </p:attrNameLst>
                                      </p:cBhvr>
                                      <p:tavLst>
                                        <p:tav tm="0" fmla="#ppt_x+(cos(-2*pi*(1-$))*-#ppt_x-sin(-2*pi*(1-$))*(1-#ppt_y))*(1-$)">
                                          <p:val>
                                            <p:fltVal val="0"/>
                                          </p:val>
                                        </p:tav>
                                        <p:tav tm="100000">
                                          <p:val>
                                            <p:fltVal val="1"/>
                                          </p:val>
                                        </p:tav>
                                      </p:tavLst>
                                    </p:anim>
                                    <p:anim calcmode="lin" valueType="num">
                                      <p:cBhvr>
                                        <p:cTn id="24" dur="3000" fill="hold"/>
                                        <p:tgtEl>
                                          <p:spTgt spid="6"/>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7000"/>
                            </p:stCondLst>
                            <p:childTnLst>
                              <p:par>
                                <p:cTn id="26" presetID="50" presetClass="entr" presetSubtype="0" decel="10000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1000" fill="hold"/>
                                        <p:tgtEl>
                                          <p:spTgt spid="3"/>
                                        </p:tgtEl>
                                        <p:attrNameLst>
                                          <p:attrName>ppt_w</p:attrName>
                                        </p:attrNameLst>
                                      </p:cBhvr>
                                      <p:tavLst>
                                        <p:tav tm="0">
                                          <p:val>
                                            <p:strVal val="#ppt_w+.3"/>
                                          </p:val>
                                        </p:tav>
                                        <p:tav tm="100000">
                                          <p:val>
                                            <p:strVal val="#ppt_w"/>
                                          </p:val>
                                        </p:tav>
                                      </p:tavLst>
                                    </p:anim>
                                    <p:anim calcmode="lin" valueType="num">
                                      <p:cBhvr>
                                        <p:cTn id="29" dur="1000" fill="hold"/>
                                        <p:tgtEl>
                                          <p:spTgt spid="3"/>
                                        </p:tgtEl>
                                        <p:attrNameLst>
                                          <p:attrName>ppt_h</p:attrName>
                                        </p:attrNameLst>
                                      </p:cBhvr>
                                      <p:tavLst>
                                        <p:tav tm="0">
                                          <p:val>
                                            <p:strVal val="#ppt_h"/>
                                          </p:val>
                                        </p:tav>
                                        <p:tav tm="100000">
                                          <p:val>
                                            <p:strVal val="#ppt_h"/>
                                          </p:val>
                                        </p:tav>
                                      </p:tavLst>
                                    </p:anim>
                                    <p:animEffect transition="in" filter="fade">
                                      <p:cBhvr>
                                        <p:cTn id="30" dur="1000"/>
                                        <p:tgtEl>
                                          <p:spTgt spid="3"/>
                                        </p:tgtEl>
                                      </p:cBhvr>
                                    </p:animEffect>
                                  </p:childTnLst>
                                </p:cTn>
                              </p:par>
                            </p:childTnLst>
                          </p:cTn>
                        </p:par>
                        <p:par>
                          <p:cTn id="31" fill="hold">
                            <p:stCondLst>
                              <p:cond delay="8000"/>
                            </p:stCondLst>
                            <p:childTnLst>
                              <p:par>
                                <p:cTn id="32" presetID="50" presetClass="entr" presetSubtype="0" decel="10000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p:cTn id="34" dur="1000" fill="hold"/>
                                        <p:tgtEl>
                                          <p:spTgt spid="5"/>
                                        </p:tgtEl>
                                        <p:attrNameLst>
                                          <p:attrName>ppt_w</p:attrName>
                                        </p:attrNameLst>
                                      </p:cBhvr>
                                      <p:tavLst>
                                        <p:tav tm="0">
                                          <p:val>
                                            <p:strVal val="#ppt_w+.3"/>
                                          </p:val>
                                        </p:tav>
                                        <p:tav tm="100000">
                                          <p:val>
                                            <p:strVal val="#ppt_w"/>
                                          </p:val>
                                        </p:tav>
                                      </p:tavLst>
                                    </p:anim>
                                    <p:anim calcmode="lin" valueType="num">
                                      <p:cBhvr>
                                        <p:cTn id="35" dur="1000" fill="hold"/>
                                        <p:tgtEl>
                                          <p:spTgt spid="5"/>
                                        </p:tgtEl>
                                        <p:attrNameLst>
                                          <p:attrName>ppt_h</p:attrName>
                                        </p:attrNameLst>
                                      </p:cBhvr>
                                      <p:tavLst>
                                        <p:tav tm="0">
                                          <p:val>
                                            <p:strVal val="#ppt_h"/>
                                          </p:val>
                                        </p:tav>
                                        <p:tav tm="100000">
                                          <p:val>
                                            <p:strVal val="#ppt_h"/>
                                          </p:val>
                                        </p:tav>
                                      </p:tavLst>
                                    </p:anim>
                                    <p:animEffect transition="in" filter="fade">
                                      <p:cBhvr>
                                        <p:cTn id="36" dur="1000"/>
                                        <p:tgtEl>
                                          <p:spTgt spid="5"/>
                                        </p:tgtEl>
                                      </p:cBhvr>
                                    </p:animEffect>
                                  </p:childTnLst>
                                </p:cTn>
                              </p:par>
                            </p:childTnLst>
                          </p:cTn>
                        </p:par>
                        <p:par>
                          <p:cTn id="37" fill="hold">
                            <p:stCondLst>
                              <p:cond delay="9000"/>
                            </p:stCondLst>
                            <p:childTnLst>
                              <p:par>
                                <p:cTn id="38" presetID="50" presetClass="entr" presetSubtype="0" decel="10000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1000" fill="hold"/>
                                        <p:tgtEl>
                                          <p:spTgt spid="7"/>
                                        </p:tgtEl>
                                        <p:attrNameLst>
                                          <p:attrName>ppt_w</p:attrName>
                                        </p:attrNameLst>
                                      </p:cBhvr>
                                      <p:tavLst>
                                        <p:tav tm="0">
                                          <p:val>
                                            <p:strVal val="#ppt_w+.3"/>
                                          </p:val>
                                        </p:tav>
                                        <p:tav tm="100000">
                                          <p:val>
                                            <p:strVal val="#ppt_w"/>
                                          </p:val>
                                        </p:tav>
                                      </p:tavLst>
                                    </p:anim>
                                    <p:anim calcmode="lin" valueType="num">
                                      <p:cBhvr>
                                        <p:cTn id="41" dur="1000" fill="hold"/>
                                        <p:tgtEl>
                                          <p:spTgt spid="7"/>
                                        </p:tgtEl>
                                        <p:attrNameLst>
                                          <p:attrName>ppt_h</p:attrName>
                                        </p:attrNameLst>
                                      </p:cBhvr>
                                      <p:tavLst>
                                        <p:tav tm="0">
                                          <p:val>
                                            <p:strVal val="#ppt_h"/>
                                          </p:val>
                                        </p:tav>
                                        <p:tav tm="100000">
                                          <p:val>
                                            <p:strVal val="#ppt_h"/>
                                          </p:val>
                                        </p:tav>
                                      </p:tavLst>
                                    </p:anim>
                                    <p:animEffect transition="in" filter="fade">
                                      <p:cBhvr>
                                        <p:cTn id="42" dur="1000"/>
                                        <p:tgtEl>
                                          <p:spTgt spid="7"/>
                                        </p:tgtEl>
                                      </p:cBhvr>
                                    </p:animEffect>
                                  </p:childTnLst>
                                </p:cTn>
                              </p:par>
                            </p:childTnLst>
                          </p:cTn>
                        </p:par>
                        <p:par>
                          <p:cTn id="43" fill="hold">
                            <p:stCondLst>
                              <p:cond delay="10000"/>
                            </p:stCondLst>
                            <p:childTnLst>
                              <p:par>
                                <p:cTn id="44" presetID="52" presetClass="entr" presetSubtype="0"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Scale>
                                      <p:cBhvr>
                                        <p:cTn id="46" dur="3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7" dur="3000" decel="50000" fill="hold">
                                          <p:stCondLst>
                                            <p:cond delay="0"/>
                                          </p:stCondLst>
                                        </p:cTn>
                                        <p:tgtEl>
                                          <p:spTgt spid="8"/>
                                        </p:tgtEl>
                                        <p:attrNameLst>
                                          <p:attrName>ppt_x</p:attrName>
                                          <p:attrName>ppt_y</p:attrName>
                                        </p:attrNameLst>
                                      </p:cBhvr>
                                    </p:animMotion>
                                    <p:animEffect transition="in" filter="fade">
                                      <p:cBhvr>
                                        <p:cTn id="48"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461</TotalTime>
  <Words>1308</Words>
  <Application>Microsoft Office PowerPoint</Application>
  <PresentationFormat>Экран (4:3)</PresentationFormat>
  <Paragraphs>99</Paragraphs>
  <Slides>20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Level</vt:lpstr>
      <vt:lpstr>   Життєвий і творчий шлях   Лесі Українки</vt:lpstr>
      <vt:lpstr>          </vt:lpstr>
      <vt:lpstr>Презентация PowerPoint</vt:lpstr>
      <vt:lpstr>Дитинство</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Презентация PowerPoint</vt:lpstr>
      <vt:lpstr> Михайло Олійник про  Лесю Українку</vt:lpstr>
      <vt:lpstr>Поетична творчість</vt:lpstr>
      <vt:lpstr>Надія </vt:lpstr>
      <vt:lpstr>Драматургія</vt:lpstr>
      <vt:lpstr>Презентация PowerPoint</vt:lpstr>
      <vt:lpstr>Презентация PowerPoint</vt:lpstr>
      <vt:lpstr>Презентация PowerPoint</vt:lpstr>
      <vt:lpstr>Список літератури</vt:lpstr>
    </vt:vector>
  </TitlesOfParts>
  <Company>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Життєвий і творчий шлях  Лесі Українки</dc:title>
  <dc:creator>1</dc:creator>
  <cp:lastModifiedBy>Maria</cp:lastModifiedBy>
  <cp:revision>27</cp:revision>
  <dcterms:created xsi:type="dcterms:W3CDTF">2011-02-14T15:30:40Z</dcterms:created>
  <dcterms:modified xsi:type="dcterms:W3CDTF">2012-10-30T05:50:39Z</dcterms:modified>
</cp:coreProperties>
</file>