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7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1F9D7C6-B630-4DAF-BCFD-43718A7B6121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8C1B157-3D03-44F3-BA5A-0D83464D1FBE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0638"/>
            <a:ext cx="6336704" cy="4005024"/>
          </a:xfrm>
        </p:spPr>
        <p:txBody>
          <a:bodyPr/>
          <a:lstStyle/>
          <a:p>
            <a:r>
              <a:rPr lang="ru-RU" sz="6000" b="1" dirty="0">
                <a:latin typeface="Ariston" panose="03000400000000000000" pitchFamily="66" charset="0"/>
              </a:rPr>
              <a:t>ПАВЛО ТИЧИНА</a:t>
            </a:r>
            <a:br>
              <a:rPr lang="ru-RU" sz="6000" b="1" dirty="0">
                <a:latin typeface="Ariston" panose="03000400000000000000" pitchFamily="66" charset="0"/>
              </a:rPr>
            </a:br>
            <a:r>
              <a:rPr lang="ru-RU" sz="6000" b="1" dirty="0">
                <a:latin typeface="Ariston" panose="03000400000000000000" pitchFamily="66" charset="0"/>
              </a:rPr>
              <a:t>(1891 — 1967)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345160" cy="50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6760741" cy="2376263"/>
          </a:xfrm>
        </p:spPr>
        <p:txBody>
          <a:bodyPr/>
          <a:lstStyle/>
          <a:p>
            <a:r>
              <a:rPr lang="ru-RU" sz="2400" dirty="0" err="1">
                <a:latin typeface="Ariston" panose="03000400000000000000" pitchFamily="66" charset="0"/>
              </a:rPr>
              <a:t>Товаришами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Тичини</a:t>
            </a:r>
            <a:r>
              <a:rPr lang="ru-RU" sz="2400" dirty="0">
                <a:latin typeface="Ariston" panose="03000400000000000000" pitchFamily="66" charset="0"/>
              </a:rPr>
              <a:t> в </a:t>
            </a:r>
            <a:r>
              <a:rPr lang="ru-RU" sz="2400" dirty="0" err="1">
                <a:latin typeface="Ariston" panose="03000400000000000000" pitchFamily="66" charset="0"/>
              </a:rPr>
              <a:t>семінарії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були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Григорій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Верьовка</a:t>
            </a:r>
            <a:r>
              <a:rPr lang="ru-RU" sz="2400" dirty="0">
                <a:latin typeface="Ariston" panose="03000400000000000000" pitchFamily="66" charset="0"/>
              </a:rPr>
              <a:t>, </a:t>
            </a:r>
            <a:r>
              <a:rPr lang="ru-RU" sz="2400" dirty="0" err="1">
                <a:latin typeface="Ariston" panose="03000400000000000000" pitchFamily="66" charset="0"/>
              </a:rPr>
              <a:t>майбутній</a:t>
            </a:r>
            <a:r>
              <a:rPr lang="ru-RU" sz="2400" dirty="0">
                <a:latin typeface="Ariston" panose="03000400000000000000" pitchFamily="66" charset="0"/>
              </a:rPr>
              <a:t> поет Василь </a:t>
            </a:r>
            <a:r>
              <a:rPr lang="ru-RU" sz="2400" dirty="0" err="1">
                <a:latin typeface="Ariston" panose="03000400000000000000" pitchFamily="66" charset="0"/>
              </a:rPr>
              <a:t>Елланський</a:t>
            </a:r>
            <a:r>
              <a:rPr lang="ru-RU" sz="2400" dirty="0">
                <a:latin typeface="Ariston" panose="03000400000000000000" pitchFamily="66" charset="0"/>
              </a:rPr>
              <a:t> (Василь </a:t>
            </a:r>
            <a:r>
              <a:rPr lang="ru-RU" sz="2400" dirty="0" err="1">
                <a:latin typeface="Ariston" panose="03000400000000000000" pitchFamily="66" charset="0"/>
              </a:rPr>
              <a:t>Еллан-Блакитний</a:t>
            </a:r>
            <a:r>
              <a:rPr lang="ru-RU" sz="2400" dirty="0">
                <a:latin typeface="Ariston" panose="03000400000000000000" pitchFamily="66" charset="0"/>
              </a:rPr>
              <a:t>), </a:t>
            </a:r>
            <a:r>
              <a:rPr lang="ru-RU" sz="2400" dirty="0" err="1">
                <a:latin typeface="Ariston" panose="03000400000000000000" pitchFamily="66" charset="0"/>
              </a:rPr>
              <a:t>Аркадій</a:t>
            </a:r>
            <a:r>
              <a:rPr lang="ru-RU" sz="2400" dirty="0">
                <a:latin typeface="Ariston" panose="03000400000000000000" pitchFamily="66" charset="0"/>
              </a:rPr>
              <a:t> Казка та </a:t>
            </a:r>
            <a:r>
              <a:rPr lang="ru-RU" sz="2400" dirty="0" err="1">
                <a:latin typeface="Ariston" panose="03000400000000000000" pitchFamily="66" charset="0"/>
              </a:rPr>
              <a:t>інші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відомі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пізніше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діячі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української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культури</a:t>
            </a:r>
            <a:r>
              <a:rPr lang="ru-RU" sz="2400" dirty="0">
                <a:latin typeface="Ariston" panose="03000400000000000000" pitchFamily="66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t="22362" r="21109" b="10376"/>
          <a:stretch/>
        </p:blipFill>
        <p:spPr bwMode="auto">
          <a:xfrm>
            <a:off x="5796136" y="1864524"/>
            <a:ext cx="3179772" cy="243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81767" y="4293096"/>
            <a:ext cx="3918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Ariston" panose="03000400000000000000" pitchFamily="66" charset="0"/>
              </a:rPr>
              <a:t>Григорій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Верьовка</a:t>
            </a:r>
            <a:r>
              <a:rPr lang="ru-RU" sz="2000" dirty="0" smtClean="0">
                <a:latin typeface="Ariston" panose="03000400000000000000" pitchFamily="66" charset="0"/>
              </a:rPr>
              <a:t> і </a:t>
            </a:r>
            <a:r>
              <a:rPr lang="ru-RU" sz="2000" dirty="0" err="1" smtClean="0">
                <a:latin typeface="Ariston" panose="03000400000000000000" pitchFamily="66" charset="0"/>
              </a:rPr>
              <a:t>Павло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Тичина</a:t>
            </a:r>
            <a:endParaRPr lang="ru-RU" sz="2000" dirty="0">
              <a:latin typeface="Ariston" panose="03000400000000000000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38" y="2056386"/>
            <a:ext cx="2289497" cy="30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5755"/>
            <a:ext cx="2079089" cy="27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4843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ston" panose="03000400000000000000" pitchFamily="66" charset="0"/>
              </a:rPr>
              <a:t>Василь </a:t>
            </a:r>
            <a:r>
              <a:rPr lang="ru-RU" dirty="0" err="1" smtClean="0">
                <a:latin typeface="Ariston" panose="03000400000000000000" pitchFamily="66" charset="0"/>
              </a:rPr>
              <a:t>Елланський</a:t>
            </a:r>
            <a:r>
              <a:rPr lang="ru-RU" dirty="0" smtClean="0">
                <a:latin typeface="Ariston" panose="03000400000000000000" pitchFamily="66" charset="0"/>
              </a:rPr>
              <a:t> (Василь </a:t>
            </a:r>
            <a:r>
              <a:rPr lang="ru-RU" dirty="0" err="1" smtClean="0">
                <a:latin typeface="Ariston" panose="03000400000000000000" pitchFamily="66" charset="0"/>
              </a:rPr>
              <a:t>Еллан-Блакитний</a:t>
            </a:r>
            <a:r>
              <a:rPr lang="ru-RU" dirty="0" smtClean="0">
                <a:latin typeface="Ariston" panose="03000400000000000000" pitchFamily="66" charset="0"/>
              </a:rPr>
              <a:t>)</a:t>
            </a:r>
            <a:endParaRPr lang="ru-RU" dirty="0">
              <a:latin typeface="Ariston" panose="03000400000000000000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524" y="608654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Ariston" panose="03000400000000000000" pitchFamily="66" charset="0"/>
              </a:rPr>
              <a:t>Аркадій</a:t>
            </a:r>
            <a:r>
              <a:rPr lang="ru-RU" sz="2000" dirty="0" smtClean="0">
                <a:latin typeface="Ariston" panose="03000400000000000000" pitchFamily="66" charset="0"/>
              </a:rPr>
              <a:t> Казка </a:t>
            </a:r>
            <a:endParaRPr lang="ru-RU" sz="2000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544615" cy="3199337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riston" panose="03000400000000000000" pitchFamily="66" charset="0"/>
              </a:rPr>
              <a:t>Значний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вплив</a:t>
            </a:r>
            <a:r>
              <a:rPr lang="ru-RU" sz="2000" dirty="0">
                <a:latin typeface="Ariston" panose="03000400000000000000" pitchFamily="66" charset="0"/>
              </a:rPr>
              <a:t> на </a:t>
            </a:r>
            <a:r>
              <a:rPr lang="ru-RU" sz="2000" dirty="0" err="1">
                <a:latin typeface="Ariston" panose="03000400000000000000" pitchFamily="66" charset="0"/>
              </a:rPr>
              <a:t>формування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Тичини-поета</a:t>
            </a:r>
            <a:r>
              <a:rPr lang="ru-RU" sz="2000" dirty="0">
                <a:latin typeface="Ariston" panose="03000400000000000000" pitchFamily="66" charset="0"/>
              </a:rPr>
              <a:t> мало </a:t>
            </a:r>
            <a:r>
              <a:rPr lang="ru-RU" sz="2000" dirty="0" err="1">
                <a:latin typeface="Ariston" panose="03000400000000000000" pitchFamily="66" charset="0"/>
              </a:rPr>
              <a:t>його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знайомство</a:t>
            </a:r>
            <a:r>
              <a:rPr lang="ru-RU" sz="2000" dirty="0">
                <a:latin typeface="Ariston" panose="03000400000000000000" pitchFamily="66" charset="0"/>
              </a:rPr>
              <a:t> з </a:t>
            </a:r>
            <a:r>
              <a:rPr lang="ru-RU" sz="2000" dirty="0" err="1">
                <a:latin typeface="Ariston" panose="03000400000000000000" pitchFamily="66" charset="0"/>
              </a:rPr>
              <a:t>Михайлом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Коцюбинським</a:t>
            </a:r>
            <a:r>
              <a:rPr lang="ru-RU" sz="2000" dirty="0">
                <a:latin typeface="Ariston" panose="03000400000000000000" pitchFamily="66" charset="0"/>
              </a:rPr>
              <a:t>, </a:t>
            </a:r>
            <a:r>
              <a:rPr lang="ru-RU" sz="2000" dirty="0" err="1">
                <a:latin typeface="Ariston" panose="03000400000000000000" pitchFamily="66" charset="0"/>
              </a:rPr>
              <a:t>літературні</a:t>
            </a:r>
            <a:r>
              <a:rPr lang="ru-RU" sz="2000" dirty="0">
                <a:latin typeface="Ariston" panose="03000400000000000000" pitchFamily="66" charset="0"/>
              </a:rPr>
              <a:t> «</a:t>
            </a:r>
            <a:r>
              <a:rPr lang="ru-RU" sz="2000" dirty="0" err="1">
                <a:latin typeface="Ariston" panose="03000400000000000000" pitchFamily="66" charset="0"/>
              </a:rPr>
              <a:t>суботи</a:t>
            </a:r>
            <a:r>
              <a:rPr lang="ru-RU" sz="2000" dirty="0">
                <a:latin typeface="Ariston" panose="03000400000000000000" pitchFamily="66" charset="0"/>
              </a:rPr>
              <a:t>» </a:t>
            </a:r>
            <a:r>
              <a:rPr lang="ru-RU" sz="2000" dirty="0" err="1">
                <a:latin typeface="Ariston" panose="03000400000000000000" pitchFamily="66" charset="0"/>
              </a:rPr>
              <a:t>якого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він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відвідував</a:t>
            </a:r>
            <a:r>
              <a:rPr lang="ru-RU" sz="2000" dirty="0">
                <a:latin typeface="Ariston" panose="03000400000000000000" pitchFamily="66" charset="0"/>
              </a:rPr>
              <a:t> з 1911 року. </a:t>
            </a:r>
          </a:p>
          <a:p>
            <a:r>
              <a:rPr lang="ru-RU" sz="2000" dirty="0">
                <a:latin typeface="Ariston" panose="03000400000000000000" pitchFamily="66" charset="0"/>
              </a:rPr>
              <a:t>1912 року в № 1 журналу «</a:t>
            </a:r>
            <a:r>
              <a:rPr lang="ru-RU" sz="2000" dirty="0" err="1">
                <a:latin typeface="Ariston" panose="03000400000000000000" pitchFamily="66" charset="0"/>
              </a:rPr>
              <a:t>Літературно-науковий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вісник</a:t>
            </a:r>
            <a:r>
              <a:rPr lang="ru-RU" sz="2000" dirty="0">
                <a:latin typeface="Ariston" panose="03000400000000000000" pitchFamily="66" charset="0"/>
              </a:rPr>
              <a:t>» з </a:t>
            </a:r>
            <a:r>
              <a:rPr lang="ru-RU" sz="2000" dirty="0" err="1">
                <a:latin typeface="Ariston" panose="03000400000000000000" pitchFamily="66" charset="0"/>
              </a:rPr>
              <a:t>подачі</a:t>
            </a:r>
            <a:r>
              <a:rPr lang="ru-RU" sz="2000" dirty="0">
                <a:latin typeface="Ariston" panose="03000400000000000000" pitchFamily="66" charset="0"/>
              </a:rPr>
              <a:t> М. С. </a:t>
            </a:r>
            <a:r>
              <a:rPr lang="ru-RU" sz="2000" dirty="0" err="1">
                <a:latin typeface="Ariston" panose="03000400000000000000" pitchFamily="66" charset="0"/>
              </a:rPr>
              <a:t>Грушевського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уперше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надруковано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твір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Тичини</a:t>
            </a:r>
            <a:r>
              <a:rPr lang="ru-RU" sz="2000" dirty="0">
                <a:latin typeface="Ariston" panose="03000400000000000000" pitchFamily="66" charset="0"/>
              </a:rPr>
              <a:t>. </a:t>
            </a:r>
            <a:r>
              <a:rPr lang="ru-RU" sz="2000" dirty="0" err="1">
                <a:latin typeface="Ariston" panose="03000400000000000000" pitchFamily="66" charset="0"/>
              </a:rPr>
              <a:t>Це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був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вірш</a:t>
            </a:r>
            <a:r>
              <a:rPr lang="ru-RU" sz="2000" dirty="0">
                <a:latin typeface="Ariston" panose="03000400000000000000" pitchFamily="66" charset="0"/>
              </a:rPr>
              <a:t> «Ви </a:t>
            </a:r>
            <a:r>
              <a:rPr lang="ru-RU" sz="2000" dirty="0" err="1">
                <a:latin typeface="Ariston" panose="03000400000000000000" pitchFamily="66" charset="0"/>
              </a:rPr>
              <a:t>знаєте</a:t>
            </a:r>
            <a:r>
              <a:rPr lang="ru-RU" sz="2000" dirty="0">
                <a:latin typeface="Ariston" panose="03000400000000000000" pitchFamily="66" charset="0"/>
              </a:rPr>
              <a:t>, як липа </a:t>
            </a:r>
            <a:r>
              <a:rPr lang="ru-RU" sz="2000" dirty="0" err="1">
                <a:latin typeface="Ariston" panose="03000400000000000000" pitchFamily="66" charset="0"/>
              </a:rPr>
              <a:t>шелестить</a:t>
            </a:r>
            <a:r>
              <a:rPr lang="ru-RU" sz="2000" dirty="0">
                <a:latin typeface="Ariston" panose="03000400000000000000" pitchFamily="66" charset="0"/>
              </a:rPr>
              <a:t>». </a:t>
            </a:r>
            <a:endParaRPr lang="ru-RU" sz="2000" dirty="0" smtClean="0">
              <a:latin typeface="Ariston" panose="03000400000000000000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28" y="186376"/>
            <a:ext cx="2699758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5676"/>
            <a:ext cx="2088232" cy="309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4581128"/>
            <a:ext cx="5330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ston" panose="03000400000000000000" pitchFamily="66" charset="0"/>
              </a:rPr>
              <a:t>1913 року </a:t>
            </a:r>
            <a:r>
              <a:rPr lang="ru-RU" sz="2000" dirty="0" err="1" smtClean="0">
                <a:latin typeface="Ariston" panose="03000400000000000000" pitchFamily="66" charset="0"/>
              </a:rPr>
              <a:t>Тичина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опублікував</a:t>
            </a:r>
            <a:r>
              <a:rPr lang="ru-RU" sz="2000" dirty="0" smtClean="0">
                <a:latin typeface="Ariston" panose="03000400000000000000" pitchFamily="66" charset="0"/>
              </a:rPr>
              <a:t> три </a:t>
            </a:r>
            <a:r>
              <a:rPr lang="ru-RU" sz="2000" dirty="0" err="1" smtClean="0">
                <a:latin typeface="Ariston" panose="03000400000000000000" pitchFamily="66" charset="0"/>
              </a:rPr>
              <a:t>оповідання</a:t>
            </a:r>
            <a:r>
              <a:rPr lang="ru-RU" sz="2000" dirty="0" smtClean="0">
                <a:latin typeface="Ariston" panose="03000400000000000000" pitchFamily="66" charset="0"/>
              </a:rPr>
              <a:t> — «</a:t>
            </a:r>
            <a:r>
              <a:rPr lang="ru-RU" sz="2000" dirty="0" err="1" smtClean="0">
                <a:latin typeface="Ariston" panose="03000400000000000000" pitchFamily="66" charset="0"/>
              </a:rPr>
              <a:t>Спокуса</a:t>
            </a:r>
            <a:r>
              <a:rPr lang="ru-RU" sz="2000" dirty="0" smtClean="0">
                <a:latin typeface="Ariston" panose="03000400000000000000" pitchFamily="66" charset="0"/>
              </a:rPr>
              <a:t>» (в </a:t>
            </a:r>
            <a:r>
              <a:rPr lang="ru-RU" sz="2000" dirty="0" err="1" smtClean="0">
                <a:latin typeface="Ariston" panose="03000400000000000000" pitchFamily="66" charset="0"/>
              </a:rPr>
              <a:t>газеті</a:t>
            </a:r>
            <a:r>
              <a:rPr lang="ru-RU" sz="2000" dirty="0" smtClean="0">
                <a:latin typeface="Ariston" panose="03000400000000000000" pitchFamily="66" charset="0"/>
              </a:rPr>
              <a:t> «Рада» </a:t>
            </a:r>
            <a:r>
              <a:rPr lang="ru-RU" sz="2000" dirty="0" err="1" smtClean="0">
                <a:latin typeface="Ariston" panose="03000400000000000000" pitchFamily="66" charset="0"/>
              </a:rPr>
              <a:t>від</a:t>
            </a:r>
            <a:r>
              <a:rPr lang="ru-RU" sz="2000" dirty="0" smtClean="0">
                <a:latin typeface="Ariston" panose="03000400000000000000" pitchFamily="66" charset="0"/>
              </a:rPr>
              <a:t> 17 </a:t>
            </a:r>
            <a:r>
              <a:rPr lang="ru-RU" sz="2000" dirty="0" err="1" smtClean="0">
                <a:latin typeface="Ariston" panose="03000400000000000000" pitchFamily="66" charset="0"/>
              </a:rPr>
              <a:t>жовтня</a:t>
            </a:r>
            <a:r>
              <a:rPr lang="ru-RU" sz="2000" dirty="0" smtClean="0">
                <a:latin typeface="Ariston" panose="03000400000000000000" pitchFamily="66" charset="0"/>
              </a:rPr>
              <a:t>), «</a:t>
            </a:r>
            <a:r>
              <a:rPr lang="ru-RU" sz="2000" dirty="0" err="1" smtClean="0">
                <a:latin typeface="Ariston" panose="03000400000000000000" pitchFamily="66" charset="0"/>
              </a:rPr>
              <a:t>Богословіє</a:t>
            </a:r>
            <a:r>
              <a:rPr lang="ru-RU" sz="2000" dirty="0" smtClean="0">
                <a:latin typeface="Ariston" panose="03000400000000000000" pitchFamily="66" charset="0"/>
              </a:rPr>
              <a:t>» (в </a:t>
            </a:r>
            <a:r>
              <a:rPr lang="ru-RU" sz="2000" dirty="0" err="1" smtClean="0">
                <a:latin typeface="Ariston" panose="03000400000000000000" pitchFamily="66" charset="0"/>
              </a:rPr>
              <a:t>газеті</a:t>
            </a:r>
            <a:r>
              <a:rPr lang="ru-RU" sz="2000" dirty="0" smtClean="0">
                <a:latin typeface="Ariston" panose="03000400000000000000" pitchFamily="66" charset="0"/>
              </a:rPr>
              <a:t> «Рада» </a:t>
            </a:r>
            <a:r>
              <a:rPr lang="ru-RU" sz="2000" dirty="0" err="1" smtClean="0">
                <a:latin typeface="Ariston" panose="03000400000000000000" pitchFamily="66" charset="0"/>
              </a:rPr>
              <a:t>від</a:t>
            </a:r>
            <a:r>
              <a:rPr lang="ru-RU" sz="2000" dirty="0" smtClean="0">
                <a:latin typeface="Ariston" panose="03000400000000000000" pitchFamily="66" charset="0"/>
              </a:rPr>
              <a:t> 6 листопада) та «На </a:t>
            </a:r>
            <a:r>
              <a:rPr lang="ru-RU" sz="2000" dirty="0" err="1" smtClean="0">
                <a:latin typeface="Ariston" panose="03000400000000000000" pitchFamily="66" charset="0"/>
              </a:rPr>
              <a:t>ріках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вавілонських</a:t>
            </a:r>
            <a:r>
              <a:rPr lang="ru-RU" sz="2000" dirty="0" smtClean="0">
                <a:latin typeface="Ariston" panose="03000400000000000000" pitchFamily="66" charset="0"/>
              </a:rPr>
              <a:t>» (в № 3 журналу «</a:t>
            </a:r>
            <a:r>
              <a:rPr lang="ru-RU" sz="2000" dirty="0" err="1" smtClean="0">
                <a:latin typeface="Ariston" panose="03000400000000000000" pitchFamily="66" charset="0"/>
              </a:rPr>
              <a:t>Світло</a:t>
            </a:r>
            <a:r>
              <a:rPr lang="ru-RU" sz="2000" dirty="0" smtClean="0">
                <a:latin typeface="Ariston" panose="03000400000000000000" pitchFamily="66" charset="0"/>
              </a:rPr>
              <a:t>»), </a:t>
            </a:r>
            <a:r>
              <a:rPr lang="ru-RU" sz="2000" dirty="0" err="1" smtClean="0">
                <a:latin typeface="Ariston" panose="03000400000000000000" pitchFamily="66" charset="0"/>
              </a:rPr>
              <a:t>які</a:t>
            </a:r>
            <a:r>
              <a:rPr lang="ru-RU" sz="2000" dirty="0" smtClean="0">
                <a:latin typeface="Ariston" panose="03000400000000000000" pitchFamily="66" charset="0"/>
              </a:rPr>
              <a:t> й стали </a:t>
            </a:r>
            <a:r>
              <a:rPr lang="ru-RU" sz="2000" dirty="0" err="1" smtClean="0">
                <a:latin typeface="Ariston" panose="03000400000000000000" pitchFamily="66" charset="0"/>
              </a:rPr>
              <a:t>його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своєрідним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прощанням</a:t>
            </a:r>
            <a:r>
              <a:rPr lang="ru-RU" sz="2000" dirty="0" smtClean="0">
                <a:latin typeface="Ariston" panose="03000400000000000000" pitchFamily="66" charset="0"/>
              </a:rPr>
              <a:t> з </a:t>
            </a:r>
            <a:r>
              <a:rPr lang="ru-RU" sz="2000" dirty="0" err="1" smtClean="0">
                <a:latin typeface="Ariston" panose="03000400000000000000" pitchFamily="66" charset="0"/>
              </a:rPr>
              <a:t>бурсацькою</a:t>
            </a:r>
            <a:r>
              <a:rPr lang="ru-RU" sz="2000" dirty="0" smtClean="0">
                <a:latin typeface="Ariston" panose="03000400000000000000" pitchFamily="66" charset="0"/>
              </a:rPr>
              <a:t> та </a:t>
            </a:r>
            <a:r>
              <a:rPr lang="ru-RU" sz="2000" dirty="0" err="1" smtClean="0">
                <a:latin typeface="Ariston" panose="03000400000000000000" pitchFamily="66" charset="0"/>
              </a:rPr>
              <a:t>семінарською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юністю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46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620688"/>
            <a:ext cx="5688631" cy="5760640"/>
          </a:xfrm>
        </p:spPr>
        <p:txBody>
          <a:bodyPr/>
          <a:lstStyle/>
          <a:p>
            <a:r>
              <a:rPr lang="ru-RU" sz="2000" dirty="0">
                <a:latin typeface="Ariston" panose="03000400000000000000" pitchFamily="66" charset="0"/>
              </a:rPr>
              <a:t>У 1913–1917 роках </a:t>
            </a:r>
            <a:r>
              <a:rPr lang="ru-RU" sz="2000" dirty="0" err="1">
                <a:latin typeface="Ariston" panose="03000400000000000000" pitchFamily="66" charset="0"/>
              </a:rPr>
              <a:t>Павло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Тичина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навчався</a:t>
            </a:r>
            <a:r>
              <a:rPr lang="ru-RU" sz="2000" dirty="0">
                <a:latin typeface="Ariston" panose="03000400000000000000" pitchFamily="66" charset="0"/>
              </a:rPr>
              <a:t> на </a:t>
            </a:r>
            <a:r>
              <a:rPr lang="ru-RU" sz="2000" dirty="0" err="1">
                <a:latin typeface="Ariston" panose="03000400000000000000" pitchFamily="66" charset="0"/>
              </a:rPr>
              <a:t>економічному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факультеті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Київського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комерційного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інституту</a:t>
            </a:r>
            <a:r>
              <a:rPr lang="ru-RU" sz="2000" dirty="0">
                <a:latin typeface="Ariston" panose="03000400000000000000" pitchFamily="66" charset="0"/>
              </a:rPr>
              <a:t> (де </a:t>
            </a:r>
            <a:r>
              <a:rPr lang="ru-RU" sz="2000" dirty="0" err="1">
                <a:latin typeface="Ariston" panose="03000400000000000000" pitchFamily="66" charset="0"/>
              </a:rPr>
              <a:t>він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числився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під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прізвищем</a:t>
            </a:r>
            <a:r>
              <a:rPr lang="ru-RU" sz="2000" dirty="0">
                <a:latin typeface="Ariston" panose="03000400000000000000" pitchFamily="66" charset="0"/>
              </a:rPr>
              <a:t> рос. Тычинин), але не </a:t>
            </a:r>
            <a:r>
              <a:rPr lang="ru-RU" sz="2000" dirty="0" err="1">
                <a:latin typeface="Ariston" panose="03000400000000000000" pitchFamily="66" charset="0"/>
              </a:rPr>
              <a:t>закінчив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його</a:t>
            </a:r>
            <a:r>
              <a:rPr lang="ru-RU" sz="2000" dirty="0">
                <a:latin typeface="Ariston" panose="03000400000000000000" pitchFamily="66" charset="0"/>
              </a:rPr>
              <a:t>. </a:t>
            </a:r>
            <a:r>
              <a:rPr lang="ru-RU" sz="2000" dirty="0" err="1">
                <a:latin typeface="Ariston" panose="03000400000000000000" pitchFamily="66" charset="0"/>
              </a:rPr>
              <a:t>Одночасно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працював</a:t>
            </a:r>
            <a:r>
              <a:rPr lang="ru-RU" sz="2000" dirty="0">
                <a:latin typeface="Ariston" panose="03000400000000000000" pitchFamily="66" charset="0"/>
              </a:rPr>
              <a:t> редактором </a:t>
            </a:r>
            <a:r>
              <a:rPr lang="ru-RU" sz="2000" dirty="0" err="1">
                <a:latin typeface="Ariston" panose="03000400000000000000" pitchFamily="66" charset="0"/>
              </a:rPr>
              <a:t>відділу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оголошень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газети</a:t>
            </a:r>
            <a:r>
              <a:rPr lang="ru-RU" sz="2000" dirty="0">
                <a:latin typeface="Ariston" panose="03000400000000000000" pitchFamily="66" charset="0"/>
              </a:rPr>
              <a:t> «Рада» і </a:t>
            </a:r>
            <a:r>
              <a:rPr lang="ru-RU" sz="2000" dirty="0" err="1">
                <a:latin typeface="Ariston" panose="03000400000000000000" pitchFamily="66" charset="0"/>
              </a:rPr>
              <a:t>технічним</a:t>
            </a:r>
            <a:r>
              <a:rPr lang="ru-RU" sz="2000" dirty="0">
                <a:latin typeface="Ariston" panose="03000400000000000000" pitchFamily="66" charset="0"/>
              </a:rPr>
              <a:t> секретарем </a:t>
            </a:r>
            <a:r>
              <a:rPr lang="ru-RU" sz="2000" dirty="0" err="1">
                <a:latin typeface="Ariston" panose="03000400000000000000" pitchFamily="66" charset="0"/>
              </a:rPr>
              <a:t>редакції</a:t>
            </a:r>
            <a:r>
              <a:rPr lang="ru-RU" sz="2000" dirty="0">
                <a:latin typeface="Ariston" panose="03000400000000000000" pitchFamily="66" charset="0"/>
              </a:rPr>
              <a:t> журналу «</a:t>
            </a:r>
            <a:r>
              <a:rPr lang="ru-RU" sz="2000" dirty="0" err="1">
                <a:latin typeface="Ariston" panose="03000400000000000000" pitchFamily="66" charset="0"/>
              </a:rPr>
              <a:t>Світло</a:t>
            </a:r>
            <a:r>
              <a:rPr lang="ru-RU" sz="2000" dirty="0">
                <a:latin typeface="Ariston" panose="03000400000000000000" pitchFamily="66" charset="0"/>
              </a:rPr>
              <a:t>» (1913–1914), </a:t>
            </a:r>
            <a:r>
              <a:rPr lang="ru-RU" sz="2000" dirty="0" err="1">
                <a:latin typeface="Ariston" panose="03000400000000000000" pitchFamily="66" charset="0"/>
              </a:rPr>
              <a:t>помічником</a:t>
            </a:r>
            <a:r>
              <a:rPr lang="ru-RU" sz="2000" dirty="0">
                <a:latin typeface="Ariston" panose="03000400000000000000" pitchFamily="66" charset="0"/>
              </a:rPr>
              <a:t> хормейстера у </a:t>
            </a:r>
            <a:r>
              <a:rPr lang="ru-RU" sz="2000" dirty="0" err="1">
                <a:latin typeface="Ariston" panose="03000400000000000000" pitchFamily="66" charset="0"/>
              </a:rPr>
              <a:t>театрі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Миколи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Садовського</a:t>
            </a:r>
            <a:r>
              <a:rPr lang="ru-RU" sz="2000" dirty="0">
                <a:latin typeface="Ariston" panose="03000400000000000000" pitchFamily="66" charset="0"/>
              </a:rPr>
              <a:t> (1916–1917). </a:t>
            </a:r>
            <a:r>
              <a:rPr lang="ru-RU" sz="2000" dirty="0" err="1">
                <a:latin typeface="Ariston" panose="03000400000000000000" pitchFamily="66" charset="0"/>
              </a:rPr>
              <a:t>Улітку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підробляв</a:t>
            </a:r>
            <a:r>
              <a:rPr lang="ru-RU" sz="2000" dirty="0">
                <a:latin typeface="Ariston" panose="03000400000000000000" pitchFamily="66" charset="0"/>
              </a:rPr>
              <a:t> у </a:t>
            </a:r>
            <a:r>
              <a:rPr lang="ru-RU" sz="2000" dirty="0" err="1">
                <a:latin typeface="Ariston" panose="03000400000000000000" pitchFamily="66" charset="0"/>
              </a:rPr>
              <a:t>статистичному</a:t>
            </a:r>
            <a:r>
              <a:rPr lang="ru-RU" sz="2000" dirty="0">
                <a:latin typeface="Ariston" panose="03000400000000000000" pitchFamily="66" charset="0"/>
              </a:rPr>
              <a:t> бюро </a:t>
            </a:r>
            <a:r>
              <a:rPr lang="ru-RU" sz="2000" dirty="0" err="1">
                <a:latin typeface="Ariston" panose="03000400000000000000" pitchFamily="66" charset="0"/>
              </a:rPr>
              <a:t>чернігівського</a:t>
            </a:r>
            <a:r>
              <a:rPr lang="ru-RU" sz="2000" dirty="0">
                <a:latin typeface="Ariston" panose="03000400000000000000" pitchFamily="66" charset="0"/>
              </a:rPr>
              <a:t> земства</a:t>
            </a:r>
            <a:r>
              <a:rPr lang="ru-RU" sz="2000" dirty="0" smtClean="0">
                <a:latin typeface="Ariston" panose="03000400000000000000" pitchFamily="66" charset="0"/>
              </a:rPr>
              <a:t>. </a:t>
            </a:r>
            <a:r>
              <a:rPr lang="ru-RU" sz="2000" dirty="0">
                <a:latin typeface="Ariston" panose="03000400000000000000" pitchFamily="66" charset="0"/>
              </a:rPr>
              <a:t>Так, </a:t>
            </a:r>
            <a:r>
              <a:rPr lang="ru-RU" sz="2000" dirty="0" err="1">
                <a:latin typeface="Ariston" panose="03000400000000000000" pitchFamily="66" charset="0"/>
              </a:rPr>
              <a:t>влітку</a:t>
            </a:r>
            <a:r>
              <a:rPr lang="ru-RU" sz="2000" dirty="0">
                <a:latin typeface="Ariston" panose="03000400000000000000" pitchFamily="66" charset="0"/>
              </a:rPr>
              <a:t> та </a:t>
            </a:r>
            <a:r>
              <a:rPr lang="ru-RU" sz="2000" dirty="0" err="1">
                <a:latin typeface="Ariston" panose="03000400000000000000" pitchFamily="66" charset="0"/>
              </a:rPr>
              <a:t>восени</a:t>
            </a:r>
            <a:r>
              <a:rPr lang="ru-RU" sz="2000" dirty="0">
                <a:latin typeface="Ariston" panose="03000400000000000000" pitchFamily="66" charset="0"/>
              </a:rPr>
              <a:t> 1914–1916 </a:t>
            </a:r>
            <a:r>
              <a:rPr lang="ru-RU" sz="2000" dirty="0" err="1">
                <a:latin typeface="Ariston" panose="03000400000000000000" pitchFamily="66" charset="0"/>
              </a:rPr>
              <a:t>років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Тичина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працював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роз'їзним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інструктором</a:t>
            </a:r>
            <a:r>
              <a:rPr lang="ru-RU" sz="2000" dirty="0">
                <a:latin typeface="Ariston" panose="03000400000000000000" pitchFamily="66" charset="0"/>
              </a:rPr>
              <a:t> і </a:t>
            </a:r>
            <a:r>
              <a:rPr lang="ru-RU" sz="2000" dirty="0" err="1">
                <a:latin typeface="Ariston" panose="03000400000000000000" pitchFamily="66" charset="0"/>
              </a:rPr>
              <a:t>рахівником</a:t>
            </a:r>
            <a:r>
              <a:rPr lang="ru-RU" sz="2000" dirty="0">
                <a:latin typeface="Ariston" panose="03000400000000000000" pitchFamily="66" charset="0"/>
              </a:rPr>
              <a:t>-статистом </a:t>
            </a:r>
            <a:r>
              <a:rPr lang="ru-RU" sz="2000" dirty="0" err="1">
                <a:latin typeface="Ariston" panose="03000400000000000000" pitchFamily="66" charset="0"/>
              </a:rPr>
              <a:t>Чернігівського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губернського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земського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статистичного</a:t>
            </a:r>
            <a:r>
              <a:rPr lang="ru-RU" sz="2000" dirty="0">
                <a:latin typeface="Ariston" panose="03000400000000000000" pitchFamily="66" charset="0"/>
              </a:rPr>
              <a:t> бюро. </a:t>
            </a:r>
            <a:r>
              <a:rPr lang="ru-RU" sz="2000" dirty="0" err="1">
                <a:latin typeface="Ariston" panose="03000400000000000000" pitchFamily="66" charset="0"/>
              </a:rPr>
              <a:t>Це</a:t>
            </a:r>
            <a:r>
              <a:rPr lang="ru-RU" sz="2000" dirty="0">
                <a:latin typeface="Ariston" panose="03000400000000000000" pitchFamily="66" charset="0"/>
              </a:rPr>
              <a:t> дало </a:t>
            </a:r>
            <a:r>
              <a:rPr lang="ru-RU" sz="2000" dirty="0" err="1">
                <a:latin typeface="Ariston" panose="03000400000000000000" pitchFamily="66" charset="0"/>
              </a:rPr>
              <a:t>йому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можливість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зробити</a:t>
            </a:r>
            <a:r>
              <a:rPr lang="ru-RU" sz="2000" dirty="0">
                <a:latin typeface="Ariston" panose="03000400000000000000" pitchFamily="66" charset="0"/>
              </a:rPr>
              <a:t> низку </a:t>
            </a:r>
            <a:r>
              <a:rPr lang="ru-RU" sz="2000" dirty="0" err="1">
                <a:latin typeface="Ariston" panose="03000400000000000000" pitchFamily="66" charset="0"/>
              </a:rPr>
              <a:t>цінних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фольклорних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записів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smtClean="0">
                <a:latin typeface="Ariston" panose="03000400000000000000" pitchFamily="66" charset="0"/>
              </a:rPr>
              <a:t>.</a:t>
            </a:r>
            <a:endParaRPr lang="ru-RU" sz="2000" dirty="0">
              <a:latin typeface="Ariston" panose="03000400000000000000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41104" cy="424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83778" cy="417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28560" y="476672"/>
            <a:ext cx="5608672" cy="5563605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 err="1">
                <a:latin typeface="Ariston" panose="03000400000000000000" pitchFamily="66" charset="0"/>
              </a:rPr>
              <a:t>Був</a:t>
            </a:r>
            <a:r>
              <a:rPr lang="ru-RU" sz="2300" dirty="0">
                <a:latin typeface="Ariston" panose="03000400000000000000" pitchFamily="66" charset="0"/>
              </a:rPr>
              <a:t> членом </a:t>
            </a:r>
            <a:r>
              <a:rPr lang="ru-RU" sz="2300" dirty="0" err="1">
                <a:latin typeface="Ariston" panose="03000400000000000000" pitchFamily="66" charset="0"/>
              </a:rPr>
              <a:t>Чернігівського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самостійницького</a:t>
            </a:r>
            <a:r>
              <a:rPr lang="ru-RU" sz="2300" dirty="0">
                <a:latin typeface="Ariston" panose="03000400000000000000" pitchFamily="66" charset="0"/>
              </a:rPr>
              <a:t> братства — </a:t>
            </a:r>
            <a:r>
              <a:rPr lang="ru-RU" sz="2300" dirty="0" err="1">
                <a:latin typeface="Ariston" panose="03000400000000000000" pitchFamily="66" charset="0"/>
              </a:rPr>
              <a:t>молодіжної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підпільної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організації</a:t>
            </a:r>
            <a:r>
              <a:rPr lang="ru-RU" sz="2300" dirty="0">
                <a:latin typeface="Ariston" panose="03000400000000000000" pitchFamily="66" charset="0"/>
              </a:rPr>
              <a:t>, яку </a:t>
            </a:r>
            <a:r>
              <a:rPr lang="ru-RU" sz="2300" dirty="0" err="1">
                <a:latin typeface="Ariston" panose="03000400000000000000" pitchFamily="66" charset="0"/>
              </a:rPr>
              <a:t>очолював</a:t>
            </a:r>
            <a:r>
              <a:rPr lang="ru-RU" sz="2300" dirty="0">
                <a:latin typeface="Ariston" panose="03000400000000000000" pitchFamily="66" charset="0"/>
              </a:rPr>
              <a:t> — Василь </a:t>
            </a:r>
            <a:r>
              <a:rPr lang="ru-RU" sz="2300" dirty="0" err="1">
                <a:latin typeface="Ariston" panose="03000400000000000000" pitchFamily="66" charset="0"/>
              </a:rPr>
              <a:t>Еллан-Блакитний</a:t>
            </a:r>
            <a:r>
              <a:rPr lang="ru-RU" sz="2300" dirty="0">
                <a:latin typeface="Ariston" panose="03000400000000000000" pitchFamily="66" charset="0"/>
              </a:rPr>
              <a:t>. 1916 року братство </a:t>
            </a:r>
            <a:r>
              <a:rPr lang="ru-RU" sz="2300" dirty="0" err="1">
                <a:latin typeface="Ariston" panose="03000400000000000000" pitchFamily="66" charset="0"/>
              </a:rPr>
              <a:t>відрядило</a:t>
            </a:r>
            <a:r>
              <a:rPr lang="ru-RU" sz="2300" dirty="0">
                <a:latin typeface="Ariston" panose="03000400000000000000" pitchFamily="66" charset="0"/>
              </a:rPr>
              <a:t> Павла </a:t>
            </a:r>
            <a:r>
              <a:rPr lang="ru-RU" sz="2300" dirty="0" err="1">
                <a:latin typeface="Ariston" panose="03000400000000000000" pitchFamily="66" charset="0"/>
              </a:rPr>
              <a:t>Тичину</a:t>
            </a:r>
            <a:r>
              <a:rPr lang="ru-RU" sz="2300" dirty="0">
                <a:latin typeface="Ariston" panose="03000400000000000000" pitchFamily="66" charset="0"/>
              </a:rPr>
              <a:t> до </a:t>
            </a:r>
            <a:r>
              <a:rPr lang="ru-RU" sz="2300" dirty="0" err="1">
                <a:latin typeface="Ariston" panose="03000400000000000000" pitchFamily="66" charset="0"/>
              </a:rPr>
              <a:t>Києва</a:t>
            </a:r>
            <a:r>
              <a:rPr lang="ru-RU" sz="2300" dirty="0">
                <a:latin typeface="Ariston" panose="03000400000000000000" pitchFamily="66" charset="0"/>
              </a:rPr>
              <a:t> з метою </a:t>
            </a:r>
            <a:r>
              <a:rPr lang="ru-RU" sz="2300" dirty="0" err="1">
                <a:latin typeface="Ariston" panose="03000400000000000000" pitchFamily="66" charset="0"/>
              </a:rPr>
              <a:t>налагодження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зв'язків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із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іншими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самостійницькими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групами</a:t>
            </a:r>
            <a:r>
              <a:rPr lang="ru-RU" sz="2300" dirty="0">
                <a:latin typeface="Ariston" panose="03000400000000000000" pitchFamily="66" charset="0"/>
              </a:rPr>
              <a:t>.</a:t>
            </a:r>
          </a:p>
          <a:p>
            <a:r>
              <a:rPr lang="ru-RU" sz="2300" dirty="0">
                <a:latin typeface="Ariston" panose="03000400000000000000" pitchFamily="66" charset="0"/>
              </a:rPr>
              <a:t>Коли </a:t>
            </a:r>
            <a:r>
              <a:rPr lang="ru-RU" sz="2300" dirty="0" err="1">
                <a:latin typeface="Ariston" panose="03000400000000000000" pitchFamily="66" charset="0"/>
              </a:rPr>
              <a:t>розпочалася</a:t>
            </a:r>
            <a:r>
              <a:rPr lang="ru-RU" sz="2300" dirty="0">
                <a:latin typeface="Ariston" panose="03000400000000000000" pitchFamily="66" charset="0"/>
              </a:rPr>
              <a:t> Перша </a:t>
            </a:r>
            <a:r>
              <a:rPr lang="ru-RU" sz="2300" dirty="0" err="1">
                <a:latin typeface="Ariston" panose="03000400000000000000" pitchFamily="66" charset="0"/>
              </a:rPr>
              <a:t>світова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війна</a:t>
            </a:r>
            <a:r>
              <a:rPr lang="ru-RU" sz="2300" dirty="0">
                <a:latin typeface="Ariston" panose="03000400000000000000" pitchFamily="66" charset="0"/>
              </a:rPr>
              <a:t>, </a:t>
            </a:r>
            <a:r>
              <a:rPr lang="ru-RU" sz="2300" dirty="0" err="1">
                <a:latin typeface="Ariston" panose="03000400000000000000" pitchFamily="66" charset="0"/>
              </a:rPr>
              <a:t>Київський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комерційний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інститут</a:t>
            </a:r>
            <a:r>
              <a:rPr lang="ru-RU" sz="2300" dirty="0">
                <a:latin typeface="Ariston" panose="03000400000000000000" pitchFamily="66" charset="0"/>
              </a:rPr>
              <a:t> перевели до Саратова. </a:t>
            </a:r>
            <a:r>
              <a:rPr lang="ru-RU" sz="2300" dirty="0" err="1">
                <a:latin typeface="Ariston" panose="03000400000000000000" pitchFamily="66" charset="0"/>
              </a:rPr>
              <a:t>Тож</a:t>
            </a:r>
            <a:r>
              <a:rPr lang="ru-RU" sz="2300" dirty="0">
                <a:latin typeface="Ariston" panose="03000400000000000000" pitchFamily="66" charset="0"/>
              </a:rPr>
              <a:t> студент </a:t>
            </a:r>
            <a:r>
              <a:rPr lang="ru-RU" sz="2300" dirty="0" err="1">
                <a:latin typeface="Ariston" panose="03000400000000000000" pitchFamily="66" charset="0"/>
              </a:rPr>
              <a:t>Тичина</a:t>
            </a:r>
            <a:r>
              <a:rPr lang="ru-RU" sz="2300" dirty="0">
                <a:latin typeface="Ariston" panose="03000400000000000000" pitchFamily="66" charset="0"/>
              </a:rPr>
              <a:t>, </a:t>
            </a:r>
            <a:r>
              <a:rPr lang="ru-RU" sz="2300" dirty="0" err="1">
                <a:latin typeface="Ariston" panose="03000400000000000000" pitchFamily="66" charset="0"/>
              </a:rPr>
              <a:t>щоб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скласти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зимові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заліки</a:t>
            </a:r>
            <a:r>
              <a:rPr lang="ru-RU" sz="2300" dirty="0">
                <a:latin typeface="Ariston" panose="03000400000000000000" pitchFamily="66" charset="0"/>
              </a:rPr>
              <a:t> 1915 року, </a:t>
            </a:r>
            <a:r>
              <a:rPr lang="ru-RU" sz="2300" dirty="0" err="1">
                <a:latin typeface="Ariston" panose="03000400000000000000" pitchFamily="66" charset="0"/>
              </a:rPr>
              <a:t>мав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добиратися</a:t>
            </a:r>
            <a:r>
              <a:rPr lang="ru-RU" sz="2300" dirty="0">
                <a:latin typeface="Ariston" panose="03000400000000000000" pitchFamily="66" charset="0"/>
              </a:rPr>
              <a:t> в теплушках на Волгу. </a:t>
            </a:r>
            <a:r>
              <a:rPr lang="ru-RU" sz="2300" dirty="0" err="1">
                <a:latin typeface="Ariston" panose="03000400000000000000" pitchFamily="66" charset="0"/>
              </a:rPr>
              <a:t>Захворів</a:t>
            </a:r>
            <a:r>
              <a:rPr lang="ru-RU" sz="2300" dirty="0">
                <a:latin typeface="Ariston" panose="03000400000000000000" pitchFamily="66" charset="0"/>
              </a:rPr>
              <a:t> на </a:t>
            </a:r>
            <a:r>
              <a:rPr lang="ru-RU" sz="2300" dirty="0" err="1">
                <a:latin typeface="Ariston" panose="03000400000000000000" pitchFamily="66" charset="0"/>
              </a:rPr>
              <a:t>переродження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серця</a:t>
            </a:r>
            <a:r>
              <a:rPr lang="ru-RU" sz="2300" dirty="0">
                <a:latin typeface="Ariston" panose="03000400000000000000" pitchFamily="66" charset="0"/>
              </a:rPr>
              <a:t>. Поет </a:t>
            </a:r>
            <a:r>
              <a:rPr lang="ru-RU" sz="2300" dirty="0" err="1">
                <a:latin typeface="Ariston" panose="03000400000000000000" pitchFamily="66" charset="0"/>
              </a:rPr>
              <a:t>Володимир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Самійленко</a:t>
            </a:r>
            <a:r>
              <a:rPr lang="ru-RU" sz="2300" dirty="0">
                <a:latin typeface="Ariston" panose="03000400000000000000" pitchFamily="66" charset="0"/>
              </a:rPr>
              <a:t>, </a:t>
            </a:r>
            <a:r>
              <a:rPr lang="ru-RU" sz="2300" dirty="0" err="1">
                <a:latin typeface="Ariston" panose="03000400000000000000" pitchFamily="66" charset="0"/>
              </a:rPr>
              <a:t>рятуючи</a:t>
            </a:r>
            <a:r>
              <a:rPr lang="ru-RU" sz="2300" dirty="0">
                <a:latin typeface="Ariston" panose="03000400000000000000" pitchFamily="66" charset="0"/>
              </a:rPr>
              <a:t> Павла, запросив </a:t>
            </a:r>
            <a:r>
              <a:rPr lang="ru-RU" sz="2300" dirty="0" err="1">
                <a:latin typeface="Ariston" panose="03000400000000000000" pitchFamily="66" charset="0"/>
              </a:rPr>
              <a:t>його</a:t>
            </a:r>
            <a:r>
              <a:rPr lang="ru-RU" sz="2300" dirty="0">
                <a:latin typeface="Ariston" panose="03000400000000000000" pitchFamily="66" charset="0"/>
              </a:rPr>
              <a:t> до себе в Добрянку (</a:t>
            </a:r>
            <a:r>
              <a:rPr lang="ru-RU" sz="2300" dirty="0" err="1">
                <a:latin typeface="Ariston" panose="03000400000000000000" pitchFamily="66" charset="0"/>
              </a:rPr>
              <a:t>нині</a:t>
            </a:r>
            <a:r>
              <a:rPr lang="ru-RU" sz="2300" dirty="0">
                <a:latin typeface="Ariston" panose="03000400000000000000" pitchFamily="66" charset="0"/>
              </a:rPr>
              <a:t> селище </a:t>
            </a:r>
            <a:r>
              <a:rPr lang="ru-RU" sz="2300" dirty="0" err="1">
                <a:latin typeface="Ariston" panose="03000400000000000000" pitchFamily="66" charset="0"/>
              </a:rPr>
              <a:t>міського</a:t>
            </a:r>
            <a:r>
              <a:rPr lang="ru-RU" sz="2300" dirty="0">
                <a:latin typeface="Ariston" panose="03000400000000000000" pitchFamily="66" charset="0"/>
              </a:rPr>
              <a:t> типу </a:t>
            </a:r>
            <a:r>
              <a:rPr lang="ru-RU" sz="2300" dirty="0" err="1">
                <a:latin typeface="Ariston" panose="03000400000000000000" pitchFamily="66" charset="0"/>
              </a:rPr>
              <a:t>Ріпкинського</a:t>
            </a:r>
            <a:r>
              <a:rPr lang="ru-RU" sz="2300" dirty="0">
                <a:latin typeface="Ariston" panose="03000400000000000000" pitchFamily="66" charset="0"/>
              </a:rPr>
              <a:t> району </a:t>
            </a:r>
            <a:r>
              <a:rPr lang="ru-RU" sz="2300" dirty="0" err="1">
                <a:latin typeface="Ariston" panose="03000400000000000000" pitchFamily="66" charset="0"/>
              </a:rPr>
              <a:t>Чернігівської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області</a:t>
            </a:r>
            <a:r>
              <a:rPr lang="ru-RU" sz="2300" dirty="0">
                <a:latin typeface="Ariston" panose="03000400000000000000" pitchFamily="66" charset="0"/>
              </a:rPr>
              <a:t>). Тут </a:t>
            </a:r>
            <a:r>
              <a:rPr lang="ru-RU" sz="2300" dirty="0" err="1">
                <a:latin typeface="Ariston" panose="03000400000000000000" pitchFamily="66" charset="0"/>
              </a:rPr>
              <a:t>Тичина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зустрів</a:t>
            </a:r>
            <a:r>
              <a:rPr lang="ru-RU" sz="2300" dirty="0">
                <a:latin typeface="Ariston" panose="03000400000000000000" pitchFamily="66" charset="0"/>
              </a:rPr>
              <a:t> Наталю — </a:t>
            </a:r>
            <a:r>
              <a:rPr lang="ru-RU" sz="2300" dirty="0" err="1">
                <a:latin typeface="Ariston" panose="03000400000000000000" pitchFamily="66" charset="0"/>
              </a:rPr>
              <a:t>своє</a:t>
            </a:r>
            <a:r>
              <a:rPr lang="ru-RU" sz="2300" dirty="0">
                <a:latin typeface="Ariston" panose="03000400000000000000" pitchFamily="66" charset="0"/>
              </a:rPr>
              <a:t> перше </a:t>
            </a:r>
            <a:r>
              <a:rPr lang="ru-RU" sz="2300" dirty="0" err="1">
                <a:latin typeface="Ariston" panose="03000400000000000000" pitchFamily="66" charset="0"/>
              </a:rPr>
              <a:t>кохання</a:t>
            </a:r>
            <a:r>
              <a:rPr lang="ru-RU" sz="2300" dirty="0">
                <a:latin typeface="Ariston" panose="03000400000000000000" pitchFamily="66" charset="0"/>
              </a:rPr>
              <a:t>. </a:t>
            </a:r>
            <a:r>
              <a:rPr lang="ru-RU" sz="2300" dirty="0" err="1">
                <a:latin typeface="Ariston" panose="03000400000000000000" pitchFamily="66" charset="0"/>
              </a:rPr>
              <a:t>Їй</a:t>
            </a:r>
            <a:r>
              <a:rPr lang="ru-RU" sz="2300" dirty="0">
                <a:latin typeface="Ariston" panose="03000400000000000000" pitchFamily="66" charset="0"/>
              </a:rPr>
              <a:t> поет </a:t>
            </a:r>
            <a:r>
              <a:rPr lang="ru-RU" sz="2300" dirty="0" err="1">
                <a:latin typeface="Ariston" panose="03000400000000000000" pitchFamily="66" charset="0"/>
              </a:rPr>
              <a:t>присвятив</a:t>
            </a:r>
            <a:r>
              <a:rPr lang="ru-RU" sz="2300" dirty="0">
                <a:latin typeface="Ariston" panose="03000400000000000000" pitchFamily="66" charset="0"/>
              </a:rPr>
              <a:t> одну з </a:t>
            </a:r>
            <a:r>
              <a:rPr lang="ru-RU" sz="2300" dirty="0" err="1">
                <a:latin typeface="Ariston" panose="03000400000000000000" pitchFamily="66" charset="0"/>
              </a:rPr>
              <a:t>найкращих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ліричних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поезій</a:t>
            </a:r>
            <a:r>
              <a:rPr lang="ru-RU" sz="2300" dirty="0">
                <a:latin typeface="Ariston" panose="03000400000000000000" pitchFamily="66" charset="0"/>
              </a:rPr>
              <a:t> «</a:t>
            </a:r>
            <a:r>
              <a:rPr lang="ru-RU" sz="2300" dirty="0" err="1">
                <a:latin typeface="Ariston" panose="03000400000000000000" pitchFamily="66" charset="0"/>
              </a:rPr>
              <a:t>Зоставайся</a:t>
            </a:r>
            <a:r>
              <a:rPr lang="ru-RU" sz="2300" dirty="0">
                <a:latin typeface="Ariston" panose="03000400000000000000" pitchFamily="66" charset="0"/>
              </a:rPr>
              <a:t>, </a:t>
            </a:r>
            <a:r>
              <a:rPr lang="ru-RU" sz="2300" dirty="0" err="1">
                <a:latin typeface="Ariston" panose="03000400000000000000" pitchFamily="66" charset="0"/>
              </a:rPr>
              <a:t>ніч</a:t>
            </a:r>
            <a:r>
              <a:rPr lang="ru-RU" sz="2300" dirty="0">
                <a:latin typeface="Ariston" panose="03000400000000000000" pitchFamily="66" charset="0"/>
              </a:rPr>
              <a:t> настала…» Але </a:t>
            </a:r>
            <a:r>
              <a:rPr lang="ru-RU" sz="2300" dirty="0" err="1">
                <a:latin typeface="Ariston" panose="03000400000000000000" pitchFamily="66" charset="0"/>
              </a:rPr>
              <a:t>закоханим</a:t>
            </a:r>
            <a:r>
              <a:rPr lang="ru-RU" sz="2300" dirty="0">
                <a:latin typeface="Ariston" panose="03000400000000000000" pitchFamily="66" charset="0"/>
              </a:rPr>
              <a:t> не </a:t>
            </a:r>
            <a:r>
              <a:rPr lang="ru-RU" sz="2300" dirty="0" err="1">
                <a:latin typeface="Ariston" panose="03000400000000000000" pitchFamily="66" charset="0"/>
              </a:rPr>
              <a:t>судилося</a:t>
            </a:r>
            <a:r>
              <a:rPr lang="ru-RU" sz="2300" dirty="0">
                <a:latin typeface="Ariston" panose="03000400000000000000" pitchFamily="66" charset="0"/>
              </a:rPr>
              <a:t> бути разом; </a:t>
            </a:r>
            <a:r>
              <a:rPr lang="ru-RU" sz="2300" dirty="0" err="1">
                <a:latin typeface="Ariston" panose="03000400000000000000" pitchFamily="66" charset="0"/>
              </a:rPr>
              <a:t>дівчина</a:t>
            </a:r>
            <a:r>
              <a:rPr lang="ru-RU" sz="2300" dirty="0">
                <a:latin typeface="Ariston" panose="03000400000000000000" pitchFamily="66" charset="0"/>
              </a:rPr>
              <a:t> померла </a:t>
            </a:r>
            <a:r>
              <a:rPr lang="ru-RU" sz="2300" dirty="0" err="1">
                <a:latin typeface="Ariston" panose="03000400000000000000" pitchFamily="66" charset="0"/>
              </a:rPr>
              <a:t>від</a:t>
            </a:r>
            <a:r>
              <a:rPr lang="ru-RU" sz="2300" dirty="0">
                <a:latin typeface="Ariston" panose="03000400000000000000" pitchFamily="66" charset="0"/>
              </a:rPr>
              <a:t> </a:t>
            </a:r>
            <a:r>
              <a:rPr lang="ru-RU" sz="2300" dirty="0" err="1">
                <a:latin typeface="Ariston" panose="03000400000000000000" pitchFamily="66" charset="0"/>
              </a:rPr>
              <a:t>сухот</a:t>
            </a:r>
            <a:r>
              <a:rPr lang="ru-RU" sz="2300" dirty="0">
                <a:latin typeface="Ariston" panose="03000400000000000000" pitchFamily="66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556" y="188640"/>
            <a:ext cx="8136903" cy="403244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ston" panose="03000400000000000000" pitchFamily="66" charset="0"/>
              </a:rPr>
              <a:t>З 1929 р. — </a:t>
            </a:r>
            <a:r>
              <a:rPr lang="ru-RU" sz="2000" dirty="0" err="1">
                <a:latin typeface="Ariston" panose="03000400000000000000" pitchFamily="66" charset="0"/>
              </a:rPr>
              <a:t>дійсний</a:t>
            </a:r>
            <a:r>
              <a:rPr lang="ru-RU" sz="2000" dirty="0">
                <a:latin typeface="Ariston" panose="03000400000000000000" pitchFamily="66" charset="0"/>
              </a:rPr>
              <a:t> член </a:t>
            </a:r>
            <a:r>
              <a:rPr lang="ru-RU" sz="2000" dirty="0" err="1">
                <a:latin typeface="Ariston" panose="03000400000000000000" pitchFamily="66" charset="0"/>
              </a:rPr>
              <a:t>Академії</a:t>
            </a:r>
            <a:r>
              <a:rPr lang="ru-RU" sz="2000" dirty="0">
                <a:latin typeface="Ariston" panose="03000400000000000000" pitchFamily="66" charset="0"/>
              </a:rPr>
              <a:t> наук </a:t>
            </a:r>
            <a:r>
              <a:rPr lang="ru-RU" sz="2000" dirty="0" err="1">
                <a:latin typeface="Ariston" panose="03000400000000000000" pitchFamily="66" charset="0"/>
              </a:rPr>
              <a:t>Української</a:t>
            </a:r>
            <a:r>
              <a:rPr lang="ru-RU" sz="2000" dirty="0">
                <a:latin typeface="Ariston" panose="03000400000000000000" pitchFamily="66" charset="0"/>
              </a:rPr>
              <a:t> РСР, у 1936-1939 </a:t>
            </a:r>
            <a:r>
              <a:rPr lang="ru-RU" sz="2000" dirty="0" err="1">
                <a:latin typeface="Ariston" panose="03000400000000000000" pitchFamily="66" charset="0"/>
              </a:rPr>
              <a:t>рр</a:t>
            </a:r>
            <a:r>
              <a:rPr lang="ru-RU" sz="2000" dirty="0">
                <a:latin typeface="Ariston" panose="03000400000000000000" pitchFamily="66" charset="0"/>
              </a:rPr>
              <a:t>. і в 1940-1943 </a:t>
            </a:r>
            <a:r>
              <a:rPr lang="ru-RU" sz="2000" dirty="0" err="1">
                <a:latin typeface="Ariston" panose="03000400000000000000" pitchFamily="66" charset="0"/>
              </a:rPr>
              <a:t>рр</a:t>
            </a:r>
            <a:r>
              <a:rPr lang="ru-RU" sz="2000" dirty="0">
                <a:latin typeface="Ariston" panose="03000400000000000000" pitchFamily="66" charset="0"/>
              </a:rPr>
              <a:t>. </a:t>
            </a:r>
            <a:r>
              <a:rPr lang="ru-RU" sz="2000" dirty="0" err="1">
                <a:latin typeface="Ariston" panose="03000400000000000000" pitchFamily="66" charset="0"/>
              </a:rPr>
              <a:t>очолює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Інститут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літератури</a:t>
            </a:r>
            <a:r>
              <a:rPr lang="ru-RU" sz="2000" dirty="0">
                <a:latin typeface="Ariston" panose="03000400000000000000" pitchFamily="66" charset="0"/>
              </a:rPr>
              <a:t> АН УРСР</a:t>
            </a:r>
            <a:r>
              <a:rPr lang="ru-RU" sz="2000" dirty="0" smtClean="0">
                <a:latin typeface="Ariston" panose="03000400000000000000" pitchFamily="66" charset="0"/>
              </a:rPr>
              <a:t>.</a:t>
            </a:r>
            <a:endParaRPr lang="ru-RU" sz="2000" dirty="0">
              <a:latin typeface="Ariston" panose="03000400000000000000" pitchFamily="66" charset="0"/>
            </a:endParaRPr>
          </a:p>
          <a:p>
            <a:r>
              <a:rPr lang="ru-RU" sz="2000" dirty="0">
                <a:latin typeface="Ariston" panose="03000400000000000000" pitchFamily="66" charset="0"/>
              </a:rPr>
              <a:t>З 1947 р. — член-</a:t>
            </a:r>
            <a:r>
              <a:rPr lang="ru-RU" sz="2000" dirty="0" err="1">
                <a:latin typeface="Ariston" panose="03000400000000000000" pitchFamily="66" charset="0"/>
              </a:rPr>
              <a:t>кореспондент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Болгарської</a:t>
            </a:r>
            <a:r>
              <a:rPr lang="ru-RU" sz="2000" dirty="0">
                <a:latin typeface="Ariston" panose="03000400000000000000" pitchFamily="66" charset="0"/>
              </a:rPr>
              <a:t> АН, доктор </a:t>
            </a:r>
            <a:r>
              <a:rPr lang="ru-RU" sz="2000" dirty="0" err="1">
                <a:latin typeface="Ariston" panose="03000400000000000000" pitchFamily="66" charset="0"/>
              </a:rPr>
              <a:t>філології</a:t>
            </a:r>
            <a:r>
              <a:rPr lang="ru-RU" sz="2000" dirty="0">
                <a:latin typeface="Ariston" panose="03000400000000000000" pitchFamily="66" charset="0"/>
              </a:rPr>
              <a:t>. </a:t>
            </a:r>
          </a:p>
          <a:p>
            <a:r>
              <a:rPr lang="ru-RU" sz="2000" dirty="0">
                <a:latin typeface="Ariston" panose="03000400000000000000" pitchFamily="66" charset="0"/>
              </a:rPr>
              <a:t>1943— 1948 </a:t>
            </a:r>
            <a:r>
              <a:rPr lang="ru-RU" sz="2000" dirty="0" err="1">
                <a:latin typeface="Ariston" panose="03000400000000000000" pitchFamily="66" charset="0"/>
              </a:rPr>
              <a:t>рр</a:t>
            </a:r>
            <a:r>
              <a:rPr lang="ru-RU" sz="2000" dirty="0">
                <a:latin typeface="Ariston" panose="03000400000000000000" pitchFamily="66" charset="0"/>
              </a:rPr>
              <a:t>. — </a:t>
            </a:r>
            <a:r>
              <a:rPr lang="ru-RU" sz="2000" dirty="0" err="1">
                <a:latin typeface="Ariston" panose="03000400000000000000" pitchFamily="66" charset="0"/>
              </a:rPr>
              <a:t>міністр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освіти</a:t>
            </a:r>
            <a:r>
              <a:rPr lang="ru-RU" sz="2000" dirty="0">
                <a:latin typeface="Ariston" panose="03000400000000000000" pitchFamily="66" charset="0"/>
              </a:rPr>
              <a:t> УРСР</a:t>
            </a:r>
            <a:r>
              <a:rPr lang="ru-RU" sz="2000" dirty="0" smtClean="0">
                <a:latin typeface="Ariston" panose="03000400000000000000" pitchFamily="66" charset="0"/>
              </a:rPr>
              <a:t>.</a:t>
            </a:r>
            <a:endParaRPr lang="ru-RU" sz="2000" dirty="0">
              <a:latin typeface="Ariston" panose="03000400000000000000" pitchFamily="66" charset="0"/>
            </a:endParaRPr>
          </a:p>
          <a:p>
            <a:r>
              <a:rPr lang="ru-RU" sz="2000" dirty="0">
                <a:latin typeface="Ariston" panose="03000400000000000000" pitchFamily="66" charset="0"/>
              </a:rPr>
              <a:t>З 1953 по 1959 </a:t>
            </a:r>
            <a:r>
              <a:rPr lang="ru-RU" sz="2000" dirty="0" err="1">
                <a:latin typeface="Ariston" panose="03000400000000000000" pitchFamily="66" charset="0"/>
              </a:rPr>
              <a:t>рік</a:t>
            </a:r>
            <a:r>
              <a:rPr lang="ru-RU" sz="2000" dirty="0">
                <a:latin typeface="Ariston" panose="03000400000000000000" pitchFamily="66" charset="0"/>
              </a:rPr>
              <a:t> — голова </a:t>
            </a:r>
            <a:r>
              <a:rPr lang="ru-RU" sz="2000" dirty="0" err="1">
                <a:latin typeface="Ariston" panose="03000400000000000000" pitchFamily="66" charset="0"/>
              </a:rPr>
              <a:t>Верховної</a:t>
            </a:r>
            <a:r>
              <a:rPr lang="ru-RU" sz="2000" dirty="0">
                <a:latin typeface="Ariston" panose="03000400000000000000" pitchFamily="66" charset="0"/>
              </a:rPr>
              <a:t> Ради УРСР, заступник </a:t>
            </a:r>
            <a:r>
              <a:rPr lang="ru-RU" sz="2000" dirty="0" err="1">
                <a:latin typeface="Ariston" panose="03000400000000000000" pitchFamily="66" charset="0"/>
              </a:rPr>
              <a:t>голови</a:t>
            </a:r>
            <a:r>
              <a:rPr lang="ru-RU" sz="2000" dirty="0">
                <a:latin typeface="Ariston" panose="03000400000000000000" pitchFamily="66" charset="0"/>
              </a:rPr>
              <a:t> Ради </a:t>
            </a:r>
            <a:r>
              <a:rPr lang="ru-RU" sz="2000" dirty="0" err="1">
                <a:latin typeface="Ariston" panose="03000400000000000000" pitchFamily="66" charset="0"/>
              </a:rPr>
              <a:t>Національностей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Верховної</a:t>
            </a:r>
            <a:r>
              <a:rPr lang="ru-RU" sz="2000" dirty="0">
                <a:latin typeface="Ariston" panose="03000400000000000000" pitchFamily="66" charset="0"/>
              </a:rPr>
              <a:t> Ради УРСР, член </a:t>
            </a:r>
            <a:r>
              <a:rPr lang="ru-RU" sz="2000" dirty="0" err="1">
                <a:latin typeface="Ariston" panose="03000400000000000000" pitchFamily="66" charset="0"/>
              </a:rPr>
              <a:t>багатьох</a:t>
            </a:r>
            <a:r>
              <a:rPr lang="ru-RU" sz="2000" dirty="0">
                <a:latin typeface="Ariston" panose="03000400000000000000" pitchFamily="66" charset="0"/>
              </a:rPr>
              <a:t> </a:t>
            </a:r>
            <a:r>
              <a:rPr lang="ru-RU" sz="2000" dirty="0" err="1">
                <a:latin typeface="Ariston" panose="03000400000000000000" pitchFamily="66" charset="0"/>
              </a:rPr>
              <a:t>товариств</a:t>
            </a:r>
            <a:r>
              <a:rPr lang="ru-RU" sz="2000" dirty="0">
                <a:latin typeface="Ariston" panose="03000400000000000000" pitchFamily="66" charset="0"/>
              </a:rPr>
              <a:t>, </a:t>
            </a:r>
            <a:r>
              <a:rPr lang="ru-RU" sz="2000" dirty="0" err="1">
                <a:latin typeface="Ariston" panose="03000400000000000000" pitchFamily="66" charset="0"/>
              </a:rPr>
              <a:t>комітетів</a:t>
            </a:r>
            <a:r>
              <a:rPr lang="ru-RU" sz="2000" dirty="0">
                <a:latin typeface="Ariston" panose="03000400000000000000" pitchFamily="66" charset="0"/>
              </a:rPr>
              <a:t>, </a:t>
            </a:r>
            <a:r>
              <a:rPr lang="ru-RU" sz="2000" dirty="0" err="1">
                <a:latin typeface="Ariston" panose="03000400000000000000" pitchFamily="66" charset="0"/>
              </a:rPr>
              <a:t>президій</a:t>
            </a:r>
            <a:r>
              <a:rPr lang="ru-RU" sz="2000" dirty="0">
                <a:latin typeface="Ariston" panose="03000400000000000000" pitchFamily="66" charset="0"/>
              </a:rPr>
              <a:t>, кавалер </a:t>
            </a:r>
            <a:r>
              <a:rPr lang="ru-RU" sz="2000" dirty="0" err="1">
                <a:latin typeface="Ariston" panose="03000400000000000000" pitchFamily="66" charset="0"/>
              </a:rPr>
              <a:t>орденів</a:t>
            </a:r>
            <a:r>
              <a:rPr lang="ru-RU" sz="2000" dirty="0">
                <a:latin typeface="Ariston" panose="03000400000000000000" pitchFamily="66" charset="0"/>
              </a:rPr>
              <a:t> і медалей.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82017"/>
            <a:ext cx="5117952" cy="31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37112"/>
            <a:ext cx="39467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ston" panose="03000400000000000000" pitchFamily="66" charset="0"/>
              </a:rPr>
              <a:t>Засідання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правописної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комісії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</a:p>
          <a:p>
            <a:r>
              <a:rPr lang="ru-RU" sz="2400" dirty="0" smtClean="0">
                <a:latin typeface="Ariston" panose="03000400000000000000" pitchFamily="66" charset="0"/>
              </a:rPr>
              <a:t>в </a:t>
            </a:r>
            <a:r>
              <a:rPr lang="ru-RU" sz="2400" dirty="0" err="1" smtClean="0">
                <a:latin typeface="Ariston" panose="03000400000000000000" pitchFamily="66" charset="0"/>
              </a:rPr>
              <a:t>селі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Поміри</a:t>
            </a:r>
            <a:r>
              <a:rPr lang="ru-RU" sz="2400" dirty="0" smtClean="0">
                <a:latin typeface="Ariston" panose="03000400000000000000" pitchFamily="66" charset="0"/>
              </a:rPr>
              <a:t> на </a:t>
            </a:r>
            <a:r>
              <a:rPr lang="ru-RU" sz="2400" dirty="0" err="1" smtClean="0">
                <a:latin typeface="Ariston" panose="03000400000000000000" pitchFamily="66" charset="0"/>
              </a:rPr>
              <a:t>Харківщині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</a:p>
          <a:p>
            <a:r>
              <a:rPr lang="ru-RU" sz="2400" dirty="0" err="1" smtClean="0">
                <a:latin typeface="Ariston" panose="03000400000000000000" pitchFamily="66" charset="0"/>
              </a:rPr>
              <a:t>під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головуванням</a:t>
            </a:r>
            <a:r>
              <a:rPr lang="ru-RU" sz="2400" dirty="0" smtClean="0">
                <a:latin typeface="Ariston" panose="03000400000000000000" pitchFamily="66" charset="0"/>
              </a:rPr>
              <a:t> Павла </a:t>
            </a:r>
            <a:r>
              <a:rPr lang="ru-RU" sz="2400" dirty="0" err="1" smtClean="0">
                <a:latin typeface="Ariston" panose="03000400000000000000" pitchFamily="66" charset="0"/>
              </a:rPr>
              <a:t>Тичини</a:t>
            </a:r>
            <a:r>
              <a:rPr lang="ru-RU" sz="2400" dirty="0" smtClean="0">
                <a:latin typeface="Ariston" panose="03000400000000000000" pitchFamily="66" charset="0"/>
              </a:rPr>
              <a:t>,</a:t>
            </a:r>
          </a:p>
          <a:p>
            <a:r>
              <a:rPr lang="ru-RU" sz="2400" dirty="0" smtClean="0">
                <a:latin typeface="Ariston" panose="03000400000000000000" pitchFamily="66" charset="0"/>
              </a:rPr>
              <a:t> 28 </a:t>
            </a:r>
            <a:r>
              <a:rPr lang="ru-RU" sz="2400" dirty="0" err="1" smtClean="0">
                <a:latin typeface="Ariston" panose="03000400000000000000" pitchFamily="66" charset="0"/>
              </a:rPr>
              <a:t>серпня</a:t>
            </a:r>
            <a:r>
              <a:rPr lang="ru-RU" sz="2400" dirty="0" smtClean="0">
                <a:latin typeface="Ariston" panose="03000400000000000000" pitchFamily="66" charset="0"/>
              </a:rPr>
              <a:t> 1943 р. </a:t>
            </a:r>
          </a:p>
          <a:p>
            <a:endParaRPr lang="ru-RU" dirty="0" smtClean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ru-RU" sz="4000" dirty="0" smtClean="0">
                <a:latin typeface="Ariston" panose="03000400000000000000" pitchFamily="66" charset="0"/>
              </a:rPr>
              <a:t>                  </a:t>
            </a:r>
            <a:r>
              <a:rPr lang="ru-RU" sz="4000" dirty="0" err="1" smtClean="0">
                <a:latin typeface="Ariston" panose="03000400000000000000" pitchFamily="66" charset="0"/>
              </a:rPr>
              <a:t>Переклади</a:t>
            </a:r>
            <a:r>
              <a:rPr lang="ru-RU" sz="4000" dirty="0" smtClean="0">
                <a:latin typeface="Ariston" panose="03000400000000000000" pitchFamily="66" charset="0"/>
              </a:rPr>
              <a:t>  </a:t>
            </a:r>
            <a:endParaRPr lang="ru-RU" sz="40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824536" cy="4950078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err="1">
                <a:latin typeface="Ariston" panose="03000400000000000000" pitchFamily="66" charset="0"/>
              </a:rPr>
              <a:t>Тичина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самотужки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досконало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опанував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майже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двадцять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іноземних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мов</a:t>
            </a:r>
            <a:r>
              <a:rPr lang="ru-RU" sz="1900" dirty="0">
                <a:latin typeface="Ariston" panose="03000400000000000000" pitchFamily="66" charset="0"/>
              </a:rPr>
              <a:t>, а </a:t>
            </a:r>
            <a:r>
              <a:rPr lang="ru-RU" sz="1900" dirty="0" err="1">
                <a:latin typeface="Ariston" panose="03000400000000000000" pitchFamily="66" charset="0"/>
              </a:rPr>
              <a:t>зокрема</a:t>
            </a:r>
            <a:r>
              <a:rPr lang="ru-RU" sz="1900" dirty="0">
                <a:latin typeface="Ariston" panose="03000400000000000000" pitchFamily="66" charset="0"/>
              </a:rPr>
              <a:t> — </a:t>
            </a:r>
            <a:r>
              <a:rPr lang="ru-RU" sz="1900" dirty="0" err="1">
                <a:latin typeface="Ariston" panose="03000400000000000000" pitchFamily="66" charset="0"/>
              </a:rPr>
              <a:t>вірменську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грузинську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арабську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турецьку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єврейську</a:t>
            </a:r>
            <a:r>
              <a:rPr lang="ru-RU" sz="1900" dirty="0">
                <a:latin typeface="Ariston" panose="03000400000000000000" pitchFamily="66" charset="0"/>
              </a:rPr>
              <a:t>. Дав з них </a:t>
            </a:r>
            <a:r>
              <a:rPr lang="ru-RU" sz="1900" dirty="0" err="1">
                <a:latin typeface="Ariston" panose="03000400000000000000" pitchFamily="66" charset="0"/>
              </a:rPr>
              <a:t>цінні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поетичні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переклади</a:t>
            </a:r>
            <a:r>
              <a:rPr lang="ru-RU" sz="1900" dirty="0">
                <a:latin typeface="Ariston" panose="03000400000000000000" pitchFamily="66" charset="0"/>
              </a:rPr>
              <a:t>. </a:t>
            </a:r>
            <a:r>
              <a:rPr lang="ru-RU" sz="1900" dirty="0" err="1" smtClean="0">
                <a:latin typeface="Ariston" panose="03000400000000000000" pitchFamily="66" charset="0"/>
              </a:rPr>
              <a:t>Збереглися</a:t>
            </a:r>
            <a:r>
              <a:rPr lang="ru-RU" sz="1900" dirty="0" smtClean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переклади</a:t>
            </a:r>
            <a:r>
              <a:rPr lang="ru-RU" sz="1900" dirty="0">
                <a:latin typeface="Ariston" panose="03000400000000000000" pitchFamily="66" charset="0"/>
              </a:rPr>
              <a:t> Павла </a:t>
            </a:r>
            <a:r>
              <a:rPr lang="ru-RU" sz="1900" dirty="0" err="1">
                <a:latin typeface="Ariston" panose="03000400000000000000" pitchFamily="66" charset="0"/>
              </a:rPr>
              <a:t>Тичини</a:t>
            </a:r>
            <a:r>
              <a:rPr lang="ru-RU" sz="1900" dirty="0">
                <a:latin typeface="Ariston" panose="03000400000000000000" pitchFamily="66" charset="0"/>
              </a:rPr>
              <a:t> на </a:t>
            </a:r>
            <a:r>
              <a:rPr lang="ru-RU" sz="1900" dirty="0" err="1">
                <a:latin typeface="Ariston" panose="03000400000000000000" pitchFamily="66" charset="0"/>
              </a:rPr>
              <a:t>українську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мову</a:t>
            </a:r>
            <a:r>
              <a:rPr lang="ru-RU" sz="1900" dirty="0">
                <a:latin typeface="Ariston" panose="03000400000000000000" pitchFamily="66" charset="0"/>
              </a:rPr>
              <a:t> з сорока </a:t>
            </a:r>
            <a:r>
              <a:rPr lang="ru-RU" sz="1900" dirty="0" err="1">
                <a:latin typeface="Ariston" panose="03000400000000000000" pitchFamily="66" charset="0"/>
              </a:rPr>
              <a:t>мов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світу</a:t>
            </a:r>
            <a:r>
              <a:rPr lang="ru-RU" sz="1900" dirty="0">
                <a:latin typeface="Ariston" panose="03000400000000000000" pitchFamily="66" charset="0"/>
              </a:rPr>
              <a:t>.</a:t>
            </a:r>
          </a:p>
          <a:p>
            <a:endParaRPr lang="ru-RU" sz="1900" dirty="0">
              <a:latin typeface="Ariston" panose="03000400000000000000" pitchFamily="66" charset="0"/>
            </a:endParaRPr>
          </a:p>
          <a:p>
            <a:r>
              <a:rPr lang="ru-RU" sz="1900" dirty="0" err="1">
                <a:latin typeface="Ariston" panose="03000400000000000000" pitchFamily="66" charset="0"/>
              </a:rPr>
              <a:t>Крім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поезії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Тичина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робив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численні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переклади</a:t>
            </a:r>
            <a:r>
              <a:rPr lang="ru-RU" sz="1900" dirty="0">
                <a:latin typeface="Ariston" panose="03000400000000000000" pitchFamily="66" charset="0"/>
              </a:rPr>
              <a:t> (</a:t>
            </a:r>
            <a:r>
              <a:rPr lang="ru-RU" sz="1900" dirty="0" err="1">
                <a:latin typeface="Ariston" panose="03000400000000000000" pitchFamily="66" charset="0"/>
              </a:rPr>
              <a:t>Олександр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Пушкін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Євген</a:t>
            </a:r>
            <a:r>
              <a:rPr lang="ru-RU" sz="1900" dirty="0">
                <a:latin typeface="Ariston" panose="03000400000000000000" pitchFamily="66" charset="0"/>
              </a:rPr>
              <a:t> Абрамович </a:t>
            </a:r>
            <a:r>
              <a:rPr lang="ru-RU" sz="1900" dirty="0" err="1">
                <a:latin typeface="Ariston" panose="03000400000000000000" pitchFamily="66" charset="0"/>
              </a:rPr>
              <a:t>Баратинський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Олександр</a:t>
            </a:r>
            <a:r>
              <a:rPr lang="ru-RU" sz="1900" dirty="0">
                <a:latin typeface="Ariston" panose="03000400000000000000" pitchFamily="66" charset="0"/>
              </a:rPr>
              <a:t> Блок, </a:t>
            </a:r>
            <a:r>
              <a:rPr lang="ru-RU" sz="1900" dirty="0" err="1">
                <a:latin typeface="Ariston" panose="03000400000000000000" pitchFamily="66" charset="0"/>
              </a:rPr>
              <a:t>Микола</a:t>
            </a:r>
            <a:r>
              <a:rPr lang="ru-RU" sz="1900" dirty="0">
                <a:latin typeface="Ariston" panose="03000400000000000000" pitchFamily="66" charset="0"/>
              </a:rPr>
              <a:t> Тихонов, </a:t>
            </a:r>
            <a:r>
              <a:rPr lang="ru-RU" sz="1900" dirty="0" err="1">
                <a:latin typeface="Ariston" panose="03000400000000000000" pitchFamily="66" charset="0"/>
              </a:rPr>
              <a:t>Микола</a:t>
            </a:r>
            <a:r>
              <a:rPr lang="ru-RU" sz="1900" dirty="0">
                <a:latin typeface="Ariston" panose="03000400000000000000" pitchFamily="66" charset="0"/>
              </a:rPr>
              <a:t> Ушаков, Янка Купала, </a:t>
            </a:r>
            <a:r>
              <a:rPr lang="ru-RU" sz="1900" dirty="0" err="1">
                <a:latin typeface="Ariston" panose="03000400000000000000" pitchFamily="66" charset="0"/>
              </a:rPr>
              <a:t>Якуб</a:t>
            </a:r>
            <a:r>
              <a:rPr lang="ru-RU" sz="1900" dirty="0">
                <a:latin typeface="Ariston" panose="03000400000000000000" pitchFamily="66" charset="0"/>
              </a:rPr>
              <a:t> Колас, «Давид </a:t>
            </a:r>
            <a:r>
              <a:rPr lang="ru-RU" sz="1900" dirty="0" err="1">
                <a:latin typeface="Ariston" panose="03000400000000000000" pitchFamily="66" charset="0"/>
              </a:rPr>
              <a:t>Сасунський</a:t>
            </a:r>
            <a:r>
              <a:rPr lang="ru-RU" sz="1900" dirty="0">
                <a:latin typeface="Ariston" panose="03000400000000000000" pitchFamily="66" charset="0"/>
              </a:rPr>
              <a:t>», О. Ованесян, О. Туманян, </a:t>
            </a:r>
            <a:r>
              <a:rPr lang="ru-RU" sz="1900" dirty="0" err="1">
                <a:latin typeface="Ariston" panose="03000400000000000000" pitchFamily="66" charset="0"/>
              </a:rPr>
              <a:t>Акоп</a:t>
            </a:r>
            <a:r>
              <a:rPr lang="ru-RU" sz="1900" dirty="0">
                <a:latin typeface="Ariston" panose="03000400000000000000" pitchFamily="66" charset="0"/>
              </a:rPr>
              <a:t> Акопян, </a:t>
            </a:r>
            <a:r>
              <a:rPr lang="ru-RU" sz="1900" dirty="0" err="1">
                <a:latin typeface="Ariston" panose="03000400000000000000" pitchFamily="66" charset="0"/>
              </a:rPr>
              <a:t>Ілля</a:t>
            </a:r>
            <a:r>
              <a:rPr lang="ru-RU" sz="1900" dirty="0">
                <a:latin typeface="Ariston" panose="03000400000000000000" pitchFamily="66" charset="0"/>
              </a:rPr>
              <a:t> Чавчавадзе, А. </a:t>
            </a:r>
            <a:r>
              <a:rPr lang="ru-RU" sz="1900" dirty="0" err="1">
                <a:latin typeface="Ariston" panose="03000400000000000000" pitchFamily="66" charset="0"/>
              </a:rPr>
              <a:t>Церетелі</a:t>
            </a:r>
            <a:r>
              <a:rPr lang="ru-RU" sz="1900" dirty="0">
                <a:latin typeface="Ariston" panose="03000400000000000000" pitchFamily="66" charset="0"/>
              </a:rPr>
              <a:t>, К. </a:t>
            </a:r>
            <a:r>
              <a:rPr lang="ru-RU" sz="1900" dirty="0" err="1">
                <a:latin typeface="Ariston" panose="03000400000000000000" pitchFamily="66" charset="0"/>
              </a:rPr>
              <a:t>Донелайтіс</a:t>
            </a:r>
            <a:r>
              <a:rPr lang="ru-RU" sz="1900" dirty="0">
                <a:latin typeface="Ariston" panose="03000400000000000000" pitchFamily="66" charset="0"/>
              </a:rPr>
              <a:t>, С. </a:t>
            </a:r>
            <a:r>
              <a:rPr lang="ru-RU" sz="1900" dirty="0" err="1">
                <a:latin typeface="Ariston" panose="03000400000000000000" pitchFamily="66" charset="0"/>
              </a:rPr>
              <a:t>Неріс</a:t>
            </a:r>
            <a:r>
              <a:rPr lang="ru-RU" sz="1900" dirty="0">
                <a:latin typeface="Ariston" panose="03000400000000000000" pitchFamily="66" charset="0"/>
              </a:rPr>
              <a:t>, А. </a:t>
            </a:r>
            <a:r>
              <a:rPr lang="ru-RU" sz="1900" dirty="0" err="1">
                <a:latin typeface="Ariston" panose="03000400000000000000" pitchFamily="66" charset="0"/>
              </a:rPr>
              <a:t>Венцлова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en-US" sz="1900" dirty="0">
                <a:latin typeface="Ariston" panose="03000400000000000000" pitchFamily="66" charset="0"/>
              </a:rPr>
              <a:t>I. </a:t>
            </a:r>
            <a:r>
              <a:rPr lang="ru-RU" sz="1900" dirty="0" err="1">
                <a:latin typeface="Ariston" panose="03000400000000000000" pitchFamily="66" charset="0"/>
              </a:rPr>
              <a:t>Вазов</a:t>
            </a:r>
            <a:r>
              <a:rPr lang="ru-RU" sz="1900" dirty="0">
                <a:latin typeface="Ariston" panose="03000400000000000000" pitchFamily="66" charset="0"/>
              </a:rPr>
              <a:t>, </a:t>
            </a:r>
            <a:r>
              <a:rPr lang="ru-RU" sz="1900" dirty="0" err="1">
                <a:latin typeface="Ariston" panose="03000400000000000000" pitchFamily="66" charset="0"/>
              </a:rPr>
              <a:t>Христо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Ботев</a:t>
            </a:r>
            <a:r>
              <a:rPr lang="ru-RU" sz="1900" dirty="0">
                <a:latin typeface="Ariston" panose="03000400000000000000" pitchFamily="66" charset="0"/>
              </a:rPr>
              <a:t>, Л. Стоянов, </a:t>
            </a:r>
            <a:r>
              <a:rPr lang="ru-RU" sz="1900" dirty="0" err="1">
                <a:latin typeface="Ariston" panose="03000400000000000000" pitchFamily="66" charset="0"/>
              </a:rPr>
              <a:t>Нікул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Еркай</a:t>
            </a:r>
            <a:r>
              <a:rPr lang="ru-RU" sz="1900" dirty="0">
                <a:latin typeface="Ariston" panose="03000400000000000000" pitchFamily="66" charset="0"/>
              </a:rPr>
              <a:t> та </a:t>
            </a:r>
            <a:r>
              <a:rPr lang="ru-RU" sz="1900" dirty="0" err="1">
                <a:latin typeface="Ariston" panose="03000400000000000000" pitchFamily="66" charset="0"/>
              </a:rPr>
              <a:t>ін</a:t>
            </a:r>
            <a:r>
              <a:rPr lang="ru-RU" sz="1900" dirty="0">
                <a:latin typeface="Ariston" panose="03000400000000000000" pitchFamily="66" charset="0"/>
              </a:rPr>
              <a:t>.).</a:t>
            </a:r>
          </a:p>
          <a:p>
            <a:endParaRPr lang="ru-RU" sz="1900" dirty="0">
              <a:latin typeface="Ariston" panose="03000400000000000000" pitchFamily="66" charset="0"/>
            </a:endParaRPr>
          </a:p>
          <a:p>
            <a:endParaRPr lang="ru-RU" sz="1900" dirty="0">
              <a:latin typeface="Ariston" panose="03000400000000000000" pitchFamily="66" charset="0"/>
            </a:endParaRPr>
          </a:p>
          <a:p>
            <a:r>
              <a:rPr lang="ru-RU" sz="1900" dirty="0">
                <a:latin typeface="Ariston" panose="03000400000000000000" pitchFamily="66" charset="0"/>
              </a:rPr>
              <a:t>У </a:t>
            </a:r>
            <a:r>
              <a:rPr lang="ru-RU" sz="1900" dirty="0" err="1">
                <a:latin typeface="Ariston" panose="03000400000000000000" pitchFamily="66" charset="0"/>
              </a:rPr>
              <a:t>творчості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Тичини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поєднані</a:t>
            </a:r>
            <a:r>
              <a:rPr lang="ru-RU" sz="1900" dirty="0">
                <a:latin typeface="Ariston" panose="03000400000000000000" pitchFamily="66" charset="0"/>
              </a:rPr>
              <a:t> </a:t>
            </a:r>
            <a:r>
              <a:rPr lang="ru-RU" sz="1900" dirty="0" err="1">
                <a:latin typeface="Ariston" panose="03000400000000000000" pitchFamily="66" charset="0"/>
              </a:rPr>
              <a:t>символізм</a:t>
            </a:r>
            <a:r>
              <a:rPr lang="ru-RU" sz="1900" dirty="0">
                <a:latin typeface="Ariston" panose="03000400000000000000" pitchFamily="66" charset="0"/>
              </a:rPr>
              <a:t> 20 </a:t>
            </a:r>
            <a:r>
              <a:rPr lang="ru-RU" sz="1900" dirty="0" err="1">
                <a:latin typeface="Ariston" panose="03000400000000000000" pitchFamily="66" charset="0"/>
              </a:rPr>
              <a:t>століття</a:t>
            </a:r>
            <a:r>
              <a:rPr lang="ru-RU" sz="1900" dirty="0">
                <a:latin typeface="Ariston" panose="03000400000000000000" pitchFamily="66" charset="0"/>
              </a:rPr>
              <a:t> і </a:t>
            </a:r>
            <a:r>
              <a:rPr lang="ru-RU" sz="1900" dirty="0" err="1">
                <a:latin typeface="Ariston" panose="03000400000000000000" pitchFamily="66" charset="0"/>
              </a:rPr>
              <a:t>бароко</a:t>
            </a:r>
            <a:r>
              <a:rPr lang="ru-RU" sz="1900" dirty="0">
                <a:latin typeface="Ariston" panose="03000400000000000000" pitchFamily="66" charset="0"/>
              </a:rPr>
              <a:t> 17 </a:t>
            </a:r>
            <a:r>
              <a:rPr lang="ru-RU" sz="1900" dirty="0" err="1" smtClean="0">
                <a:latin typeface="Ariston" panose="03000400000000000000" pitchFamily="66" charset="0"/>
              </a:rPr>
              <a:t>століття</a:t>
            </a:r>
            <a:r>
              <a:rPr lang="ru-RU" sz="1900" dirty="0" smtClean="0">
                <a:latin typeface="Ariston" panose="03000400000000000000" pitchFamily="66" charset="0"/>
              </a:rPr>
              <a:t>.</a:t>
            </a:r>
            <a:endParaRPr lang="ru-RU" sz="1900" dirty="0">
              <a:latin typeface="Ariston" panose="03000400000000000000" pitchFamily="66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24" y="1772816"/>
            <a:ext cx="3132374" cy="44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sz="4400" dirty="0" smtClean="0">
                <a:latin typeface="Ariston" panose="03000400000000000000" pitchFamily="66" charset="0"/>
              </a:rPr>
              <a:t>          </a:t>
            </a:r>
            <a:r>
              <a:rPr lang="ru-RU" sz="4400" dirty="0" err="1" smtClean="0">
                <a:latin typeface="Ariston" panose="03000400000000000000" pitchFamily="66" charset="0"/>
              </a:rPr>
              <a:t>Творчість</a:t>
            </a:r>
            <a:endParaRPr lang="ru-RU" sz="4400" dirty="0">
              <a:latin typeface="Ariston" panose="030004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24744"/>
            <a:ext cx="4680519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  <a:p>
            <a:r>
              <a:rPr lang="ru-RU" sz="2600" dirty="0">
                <a:latin typeface="Ariston" panose="03000400000000000000" pitchFamily="66" charset="0"/>
              </a:rPr>
              <a:t>Лауреат </a:t>
            </a:r>
            <a:r>
              <a:rPr lang="ru-RU" sz="2600" dirty="0" err="1">
                <a:latin typeface="Ariston" panose="03000400000000000000" pitchFamily="66" charset="0"/>
              </a:rPr>
              <a:t>Державної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премії</a:t>
            </a:r>
            <a:r>
              <a:rPr lang="ru-RU" sz="2600" dirty="0">
                <a:latin typeface="Ariston" panose="03000400000000000000" pitchFamily="66" charset="0"/>
              </a:rPr>
              <a:t> СРСР (1941), </a:t>
            </a:r>
            <a:r>
              <a:rPr lang="ru-RU" sz="2600" dirty="0" err="1">
                <a:latin typeface="Ariston" panose="03000400000000000000" pitchFamily="66" charset="0"/>
              </a:rPr>
              <a:t>Державної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премії</a:t>
            </a:r>
            <a:r>
              <a:rPr lang="ru-RU" sz="2600" dirty="0">
                <a:latin typeface="Ariston" panose="03000400000000000000" pitchFamily="66" charset="0"/>
              </a:rPr>
              <a:t> УРСР </a:t>
            </a:r>
            <a:r>
              <a:rPr lang="ru-RU" sz="2600" dirty="0" err="1">
                <a:latin typeface="Ariston" panose="03000400000000000000" pitchFamily="66" charset="0"/>
              </a:rPr>
              <a:t>імені</a:t>
            </a:r>
            <a:r>
              <a:rPr lang="ru-RU" sz="2600" dirty="0">
                <a:latin typeface="Ariston" panose="03000400000000000000" pitchFamily="66" charset="0"/>
              </a:rPr>
              <a:t> Т. Г. </a:t>
            </a:r>
            <a:r>
              <a:rPr lang="ru-RU" sz="2600" dirty="0" err="1">
                <a:latin typeface="Ariston" panose="03000400000000000000" pitchFamily="66" charset="0"/>
              </a:rPr>
              <a:t>Шевченка</a:t>
            </a:r>
            <a:r>
              <a:rPr lang="ru-RU" sz="2600" dirty="0">
                <a:latin typeface="Ariston" panose="03000400000000000000" pitchFamily="66" charset="0"/>
              </a:rPr>
              <a:t> (1962). </a:t>
            </a:r>
          </a:p>
          <a:p>
            <a:r>
              <a:rPr lang="ru-RU" sz="2600" dirty="0">
                <a:latin typeface="Ariston" panose="03000400000000000000" pitchFamily="66" charset="0"/>
              </a:rPr>
              <a:t>1967 року </a:t>
            </a:r>
            <a:r>
              <a:rPr lang="ru-RU" sz="2600" dirty="0" err="1">
                <a:latin typeface="Ariston" panose="03000400000000000000" pitchFamily="66" charset="0"/>
              </a:rPr>
              <a:t>отримав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звання</a:t>
            </a:r>
            <a:r>
              <a:rPr lang="ru-RU" sz="2600" dirty="0">
                <a:latin typeface="Ariston" panose="03000400000000000000" pitchFamily="66" charset="0"/>
              </a:rPr>
              <a:t> Герой </a:t>
            </a:r>
            <a:r>
              <a:rPr lang="ru-RU" sz="2600" dirty="0" err="1">
                <a:latin typeface="Ariston" panose="03000400000000000000" pitchFamily="66" charset="0"/>
              </a:rPr>
              <a:t>Соціалістичної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Праці</a:t>
            </a:r>
            <a:r>
              <a:rPr lang="ru-RU" sz="2600" dirty="0" smtClean="0">
                <a:latin typeface="Ariston" panose="03000400000000000000" pitchFamily="66" charset="0"/>
              </a:rPr>
              <a:t>.</a:t>
            </a:r>
            <a:endParaRPr lang="ru-RU" sz="2600" dirty="0">
              <a:latin typeface="Ariston" panose="03000400000000000000" pitchFamily="66" charset="0"/>
            </a:endParaRPr>
          </a:p>
          <a:p>
            <a:r>
              <a:rPr lang="ru-RU" sz="2600" dirty="0">
                <a:latin typeface="Ariston" panose="03000400000000000000" pitchFamily="66" charset="0"/>
              </a:rPr>
              <a:t>Як поет П. Г. </a:t>
            </a:r>
            <a:r>
              <a:rPr lang="ru-RU" sz="2600" dirty="0" err="1">
                <a:latin typeface="Ariston" panose="03000400000000000000" pitchFamily="66" charset="0"/>
              </a:rPr>
              <a:t>Тичина</a:t>
            </a:r>
            <a:r>
              <a:rPr lang="ru-RU" sz="2600" dirty="0">
                <a:latin typeface="Ariston" panose="03000400000000000000" pitchFamily="66" charset="0"/>
              </a:rPr>
              <a:t> починав у 1906-1910 </a:t>
            </a:r>
            <a:r>
              <a:rPr lang="ru-RU" sz="2600" dirty="0" err="1">
                <a:latin typeface="Ariston" panose="03000400000000000000" pitchFamily="66" charset="0"/>
              </a:rPr>
              <a:t>рр</a:t>
            </a:r>
            <a:r>
              <a:rPr lang="ru-RU" sz="2600" dirty="0">
                <a:latin typeface="Ariston" panose="03000400000000000000" pitchFamily="66" charset="0"/>
              </a:rPr>
              <a:t>. з </a:t>
            </a:r>
            <a:r>
              <a:rPr lang="ru-RU" sz="2600" dirty="0" err="1">
                <a:latin typeface="Ariston" panose="03000400000000000000" pitchFamily="66" charset="0"/>
              </a:rPr>
              <a:t>наслідування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народних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пісень</a:t>
            </a:r>
            <a:r>
              <a:rPr lang="ru-RU" sz="2600" dirty="0">
                <a:latin typeface="Ariston" panose="03000400000000000000" pitchFamily="66" charset="0"/>
              </a:rPr>
              <a:t> та </a:t>
            </a:r>
            <a:r>
              <a:rPr lang="ru-RU" sz="2600" dirty="0" err="1">
                <a:latin typeface="Ariston" panose="03000400000000000000" pitchFamily="66" charset="0"/>
              </a:rPr>
              <a:t>творів</a:t>
            </a:r>
            <a:r>
              <a:rPr lang="ru-RU" sz="2600" dirty="0">
                <a:latin typeface="Ariston" panose="03000400000000000000" pitchFamily="66" charset="0"/>
              </a:rPr>
              <a:t> Т. Г. </a:t>
            </a:r>
            <a:r>
              <a:rPr lang="ru-RU" sz="2600" dirty="0" err="1">
                <a:latin typeface="Ariston" panose="03000400000000000000" pitchFamily="66" charset="0"/>
              </a:rPr>
              <a:t>Шевченка</a:t>
            </a:r>
            <a:r>
              <a:rPr lang="ru-RU" sz="2600" dirty="0">
                <a:latin typeface="Ariston" panose="03000400000000000000" pitchFamily="66" charset="0"/>
              </a:rPr>
              <a:t>. </a:t>
            </a:r>
          </a:p>
          <a:p>
            <a:r>
              <a:rPr lang="ru-RU" sz="2600" dirty="0" err="1">
                <a:latin typeface="Ariston" panose="03000400000000000000" pitchFamily="66" charset="0"/>
              </a:rPr>
              <a:t>Перші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друковані</a:t>
            </a:r>
            <a:r>
              <a:rPr lang="ru-RU" sz="2600" dirty="0">
                <a:latin typeface="Ariston" panose="03000400000000000000" pitchFamily="66" charset="0"/>
              </a:rPr>
              <a:t> твори молодого </a:t>
            </a:r>
            <a:r>
              <a:rPr lang="ru-RU" sz="2600" dirty="0" err="1">
                <a:latin typeface="Ariston" panose="03000400000000000000" pitchFamily="66" charset="0"/>
              </a:rPr>
              <a:t>поета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з'явилися</a:t>
            </a:r>
            <a:r>
              <a:rPr lang="ru-RU" sz="2600" dirty="0">
                <a:latin typeface="Ariston" panose="03000400000000000000" pitchFamily="66" charset="0"/>
              </a:rPr>
              <a:t> 1912 р. </a:t>
            </a:r>
            <a:endParaRPr lang="ru-RU" sz="2600" dirty="0" smtClean="0">
              <a:latin typeface="Ariston" panose="03000400000000000000" pitchFamily="66" charset="0"/>
            </a:endParaRPr>
          </a:p>
          <a:p>
            <a:endParaRPr lang="ru-RU" sz="2600" dirty="0">
              <a:latin typeface="Ariston" panose="03000400000000000000" pitchFamily="66" charset="0"/>
            </a:endParaRPr>
          </a:p>
          <a:p>
            <a:endParaRPr lang="ru-RU" sz="2600" dirty="0">
              <a:latin typeface="Ariston" panose="03000400000000000000" pitchFamily="66" charset="0"/>
            </a:endParaRPr>
          </a:p>
          <a:p>
            <a:endParaRPr lang="ru-RU" sz="2600" dirty="0">
              <a:latin typeface="Ariston" panose="03000400000000000000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77" y="908720"/>
            <a:ext cx="3746007" cy="30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3976" y="4178151"/>
            <a:ext cx="38717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ston" panose="03000400000000000000" pitchFamily="66" charset="0"/>
              </a:rPr>
              <a:t>Павло</a:t>
            </a:r>
            <a:r>
              <a:rPr lang="ru-RU" sz="2800" dirty="0" smtClean="0">
                <a:latin typeface="Ariston" panose="03000400000000000000" pitchFamily="66" charset="0"/>
              </a:rPr>
              <a:t> </a:t>
            </a:r>
            <a:r>
              <a:rPr lang="ru-RU" sz="2800" dirty="0" err="1" smtClean="0">
                <a:latin typeface="Ariston" panose="03000400000000000000" pitchFamily="66" charset="0"/>
              </a:rPr>
              <a:t>Тичина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 smtClean="0">
                <a:latin typeface="Ariston" panose="03000400000000000000" pitchFamily="66" charset="0"/>
              </a:rPr>
              <a:t>серед</a:t>
            </a:r>
            <a:r>
              <a:rPr lang="ru-RU" sz="2800" dirty="0" smtClean="0">
                <a:latin typeface="Ariston" panose="03000400000000000000" pitchFamily="66" charset="0"/>
              </a:rPr>
              <a:t> </a:t>
            </a:r>
            <a:r>
              <a:rPr lang="ru-RU" sz="2800" dirty="0" err="1" smtClean="0">
                <a:latin typeface="Ariston" panose="03000400000000000000" pitchFamily="66" charset="0"/>
              </a:rPr>
              <a:t>друзів</a:t>
            </a:r>
            <a:r>
              <a:rPr lang="ru-RU" sz="2800" dirty="0" smtClean="0">
                <a:latin typeface="Ariston" panose="03000400000000000000" pitchFamily="66" charset="0"/>
              </a:rPr>
              <a:t>, 1913-1914 </a:t>
            </a:r>
            <a:r>
              <a:rPr lang="ru-RU" sz="2800" dirty="0" err="1" smtClean="0">
                <a:latin typeface="Ariston" panose="03000400000000000000" pitchFamily="66" charset="0"/>
              </a:rPr>
              <a:t>рр</a:t>
            </a:r>
            <a:r>
              <a:rPr lang="ru-RU" sz="2800" dirty="0" smtClean="0">
                <a:latin typeface="Ariston" panose="03000400000000000000" pitchFamily="66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8160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ston" panose="03000400000000000000" pitchFamily="66" charset="0"/>
              </a:rPr>
              <a:t>Перша </a:t>
            </a:r>
            <a:r>
              <a:rPr lang="ru-RU" sz="2000" dirty="0" err="1" smtClean="0">
                <a:latin typeface="Ariston" panose="03000400000000000000" pitchFamily="66" charset="0"/>
              </a:rPr>
              <a:t>збірка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віршів</a:t>
            </a:r>
            <a:r>
              <a:rPr lang="ru-RU" sz="2000" dirty="0" smtClean="0">
                <a:latin typeface="Ariston" panose="03000400000000000000" pitchFamily="66" charset="0"/>
              </a:rPr>
              <a:t> «</a:t>
            </a:r>
            <a:r>
              <a:rPr lang="ru-RU" sz="2000" dirty="0" err="1" smtClean="0">
                <a:latin typeface="Ariston" panose="03000400000000000000" pitchFamily="66" charset="0"/>
              </a:rPr>
              <a:t>Сонячні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кларнети</a:t>
            </a:r>
            <a:r>
              <a:rPr lang="ru-RU" sz="2000" dirty="0" smtClean="0">
                <a:latin typeface="Ariston" panose="03000400000000000000" pitchFamily="66" charset="0"/>
              </a:rPr>
              <a:t>» (1918)</a:t>
            </a:r>
          </a:p>
          <a:p>
            <a:endParaRPr lang="ru-RU" sz="2000" dirty="0" smtClean="0">
              <a:latin typeface="Ariston" panose="03000400000000000000" pitchFamily="66" charset="0"/>
            </a:endParaRPr>
          </a:p>
          <a:p>
            <a:r>
              <a:rPr lang="ru-RU" sz="2000" dirty="0" smtClean="0">
                <a:latin typeface="Ariston" panose="03000400000000000000" pitchFamily="66" charset="0"/>
              </a:rPr>
              <a:t>«Плуг» (1920) ,</a:t>
            </a:r>
          </a:p>
          <a:p>
            <a:endParaRPr lang="ru-RU" sz="2000" dirty="0" smtClean="0">
              <a:latin typeface="Ariston" panose="03000400000000000000" pitchFamily="66" charset="0"/>
            </a:endParaRPr>
          </a:p>
          <a:p>
            <a:r>
              <a:rPr lang="ru-RU" sz="2000" dirty="0" smtClean="0">
                <a:latin typeface="Ariston" panose="03000400000000000000" pitchFamily="66" charset="0"/>
              </a:rPr>
              <a:t>«</a:t>
            </a:r>
            <a:r>
              <a:rPr lang="ru-RU" sz="2000" dirty="0" err="1" smtClean="0">
                <a:latin typeface="Ariston" panose="03000400000000000000" pitchFamily="66" charset="0"/>
              </a:rPr>
              <a:t>Вітер</a:t>
            </a:r>
            <a:r>
              <a:rPr lang="ru-RU" sz="2000" dirty="0" smtClean="0">
                <a:latin typeface="Ariston" panose="03000400000000000000" pitchFamily="66" charset="0"/>
              </a:rPr>
              <a:t> з </a:t>
            </a:r>
            <a:r>
              <a:rPr lang="ru-RU" sz="2000" dirty="0" err="1" smtClean="0">
                <a:latin typeface="Ariston" panose="03000400000000000000" pitchFamily="66" charset="0"/>
              </a:rPr>
              <a:t>України</a:t>
            </a:r>
            <a:r>
              <a:rPr lang="ru-RU" sz="2000" dirty="0" smtClean="0">
                <a:latin typeface="Ariston" panose="03000400000000000000" pitchFamily="66" charset="0"/>
              </a:rPr>
              <a:t>» (1924),</a:t>
            </a:r>
          </a:p>
          <a:p>
            <a:endParaRPr lang="ru-RU" sz="2000" dirty="0" smtClean="0">
              <a:latin typeface="Ariston" panose="03000400000000000000" pitchFamily="66" charset="0"/>
            </a:endParaRPr>
          </a:p>
          <a:p>
            <a:r>
              <a:rPr lang="ru-RU" sz="2000" dirty="0" smtClean="0">
                <a:latin typeface="Ariston" panose="03000400000000000000" pitchFamily="66" charset="0"/>
              </a:rPr>
              <a:t>«</a:t>
            </a:r>
            <a:r>
              <a:rPr lang="ru-RU" sz="2000" dirty="0" err="1" smtClean="0">
                <a:latin typeface="Ariston" panose="03000400000000000000" pitchFamily="66" charset="0"/>
              </a:rPr>
              <a:t>Чернігів</a:t>
            </a:r>
            <a:r>
              <a:rPr lang="ru-RU" sz="2000" dirty="0" smtClean="0">
                <a:latin typeface="Ariston" panose="03000400000000000000" pitchFamily="66" charset="0"/>
              </a:rPr>
              <a:t>» (1931 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9"/>
            <a:ext cx="7378979" cy="4878070"/>
          </a:xfrm>
        </p:spPr>
        <p:txBody>
          <a:bodyPr>
            <a:normAutofit lnSpcReduction="10000"/>
          </a:bodyPr>
          <a:lstStyle/>
          <a:p>
            <a:r>
              <a:rPr lang="ru-RU" sz="2600" dirty="0" err="1">
                <a:latin typeface="Ariston" panose="03000400000000000000" pitchFamily="66" charset="0"/>
              </a:rPr>
              <a:t>Приховане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протистояння</a:t>
            </a:r>
            <a:r>
              <a:rPr lang="ru-RU" sz="2600" dirty="0">
                <a:latin typeface="Ariston" panose="03000400000000000000" pitchFamily="66" charset="0"/>
              </a:rPr>
              <a:t> з </a:t>
            </a:r>
            <a:r>
              <a:rPr lang="ru-RU" sz="2600" dirty="0" err="1">
                <a:latin typeface="Ariston" panose="03000400000000000000" pitchFamily="66" charset="0"/>
              </a:rPr>
              <a:t>тоталітаризмом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засвідчують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окремі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поетичні</a:t>
            </a:r>
            <a:r>
              <a:rPr lang="ru-RU" sz="2600" dirty="0">
                <a:latin typeface="Ariston" panose="03000400000000000000" pitchFamily="66" charset="0"/>
              </a:rPr>
              <a:t>, </a:t>
            </a:r>
            <a:r>
              <a:rPr lang="ru-RU" sz="2600" dirty="0" err="1">
                <a:latin typeface="Ariston" panose="03000400000000000000" pitchFamily="66" charset="0"/>
              </a:rPr>
              <a:t>літературознавчі</a:t>
            </a:r>
            <a:r>
              <a:rPr lang="ru-RU" sz="2600" dirty="0">
                <a:latin typeface="Ariston" panose="03000400000000000000" pitchFamily="66" charset="0"/>
              </a:rPr>
              <a:t>, </a:t>
            </a:r>
            <a:r>
              <a:rPr lang="ru-RU" sz="2600" dirty="0" err="1">
                <a:latin typeface="Ariston" panose="03000400000000000000" pitchFamily="66" charset="0"/>
              </a:rPr>
              <a:t>публіцистичні</a:t>
            </a:r>
            <a:r>
              <a:rPr lang="ru-RU" sz="2600" dirty="0">
                <a:latin typeface="Ariston" panose="03000400000000000000" pitchFamily="66" charset="0"/>
              </a:rPr>
              <a:t> твори </a:t>
            </a:r>
            <a:r>
              <a:rPr lang="ru-RU" sz="2600" dirty="0" err="1">
                <a:latin typeface="Ariston" panose="03000400000000000000" pitchFamily="66" charset="0"/>
              </a:rPr>
              <a:t>пізнішого</a:t>
            </a:r>
            <a:r>
              <a:rPr lang="ru-RU" sz="2600" dirty="0">
                <a:latin typeface="Ariston" panose="03000400000000000000" pitchFamily="66" charset="0"/>
              </a:rPr>
              <a:t> часу: «</a:t>
            </a:r>
            <a:r>
              <a:rPr lang="ru-RU" sz="2600" dirty="0" err="1">
                <a:latin typeface="Ariston" panose="03000400000000000000" pitchFamily="66" charset="0"/>
              </a:rPr>
              <a:t>Григорій</a:t>
            </a:r>
            <a:r>
              <a:rPr lang="ru-RU" sz="2600" dirty="0">
                <a:latin typeface="Ariston" panose="03000400000000000000" pitchFamily="66" charset="0"/>
              </a:rPr>
              <a:t> Сковорода» (1939), «Похорон друга» (1942), «</a:t>
            </a:r>
            <a:r>
              <a:rPr lang="ru-RU" sz="2600" dirty="0" err="1">
                <a:latin typeface="Ariston" panose="03000400000000000000" pitchFamily="66" charset="0"/>
              </a:rPr>
              <a:t>Творча</a:t>
            </a:r>
            <a:r>
              <a:rPr lang="ru-RU" sz="2600" dirty="0">
                <a:latin typeface="Ariston" panose="03000400000000000000" pitchFamily="66" charset="0"/>
              </a:rPr>
              <a:t> сила народу», «</a:t>
            </a:r>
            <a:r>
              <a:rPr lang="ru-RU" sz="2600" dirty="0" err="1">
                <a:latin typeface="Ariston" panose="03000400000000000000" pitchFamily="66" charset="0"/>
              </a:rPr>
              <a:t>Геть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брудні</a:t>
            </a:r>
            <a:r>
              <a:rPr lang="ru-RU" sz="2600" dirty="0">
                <a:latin typeface="Ariston" panose="03000400000000000000" pitchFamily="66" charset="0"/>
              </a:rPr>
              <a:t> руки </a:t>
            </a:r>
            <a:r>
              <a:rPr lang="ru-RU" sz="2600" dirty="0" err="1">
                <a:latin typeface="Ariston" panose="03000400000000000000" pitchFamily="66" charset="0"/>
              </a:rPr>
              <a:t>від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України</a:t>
            </a:r>
            <a:r>
              <a:rPr lang="ru-RU" sz="2600" dirty="0">
                <a:latin typeface="Ariston" panose="03000400000000000000" pitchFamily="66" charset="0"/>
              </a:rPr>
              <a:t>» (1943)</a:t>
            </a:r>
          </a:p>
          <a:p>
            <a:endParaRPr lang="ru-RU" sz="2600" dirty="0">
              <a:latin typeface="Ariston" panose="03000400000000000000" pitchFamily="66" charset="0"/>
            </a:endParaRPr>
          </a:p>
          <a:p>
            <a:r>
              <a:rPr lang="ru-RU" sz="2600" dirty="0">
                <a:latin typeface="Ariston" panose="03000400000000000000" pitchFamily="66" charset="0"/>
              </a:rPr>
              <a:t>У </a:t>
            </a:r>
            <a:r>
              <a:rPr lang="ru-RU" sz="2600" dirty="0" err="1">
                <a:latin typeface="Ariston" panose="03000400000000000000" pitchFamily="66" charset="0"/>
              </a:rPr>
              <a:t>галузі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поезії</a:t>
            </a:r>
            <a:r>
              <a:rPr lang="ru-RU" sz="2600" dirty="0">
                <a:latin typeface="Ariston" panose="03000400000000000000" pitchFamily="66" charset="0"/>
              </a:rPr>
              <a:t>, </a:t>
            </a:r>
            <a:r>
              <a:rPr lang="ru-RU" sz="2600" dirty="0" err="1">
                <a:latin typeface="Ariston" panose="03000400000000000000" pitchFamily="66" charset="0"/>
              </a:rPr>
              <a:t>прози</a:t>
            </a:r>
            <a:r>
              <a:rPr lang="ru-RU" sz="2600" dirty="0">
                <a:latin typeface="Ariston" panose="03000400000000000000" pitchFamily="66" charset="0"/>
              </a:rPr>
              <a:t>, </a:t>
            </a:r>
            <a:r>
              <a:rPr lang="ru-RU" sz="2600" dirty="0" err="1">
                <a:latin typeface="Ariston" panose="03000400000000000000" pitchFamily="66" charset="0"/>
              </a:rPr>
              <a:t>публіцистики</a:t>
            </a:r>
            <a:r>
              <a:rPr lang="ru-RU" sz="2600" dirty="0">
                <a:latin typeface="Ariston" panose="03000400000000000000" pitchFamily="66" charset="0"/>
              </a:rPr>
              <a:t>, а </a:t>
            </a:r>
            <a:r>
              <a:rPr lang="ru-RU" sz="2600" dirty="0" err="1">
                <a:latin typeface="Ariston" panose="03000400000000000000" pitchFamily="66" charset="0"/>
              </a:rPr>
              <a:t>також</a:t>
            </a:r>
            <a:r>
              <a:rPr lang="ru-RU" sz="2600" dirty="0">
                <a:latin typeface="Ariston" panose="03000400000000000000" pitchFamily="66" charset="0"/>
              </a:rPr>
              <a:t> у </a:t>
            </a:r>
            <a:r>
              <a:rPr lang="ru-RU" sz="2600" dirty="0" err="1">
                <a:latin typeface="Ariston" panose="03000400000000000000" pitchFamily="66" charset="0"/>
              </a:rPr>
              <a:t>науково-критичних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працях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Павло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Тичина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виявив</a:t>
            </a:r>
            <a:r>
              <a:rPr lang="ru-RU" sz="2600" dirty="0">
                <a:latin typeface="Ariston" panose="03000400000000000000" pitchFamily="66" charset="0"/>
              </a:rPr>
              <a:t> себе одним </a:t>
            </a:r>
            <a:r>
              <a:rPr lang="ru-RU" sz="2600" dirty="0" err="1">
                <a:latin typeface="Ariston" panose="03000400000000000000" pitchFamily="66" charset="0"/>
              </a:rPr>
              <a:t>із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найосвіченіших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радянських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письменників</a:t>
            </a:r>
            <a:r>
              <a:rPr lang="ru-RU" sz="2600" dirty="0">
                <a:latin typeface="Ariston" panose="03000400000000000000" pitchFamily="66" charset="0"/>
              </a:rPr>
              <a:t>, чия </a:t>
            </a:r>
            <a:r>
              <a:rPr lang="ru-RU" sz="2600" dirty="0" err="1">
                <a:latin typeface="Ariston" panose="03000400000000000000" pitchFamily="66" charset="0"/>
              </a:rPr>
              <a:t>ерудиція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охоплювала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суміжні</a:t>
            </a:r>
            <a:r>
              <a:rPr lang="ru-RU" sz="2600" dirty="0">
                <a:latin typeface="Ariston" panose="03000400000000000000" pitchFamily="66" charset="0"/>
              </a:rPr>
              <a:t> з </a:t>
            </a:r>
            <a:r>
              <a:rPr lang="ru-RU" sz="2600" dirty="0" err="1">
                <a:latin typeface="Ariston" panose="03000400000000000000" pitchFamily="66" charset="0"/>
              </a:rPr>
              <a:t>літературою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види</a:t>
            </a:r>
            <a:r>
              <a:rPr lang="ru-RU" sz="2600" dirty="0">
                <a:latin typeface="Ariston" panose="03000400000000000000" pitchFamily="66" charset="0"/>
              </a:rPr>
              <a:t> </a:t>
            </a:r>
            <a:r>
              <a:rPr lang="ru-RU" sz="2600" dirty="0" err="1">
                <a:latin typeface="Ariston" panose="03000400000000000000" pitchFamily="66" charset="0"/>
              </a:rPr>
              <a:t>мистецтва</a:t>
            </a:r>
            <a:r>
              <a:rPr lang="ru-RU" sz="2600" dirty="0">
                <a:latin typeface="Ariston" panose="03000400000000000000" pitchFamily="66" charset="0"/>
              </a:rPr>
              <a:t> — </a:t>
            </a:r>
            <a:r>
              <a:rPr lang="ru-RU" sz="2600" dirty="0" err="1">
                <a:latin typeface="Ariston" panose="03000400000000000000" pitchFamily="66" charset="0"/>
              </a:rPr>
              <a:t>музику</a:t>
            </a:r>
            <a:r>
              <a:rPr lang="ru-RU" sz="2600" dirty="0">
                <a:latin typeface="Ariston" panose="03000400000000000000" pitchFamily="66" charset="0"/>
              </a:rPr>
              <a:t> і </a:t>
            </a:r>
            <a:r>
              <a:rPr lang="ru-RU" sz="2600" dirty="0" err="1">
                <a:latin typeface="Ariston" panose="03000400000000000000" pitchFamily="66" charset="0"/>
              </a:rPr>
              <a:t>живопис</a:t>
            </a:r>
            <a:r>
              <a:rPr lang="ru-RU" sz="2600" dirty="0">
                <a:latin typeface="Ariston" panose="03000400000000000000" pitchFamily="66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4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378979" cy="451803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 smtClean="0">
                <a:latin typeface="Ariston" panose="03000400000000000000" pitchFamily="66" charset="0"/>
              </a:rPr>
              <a:t>Відзнаки</a:t>
            </a:r>
            <a:r>
              <a:rPr lang="ru-RU" sz="3600" dirty="0" smtClean="0">
                <a:latin typeface="Ariston" panose="03000400000000000000" pitchFamily="66" charset="0"/>
              </a:rPr>
              <a:t>:</a:t>
            </a:r>
            <a:endParaRPr lang="ru-RU" sz="3600" dirty="0">
              <a:latin typeface="Ariston" panose="03000400000000000000" pitchFamily="66" charset="0"/>
            </a:endParaRPr>
          </a:p>
          <a:p>
            <a:r>
              <a:rPr lang="ru-RU" dirty="0" smtClean="0">
                <a:latin typeface="Ariston" panose="03000400000000000000" pitchFamily="66" charset="0"/>
              </a:rPr>
              <a:t>Лауреат </a:t>
            </a:r>
            <a:r>
              <a:rPr lang="ru-RU" dirty="0" err="1">
                <a:latin typeface="Ariston" panose="03000400000000000000" pitchFamily="66" charset="0"/>
              </a:rPr>
              <a:t>Сталінської</a:t>
            </a:r>
            <a:r>
              <a:rPr lang="ru-RU" dirty="0">
                <a:latin typeface="Ariston" panose="03000400000000000000" pitchFamily="66" charset="0"/>
              </a:rPr>
              <a:t> </a:t>
            </a:r>
            <a:r>
              <a:rPr lang="ru-RU" dirty="0" err="1">
                <a:latin typeface="Ariston" panose="03000400000000000000" pitchFamily="66" charset="0"/>
              </a:rPr>
              <a:t>премії</a:t>
            </a:r>
            <a:r>
              <a:rPr lang="ru-RU" dirty="0">
                <a:latin typeface="Ariston" panose="03000400000000000000" pitchFamily="66" charset="0"/>
              </a:rPr>
              <a:t> (1941).</a:t>
            </a:r>
          </a:p>
          <a:p>
            <a:r>
              <a:rPr lang="ru-RU" dirty="0">
                <a:latin typeface="Ariston" panose="03000400000000000000" pitchFamily="66" charset="0"/>
              </a:rPr>
              <a:t>Лауреат </a:t>
            </a:r>
            <a:r>
              <a:rPr lang="ru-RU" dirty="0" err="1">
                <a:latin typeface="Ariston" panose="03000400000000000000" pitchFamily="66" charset="0"/>
              </a:rPr>
              <a:t>Шевченківської</a:t>
            </a:r>
            <a:r>
              <a:rPr lang="ru-RU" dirty="0">
                <a:latin typeface="Ariston" panose="03000400000000000000" pitchFamily="66" charset="0"/>
              </a:rPr>
              <a:t> </a:t>
            </a:r>
            <a:r>
              <a:rPr lang="ru-RU" dirty="0" err="1">
                <a:latin typeface="Ariston" panose="03000400000000000000" pitchFamily="66" charset="0"/>
              </a:rPr>
              <a:t>премії</a:t>
            </a:r>
            <a:r>
              <a:rPr lang="ru-RU" dirty="0">
                <a:latin typeface="Ariston" panose="03000400000000000000" pitchFamily="66" charset="0"/>
              </a:rPr>
              <a:t> (1962).</a:t>
            </a:r>
          </a:p>
          <a:p>
            <a:r>
              <a:rPr lang="ru-RU" dirty="0">
                <a:latin typeface="Ariston" panose="03000400000000000000" pitchFamily="66" charset="0"/>
              </a:rPr>
              <a:t>Герой </a:t>
            </a:r>
            <a:r>
              <a:rPr lang="ru-RU" dirty="0" err="1">
                <a:latin typeface="Ariston" panose="03000400000000000000" pitchFamily="66" charset="0"/>
              </a:rPr>
              <a:t>Соціалістичної</a:t>
            </a:r>
            <a:r>
              <a:rPr lang="ru-RU" dirty="0">
                <a:latin typeface="Ariston" panose="03000400000000000000" pitchFamily="66" charset="0"/>
              </a:rPr>
              <a:t> </a:t>
            </a:r>
            <a:r>
              <a:rPr lang="ru-RU" dirty="0" err="1">
                <a:latin typeface="Ariston" panose="03000400000000000000" pitchFamily="66" charset="0"/>
              </a:rPr>
              <a:t>Праці</a:t>
            </a:r>
            <a:r>
              <a:rPr lang="ru-RU" dirty="0">
                <a:latin typeface="Ariston" panose="03000400000000000000" pitchFamily="66" charset="0"/>
              </a:rPr>
              <a:t> (1967).</a:t>
            </a:r>
          </a:p>
          <a:p>
            <a:r>
              <a:rPr lang="ru-RU" dirty="0">
                <a:latin typeface="Ariston" panose="03000400000000000000" pitchFamily="66" charset="0"/>
              </a:rPr>
              <a:t>Кавалер </a:t>
            </a:r>
            <a:r>
              <a:rPr lang="ru-RU" dirty="0" err="1">
                <a:latin typeface="Ariston" panose="03000400000000000000" pitchFamily="66" charset="0"/>
              </a:rPr>
              <a:t>п'яти</a:t>
            </a:r>
            <a:r>
              <a:rPr lang="ru-RU" dirty="0">
                <a:latin typeface="Ariston" panose="03000400000000000000" pitchFamily="66" charset="0"/>
              </a:rPr>
              <a:t> </a:t>
            </a:r>
            <a:r>
              <a:rPr lang="ru-RU" dirty="0" err="1">
                <a:latin typeface="Ariston" panose="03000400000000000000" pitchFamily="66" charset="0"/>
              </a:rPr>
              <a:t>орденів</a:t>
            </a:r>
            <a:r>
              <a:rPr lang="ru-RU" dirty="0">
                <a:latin typeface="Ariston" panose="03000400000000000000" pitchFamily="66" charset="0"/>
              </a:rPr>
              <a:t> </a:t>
            </a:r>
            <a:r>
              <a:rPr lang="ru-RU" dirty="0" err="1">
                <a:latin typeface="Ariston" panose="03000400000000000000" pitchFamily="66" charset="0"/>
              </a:rPr>
              <a:t>Леніна</a:t>
            </a:r>
            <a:r>
              <a:rPr lang="ru-RU" dirty="0">
                <a:latin typeface="Ariston" panose="03000400000000000000" pitchFamily="66" charset="0"/>
              </a:rPr>
              <a:t>,</a:t>
            </a:r>
          </a:p>
          <a:p>
            <a:r>
              <a:rPr lang="ru-RU" dirty="0">
                <a:latin typeface="Ariston" panose="03000400000000000000" pitchFamily="66" charset="0"/>
              </a:rPr>
              <a:t>Кавалер </a:t>
            </a:r>
            <a:r>
              <a:rPr lang="ru-RU" dirty="0" err="1">
                <a:latin typeface="Ariston" panose="03000400000000000000" pitchFamily="66" charset="0"/>
              </a:rPr>
              <a:t>двох</a:t>
            </a:r>
            <a:r>
              <a:rPr lang="ru-RU" dirty="0">
                <a:latin typeface="Ariston" panose="03000400000000000000" pitchFamily="66" charset="0"/>
              </a:rPr>
              <a:t> </a:t>
            </a:r>
            <a:r>
              <a:rPr lang="ru-RU" dirty="0" err="1">
                <a:latin typeface="Ariston" panose="03000400000000000000" pitchFamily="66" charset="0"/>
              </a:rPr>
              <a:t>орденів</a:t>
            </a:r>
            <a:r>
              <a:rPr lang="ru-RU" dirty="0">
                <a:latin typeface="Ariston" panose="03000400000000000000" pitchFamily="66" charset="0"/>
              </a:rPr>
              <a:t> Трудового Червоного Прапора.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3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6999" r="32933" b="20243"/>
          <a:stretch/>
        </p:blipFill>
        <p:spPr bwMode="auto">
          <a:xfrm>
            <a:off x="4211960" y="2924461"/>
            <a:ext cx="4893899" cy="36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>
                <a:latin typeface="Ariston" panose="03000400000000000000" pitchFamily="66" charset="0"/>
              </a:rPr>
              <a:t>Павло</a:t>
            </a:r>
            <a:r>
              <a:rPr lang="ru-RU" sz="3200" dirty="0" smtClean="0">
                <a:latin typeface="Ariston" panose="03000400000000000000" pitchFamily="66" charset="0"/>
              </a:rPr>
              <a:t> Григорович </a:t>
            </a:r>
            <a:r>
              <a:rPr lang="ru-RU" sz="3200" dirty="0" err="1" smtClean="0">
                <a:latin typeface="Ariston" panose="03000400000000000000" pitchFamily="66" charset="0"/>
              </a:rPr>
              <a:t>чудово</a:t>
            </a:r>
            <a:r>
              <a:rPr lang="ru-RU" sz="3200" dirty="0" smtClean="0">
                <a:latin typeface="Ariston" panose="03000400000000000000" pitchFamily="66" charset="0"/>
              </a:rPr>
              <a:t> </a:t>
            </a:r>
            <a:r>
              <a:rPr lang="ru-RU" sz="3200" dirty="0" err="1" smtClean="0">
                <a:latin typeface="Ariston" panose="03000400000000000000" pitchFamily="66" charset="0"/>
              </a:rPr>
              <a:t>грав</a:t>
            </a:r>
            <a:r>
              <a:rPr lang="ru-RU" sz="3200" dirty="0" smtClean="0">
                <a:latin typeface="Ariston" panose="03000400000000000000" pitchFamily="66" charset="0"/>
              </a:rPr>
              <a:t> на </a:t>
            </a:r>
            <a:r>
              <a:rPr lang="ru-RU" sz="3200" dirty="0" err="1" smtClean="0">
                <a:latin typeface="Ariston" panose="03000400000000000000" pitchFamily="66" charset="0"/>
              </a:rPr>
              <a:t>кларнеті</a:t>
            </a:r>
            <a:r>
              <a:rPr lang="ru-RU" sz="3200" dirty="0" smtClean="0">
                <a:latin typeface="Ariston" panose="03000400000000000000" pitchFamily="66" charset="0"/>
              </a:rPr>
              <a:t>, та й у словах </a:t>
            </a:r>
            <a:r>
              <a:rPr lang="ru-RU" sz="3200" dirty="0" err="1" smtClean="0">
                <a:latin typeface="Ariston" panose="03000400000000000000" pitchFamily="66" charset="0"/>
              </a:rPr>
              <a:t>вловлював</a:t>
            </a:r>
            <a:r>
              <a:rPr lang="ru-RU" sz="3200" dirty="0" smtClean="0">
                <a:latin typeface="Ariston" panose="03000400000000000000" pitchFamily="66" charset="0"/>
              </a:rPr>
              <a:t> </a:t>
            </a:r>
            <a:r>
              <a:rPr lang="ru-RU" sz="3200" dirty="0" err="1" smtClean="0">
                <a:latin typeface="Ariston" panose="03000400000000000000" pitchFamily="66" charset="0"/>
              </a:rPr>
              <a:t>особливе</a:t>
            </a:r>
            <a:r>
              <a:rPr lang="ru-RU" sz="3200" dirty="0" smtClean="0">
                <a:latin typeface="Ariston" panose="03000400000000000000" pitchFamily="66" charset="0"/>
              </a:rPr>
              <a:t>, </a:t>
            </a:r>
            <a:r>
              <a:rPr lang="ru-RU" sz="3200" dirty="0" err="1" smtClean="0">
                <a:latin typeface="Ariston" panose="03000400000000000000" pitchFamily="66" charset="0"/>
              </a:rPr>
              <a:t>музичне</a:t>
            </a:r>
            <a:r>
              <a:rPr lang="ru-RU" sz="3200" dirty="0" smtClean="0">
                <a:latin typeface="Ariston" panose="03000400000000000000" pitchFamily="66" charset="0"/>
              </a:rPr>
              <a:t> </a:t>
            </a:r>
            <a:r>
              <a:rPr lang="ru-RU" sz="3200" dirty="0" err="1" smtClean="0">
                <a:latin typeface="Ariston" panose="03000400000000000000" pitchFamily="66" charset="0"/>
              </a:rPr>
              <a:t>звучання</a:t>
            </a:r>
            <a:r>
              <a:rPr lang="ru-RU" sz="3200" dirty="0" smtClean="0">
                <a:latin typeface="Ariston" panose="03000400000000000000" pitchFamily="66" charset="0"/>
              </a:rPr>
              <a:t>.</a:t>
            </a:r>
            <a:endParaRPr lang="ru-RU" sz="3200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2995" cy="1267543"/>
          </a:xfrm>
        </p:spPr>
        <p:txBody>
          <a:bodyPr/>
          <a:lstStyle/>
          <a:p>
            <a:r>
              <a:rPr lang="en-US" sz="6600" dirty="0" smtClean="0">
                <a:latin typeface="Ariston" panose="03000400000000000000" pitchFamily="66" charset="0"/>
              </a:rPr>
              <a:t>          </a:t>
            </a:r>
            <a:r>
              <a:rPr lang="ru-RU" sz="6600" dirty="0" err="1" smtClean="0">
                <a:latin typeface="Ariston" panose="03000400000000000000" pitchFamily="66" charset="0"/>
              </a:rPr>
              <a:t>Ранні</a:t>
            </a:r>
            <a:r>
              <a:rPr lang="ru-RU" sz="6600" dirty="0" smtClean="0">
                <a:latin typeface="Ariston" panose="03000400000000000000" pitchFamily="66" charset="0"/>
              </a:rPr>
              <a:t> </a:t>
            </a:r>
            <a:r>
              <a:rPr lang="ru-RU" sz="6600" dirty="0">
                <a:latin typeface="Ariston" panose="03000400000000000000" pitchFamily="66" charset="0"/>
              </a:rPr>
              <a:t>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3"/>
            <a:ext cx="7378979" cy="4302006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Ariston" panose="03000400000000000000" pitchFamily="66" charset="0"/>
              </a:rPr>
              <a:t>Павло</a:t>
            </a:r>
            <a:r>
              <a:rPr lang="ru-RU" sz="2800" dirty="0">
                <a:latin typeface="Ariston" panose="03000400000000000000" pitchFamily="66" charset="0"/>
              </a:rPr>
              <a:t> Григорович </a:t>
            </a:r>
            <a:r>
              <a:rPr lang="ru-RU" sz="2800" dirty="0" err="1">
                <a:latin typeface="Ariston" panose="03000400000000000000" pitchFamily="66" charset="0"/>
              </a:rPr>
              <a:t>Тичина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народився</a:t>
            </a:r>
            <a:r>
              <a:rPr lang="ru-RU" sz="2800" dirty="0">
                <a:latin typeface="Ariston" panose="03000400000000000000" pitchFamily="66" charset="0"/>
              </a:rPr>
              <a:t> 27(15) </a:t>
            </a:r>
            <a:r>
              <a:rPr lang="ru-RU" sz="2800" dirty="0" err="1">
                <a:latin typeface="Ariston" panose="03000400000000000000" pitchFamily="66" charset="0"/>
              </a:rPr>
              <a:t>січня</a:t>
            </a:r>
            <a:r>
              <a:rPr lang="ru-RU" sz="2800" dirty="0">
                <a:latin typeface="Ariston" panose="03000400000000000000" pitchFamily="66" charset="0"/>
              </a:rPr>
              <a:t> 1891 р. у </a:t>
            </a:r>
            <a:r>
              <a:rPr lang="ru-RU" sz="2800" dirty="0" err="1">
                <a:latin typeface="Ariston" panose="03000400000000000000" pitchFamily="66" charset="0"/>
              </a:rPr>
              <a:t>селі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Піски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Козелецького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повіту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Чернігівської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губернії</a:t>
            </a:r>
            <a:r>
              <a:rPr lang="ru-RU" sz="2800" dirty="0">
                <a:latin typeface="Ariston" panose="03000400000000000000" pitchFamily="66" charset="0"/>
              </a:rPr>
              <a:t> (</a:t>
            </a:r>
            <a:r>
              <a:rPr lang="ru-RU" sz="2800" dirty="0" err="1">
                <a:latin typeface="Ariston" panose="03000400000000000000" pitchFamily="66" charset="0"/>
              </a:rPr>
              <a:t>тепер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Бобровицького</a:t>
            </a:r>
            <a:r>
              <a:rPr lang="ru-RU" sz="2800" dirty="0">
                <a:latin typeface="Ariston" panose="03000400000000000000" pitchFamily="66" charset="0"/>
              </a:rPr>
              <a:t> району </a:t>
            </a:r>
            <a:r>
              <a:rPr lang="ru-RU" sz="2800" dirty="0" err="1">
                <a:latin typeface="Ariston" panose="03000400000000000000" pitchFamily="66" charset="0"/>
              </a:rPr>
              <a:t>Чернігівської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області</a:t>
            </a:r>
            <a:r>
              <a:rPr lang="ru-RU" sz="2800" dirty="0">
                <a:latin typeface="Ariston" panose="03000400000000000000" pitchFamily="66" charset="0"/>
              </a:rPr>
              <a:t>). Походив </a:t>
            </a:r>
            <a:r>
              <a:rPr lang="ru-RU" sz="2800" dirty="0" err="1">
                <a:latin typeface="Ariston" panose="03000400000000000000" pitchFamily="66" charset="0"/>
              </a:rPr>
              <a:t>зі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старовинного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козацького</a:t>
            </a:r>
            <a:r>
              <a:rPr lang="ru-RU" sz="2800" dirty="0">
                <a:latin typeface="Ariston" panose="03000400000000000000" pitchFamily="66" charset="0"/>
              </a:rPr>
              <a:t> роду (</a:t>
            </a:r>
            <a:r>
              <a:rPr lang="ru-RU" sz="2800" dirty="0" err="1">
                <a:latin typeface="Ariston" panose="03000400000000000000" pitchFamily="66" charset="0"/>
              </a:rPr>
              <a:t>його</a:t>
            </a:r>
            <a:r>
              <a:rPr lang="ru-RU" sz="2800" dirty="0">
                <a:latin typeface="Ariston" panose="03000400000000000000" pitchFamily="66" charset="0"/>
              </a:rPr>
              <a:t> пращур, за </a:t>
            </a:r>
            <a:r>
              <a:rPr lang="ru-RU" sz="2800" dirty="0" err="1">
                <a:latin typeface="Ariston" panose="03000400000000000000" pitchFamily="66" charset="0"/>
              </a:rPr>
              <a:t>родинним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переказом</a:t>
            </a:r>
            <a:r>
              <a:rPr lang="ru-RU" sz="2800" dirty="0">
                <a:latin typeface="Ariston" panose="03000400000000000000" pitchFamily="66" charset="0"/>
              </a:rPr>
              <a:t>, </a:t>
            </a:r>
            <a:r>
              <a:rPr lang="ru-RU" sz="2800" dirty="0" err="1">
                <a:latin typeface="Ariston" panose="03000400000000000000" pitchFamily="66" charset="0"/>
              </a:rPr>
              <a:t>був</a:t>
            </a:r>
            <a:r>
              <a:rPr lang="ru-RU" sz="2800" dirty="0">
                <a:latin typeface="Ariston" panose="03000400000000000000" pitchFamily="66" charset="0"/>
              </a:rPr>
              <a:t> полковником у Богдана </a:t>
            </a:r>
            <a:r>
              <a:rPr lang="ru-RU" sz="2800" dirty="0" err="1">
                <a:latin typeface="Ariston" panose="03000400000000000000" pitchFamily="66" charset="0"/>
              </a:rPr>
              <a:t>Хмельницького</a:t>
            </a:r>
            <a:r>
              <a:rPr lang="ru-RU" sz="2800" dirty="0">
                <a:latin typeface="Ariston" panose="03000400000000000000" pitchFamily="66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366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5472608" cy="3168351"/>
          </a:xfrm>
        </p:spPr>
        <p:txBody>
          <a:bodyPr/>
          <a:lstStyle/>
          <a:p>
            <a:r>
              <a:rPr lang="ru-RU" sz="2400" dirty="0">
                <a:latin typeface="Ariston" panose="03000400000000000000" pitchFamily="66" charset="0"/>
              </a:rPr>
              <a:t>Помер П. Г. </a:t>
            </a:r>
            <a:r>
              <a:rPr lang="ru-RU" sz="2400" dirty="0" err="1">
                <a:latin typeface="Ariston" panose="03000400000000000000" pitchFamily="66" charset="0"/>
              </a:rPr>
              <a:t>Тичина</a:t>
            </a:r>
            <a:r>
              <a:rPr lang="ru-RU" sz="2400" dirty="0">
                <a:latin typeface="Ariston" panose="03000400000000000000" pitchFamily="66" charset="0"/>
              </a:rPr>
              <a:t> 16 </a:t>
            </a:r>
            <a:r>
              <a:rPr lang="ru-RU" sz="2400" dirty="0" err="1">
                <a:latin typeface="Ariston" panose="03000400000000000000" pitchFamily="66" charset="0"/>
              </a:rPr>
              <a:t>вересня</a:t>
            </a:r>
            <a:r>
              <a:rPr lang="ru-RU" sz="2400" dirty="0">
                <a:latin typeface="Ariston" panose="03000400000000000000" pitchFamily="66" charset="0"/>
              </a:rPr>
              <a:t> 1967 року в </a:t>
            </a:r>
            <a:r>
              <a:rPr lang="ru-RU" sz="2400" dirty="0" err="1">
                <a:latin typeface="Ariston" panose="03000400000000000000" pitchFamily="66" charset="0"/>
              </a:rPr>
              <a:t>Києві</a:t>
            </a:r>
            <a:r>
              <a:rPr lang="ru-RU" sz="2400" dirty="0">
                <a:latin typeface="Ariston" panose="03000400000000000000" pitchFamily="66" charset="0"/>
              </a:rPr>
              <a:t>.</a:t>
            </a:r>
          </a:p>
          <a:p>
            <a:endParaRPr lang="ru-RU" sz="2400" dirty="0">
              <a:latin typeface="Ariston" panose="03000400000000000000" pitchFamily="66" charset="0"/>
            </a:endParaRPr>
          </a:p>
          <a:p>
            <a:r>
              <a:rPr lang="ru-RU" sz="2400" dirty="0" err="1">
                <a:latin typeface="Ariston" panose="03000400000000000000" pitchFamily="66" charset="0"/>
              </a:rPr>
              <a:t>Похований</a:t>
            </a:r>
            <a:r>
              <a:rPr lang="ru-RU" sz="2400" dirty="0">
                <a:latin typeface="Ariston" panose="03000400000000000000" pitchFamily="66" charset="0"/>
              </a:rPr>
              <a:t> на Байковому </a:t>
            </a:r>
            <a:r>
              <a:rPr lang="ru-RU" sz="2400" dirty="0" err="1">
                <a:latin typeface="Ariston" panose="03000400000000000000" pitchFamily="66" charset="0"/>
              </a:rPr>
              <a:t>кладовищі</a:t>
            </a:r>
            <a:r>
              <a:rPr lang="ru-RU" sz="2400" dirty="0">
                <a:latin typeface="Ariston" panose="03000400000000000000" pitchFamily="66" charset="0"/>
              </a:rPr>
              <a:t> в </a:t>
            </a:r>
            <a:r>
              <a:rPr lang="ru-RU" sz="2400" dirty="0" err="1">
                <a:latin typeface="Ariston" panose="03000400000000000000" pitchFamily="66" charset="0"/>
              </a:rPr>
              <a:t>Києві</a:t>
            </a:r>
            <a:r>
              <a:rPr lang="ru-RU" sz="2400" dirty="0">
                <a:latin typeface="Ariston" panose="03000400000000000000" pitchFamily="66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885306" cy="467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522995" cy="5022087"/>
          </a:xfrm>
        </p:spPr>
        <p:txBody>
          <a:bodyPr/>
          <a:lstStyle/>
          <a:p>
            <a:r>
              <a:rPr lang="ru-RU" sz="2400" dirty="0" err="1">
                <a:latin typeface="Ariston" panose="03000400000000000000" pitchFamily="66" charset="0"/>
              </a:rPr>
              <a:t>Батько</a:t>
            </a:r>
            <a:r>
              <a:rPr lang="ru-RU" sz="2400" dirty="0">
                <a:latin typeface="Ariston" panose="03000400000000000000" pitchFamily="66" charset="0"/>
              </a:rPr>
              <a:t> Павла, </a:t>
            </a:r>
            <a:r>
              <a:rPr lang="ru-RU" sz="2400" dirty="0" err="1">
                <a:latin typeface="Ariston" panose="03000400000000000000" pitchFamily="66" charset="0"/>
              </a:rPr>
              <a:t>Григорій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Тимофійович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Тичина</a:t>
            </a:r>
            <a:r>
              <a:rPr lang="ru-RU" sz="2400" dirty="0">
                <a:latin typeface="Ariston" panose="03000400000000000000" pitchFamily="66" charset="0"/>
              </a:rPr>
              <a:t> (1850 —1906), </a:t>
            </a:r>
            <a:r>
              <a:rPr lang="ru-RU" sz="2400" dirty="0" err="1">
                <a:latin typeface="Ariston" panose="03000400000000000000" pitchFamily="66" charset="0"/>
              </a:rPr>
              <a:t>був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сільським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дяком</a:t>
            </a:r>
            <a:r>
              <a:rPr lang="ru-RU" sz="2400" dirty="0">
                <a:latin typeface="Ariston" panose="03000400000000000000" pitchFamily="66" charset="0"/>
              </a:rPr>
              <a:t> і </a:t>
            </a:r>
            <a:r>
              <a:rPr lang="ru-RU" sz="2400" dirty="0" err="1">
                <a:latin typeface="Ariston" panose="03000400000000000000" pitchFamily="66" charset="0"/>
              </a:rPr>
              <a:t>одночасно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вчителем</a:t>
            </a:r>
            <a:r>
              <a:rPr lang="ru-RU" sz="2400" dirty="0">
                <a:latin typeface="Ariston" panose="03000400000000000000" pitchFamily="66" charset="0"/>
              </a:rPr>
              <a:t> у </a:t>
            </a:r>
            <a:r>
              <a:rPr lang="ru-RU" sz="2400" dirty="0" err="1">
                <a:latin typeface="Ariston" panose="03000400000000000000" pitchFamily="66" charset="0"/>
              </a:rPr>
              <a:t>школі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грамоти</a:t>
            </a:r>
            <a:r>
              <a:rPr lang="ru-RU" sz="2400" dirty="0">
                <a:latin typeface="Ariston" panose="03000400000000000000" pitchFamily="66" charset="0"/>
              </a:rPr>
              <a:t>. </a:t>
            </a:r>
          </a:p>
          <a:p>
            <a:endParaRPr lang="ru-RU" sz="2400" dirty="0">
              <a:latin typeface="Ariston" panose="03000400000000000000" pitchFamily="66" charset="0"/>
            </a:endParaRPr>
          </a:p>
          <a:p>
            <a:r>
              <a:rPr lang="ru-RU" sz="2400" dirty="0" err="1">
                <a:latin typeface="Ariston" panose="03000400000000000000" pitchFamily="66" charset="0"/>
              </a:rPr>
              <a:t>Мати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Марія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Василівна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Тичина</a:t>
            </a:r>
            <a:r>
              <a:rPr lang="ru-RU" sz="2400" dirty="0">
                <a:latin typeface="Ariston" panose="03000400000000000000" pitchFamily="66" charset="0"/>
              </a:rPr>
              <a:t> (</a:t>
            </a:r>
            <a:r>
              <a:rPr lang="ru-RU" sz="2400" dirty="0" err="1">
                <a:latin typeface="Ariston" panose="03000400000000000000" pitchFamily="66" charset="0"/>
              </a:rPr>
              <a:t>уроджена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Савицька</a:t>
            </a:r>
            <a:r>
              <a:rPr lang="ru-RU" sz="2400" dirty="0">
                <a:latin typeface="Ariston" panose="03000400000000000000" pitchFamily="66" charset="0"/>
              </a:rPr>
              <a:t>; 1861 —1915) </a:t>
            </a:r>
            <a:r>
              <a:rPr lang="ru-RU" sz="2400" dirty="0" err="1">
                <a:latin typeface="Ariston" panose="03000400000000000000" pitchFamily="66" charset="0"/>
              </a:rPr>
              <a:t>була</a:t>
            </a:r>
            <a:r>
              <a:rPr lang="ru-RU" sz="2400" dirty="0">
                <a:latin typeface="Ariston" panose="03000400000000000000" pitchFamily="66" charset="0"/>
              </a:rPr>
              <a:t> на 11 </a:t>
            </a:r>
            <a:r>
              <a:rPr lang="ru-RU" sz="2400" dirty="0" err="1">
                <a:latin typeface="Ariston" panose="03000400000000000000" pitchFamily="66" charset="0"/>
              </a:rPr>
              <a:t>років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молодша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від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поетового</a:t>
            </a:r>
            <a:r>
              <a:rPr lang="ru-RU" sz="2400" dirty="0">
                <a:latin typeface="Ariston" panose="03000400000000000000" pitchFamily="66" charset="0"/>
              </a:rPr>
              <a:t> батька. </a:t>
            </a:r>
          </a:p>
          <a:p>
            <a:endParaRPr lang="ru-RU" sz="2400" dirty="0">
              <a:latin typeface="Ariston" panose="03000400000000000000" pitchFamily="66" charset="0"/>
            </a:endParaRPr>
          </a:p>
          <a:p>
            <a:r>
              <a:rPr lang="ru-RU" sz="2400" dirty="0" err="1">
                <a:latin typeface="Ariston" panose="03000400000000000000" pitchFamily="66" charset="0"/>
              </a:rPr>
              <a:t>Сім'я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була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багатодітна</a:t>
            </a:r>
            <a:r>
              <a:rPr lang="ru-RU" sz="2400" dirty="0">
                <a:latin typeface="Ariston" panose="03000400000000000000" pitchFamily="66" charset="0"/>
              </a:rPr>
              <a:t> (</a:t>
            </a:r>
            <a:r>
              <a:rPr lang="ru-RU" sz="2400" dirty="0" err="1">
                <a:latin typeface="Ariston" panose="03000400000000000000" pitchFamily="66" charset="0"/>
              </a:rPr>
              <a:t>народилося</a:t>
            </a:r>
            <a:r>
              <a:rPr lang="ru-RU" sz="2400" dirty="0">
                <a:latin typeface="Ariston" panose="03000400000000000000" pitchFamily="66" charset="0"/>
              </a:rPr>
              <a:t> 13, </a:t>
            </a:r>
            <a:r>
              <a:rPr lang="ru-RU" sz="2400" dirty="0" err="1">
                <a:latin typeface="Ariston" panose="03000400000000000000" pitchFamily="66" charset="0"/>
              </a:rPr>
              <a:t>зіп'ялося</a:t>
            </a:r>
            <a:r>
              <a:rPr lang="ru-RU" sz="2400" dirty="0">
                <a:latin typeface="Ariston" panose="03000400000000000000" pitchFamily="66" charset="0"/>
              </a:rPr>
              <a:t> на ноги 9 </a:t>
            </a:r>
            <a:r>
              <a:rPr lang="ru-RU" sz="2400" dirty="0" err="1">
                <a:latin typeface="Ariston" panose="03000400000000000000" pitchFamily="66" charset="0"/>
              </a:rPr>
              <a:t>дітей</a:t>
            </a:r>
            <a:r>
              <a:rPr lang="ru-RU" sz="2400" dirty="0">
                <a:latin typeface="Ariston" panose="03000400000000000000" pitchFamily="66" charset="0"/>
              </a:rPr>
              <a:t>), жили впроголодь, </a:t>
            </a:r>
            <a:r>
              <a:rPr lang="ru-RU" sz="2400" dirty="0" err="1">
                <a:latin typeface="Ariston" panose="03000400000000000000" pitchFamily="66" charset="0"/>
              </a:rPr>
              <a:t>зате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гарно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співали</a:t>
            </a:r>
            <a:r>
              <a:rPr lang="ru-RU" sz="2400" dirty="0">
                <a:latin typeface="Ariston" panose="03000400000000000000" pitchFamily="66" charset="0"/>
              </a:rPr>
              <a:t>. </a:t>
            </a:r>
            <a:r>
              <a:rPr lang="ru-RU" sz="2400" dirty="0" err="1">
                <a:latin typeface="Ariston" panose="03000400000000000000" pitchFamily="66" charset="0"/>
              </a:rPr>
              <a:t>Змалку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Павло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виявив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хист</a:t>
            </a:r>
            <a:r>
              <a:rPr lang="ru-RU" sz="2400" dirty="0">
                <a:latin typeface="Ariston" panose="03000400000000000000" pitchFamily="66" charset="0"/>
              </a:rPr>
              <a:t> до </a:t>
            </a:r>
            <a:r>
              <a:rPr lang="ru-RU" sz="2400" dirty="0" err="1">
                <a:latin typeface="Ariston" panose="03000400000000000000" pitchFamily="66" charset="0"/>
              </a:rPr>
              <a:t>музики</a:t>
            </a:r>
            <a:r>
              <a:rPr lang="ru-RU" sz="2400" dirty="0">
                <a:latin typeface="Ariston" panose="03000400000000000000" pitchFamily="66" charset="0"/>
              </a:rPr>
              <a:t>, </a:t>
            </a:r>
            <a:r>
              <a:rPr lang="ru-RU" sz="2400" dirty="0" err="1">
                <a:latin typeface="Ariston" panose="03000400000000000000" pitchFamily="66" charset="0"/>
              </a:rPr>
              <a:t>малювання</a:t>
            </a:r>
            <a:r>
              <a:rPr lang="ru-RU" sz="2400" dirty="0">
                <a:latin typeface="Ariston" panose="03000400000000000000" pitchFamily="66" charset="0"/>
              </a:rPr>
              <a:t> і </a:t>
            </a:r>
            <a:r>
              <a:rPr lang="ru-RU" sz="2400" dirty="0" err="1">
                <a:latin typeface="Ariston" panose="03000400000000000000" pitchFamily="66" charset="0"/>
              </a:rPr>
              <a:t>віршування</a:t>
            </a:r>
            <a:r>
              <a:rPr lang="ru-RU" sz="2400" dirty="0">
                <a:latin typeface="Ariston" panose="03000400000000000000" pitchFamily="66" charset="0"/>
              </a:rPr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6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00" y="836712"/>
            <a:ext cx="4318620" cy="558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980728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Ariston" panose="03000400000000000000" pitchFamily="66" charset="0"/>
              </a:rPr>
              <a:t>Марія</a:t>
            </a:r>
            <a:r>
              <a:rPr lang="ru-RU" sz="3600" dirty="0" smtClean="0">
                <a:latin typeface="Ariston" panose="03000400000000000000" pitchFamily="66" charset="0"/>
              </a:rPr>
              <a:t> </a:t>
            </a:r>
            <a:r>
              <a:rPr lang="ru-RU" sz="3600" dirty="0" err="1" smtClean="0">
                <a:latin typeface="Ariston" panose="03000400000000000000" pitchFamily="66" charset="0"/>
              </a:rPr>
              <a:t>Василівна</a:t>
            </a:r>
            <a:r>
              <a:rPr lang="ru-RU" sz="3600" dirty="0" smtClean="0">
                <a:latin typeface="Ariston" panose="03000400000000000000" pitchFamily="66" charset="0"/>
              </a:rPr>
              <a:t> </a:t>
            </a:r>
            <a:r>
              <a:rPr lang="ru-RU" sz="3600" dirty="0" err="1" smtClean="0">
                <a:latin typeface="Ariston" panose="03000400000000000000" pitchFamily="66" charset="0"/>
              </a:rPr>
              <a:t>Тичина</a:t>
            </a:r>
            <a:r>
              <a:rPr lang="ru-RU" sz="3600" dirty="0" smtClean="0">
                <a:latin typeface="Ariston" panose="03000400000000000000" pitchFamily="66" charset="0"/>
              </a:rPr>
              <a:t> – </a:t>
            </a:r>
            <a:r>
              <a:rPr lang="ru-RU" sz="3600" dirty="0" err="1" smtClean="0">
                <a:latin typeface="Ariston" panose="03000400000000000000" pitchFamily="66" charset="0"/>
              </a:rPr>
              <a:t>мати</a:t>
            </a:r>
            <a:r>
              <a:rPr lang="ru-RU" sz="3600" dirty="0" smtClean="0">
                <a:latin typeface="Ariston" panose="03000400000000000000" pitchFamily="66" charset="0"/>
              </a:rPr>
              <a:t> </a:t>
            </a:r>
            <a:r>
              <a:rPr lang="ru-RU" sz="3600" dirty="0" err="1" smtClean="0">
                <a:latin typeface="Ariston" panose="03000400000000000000" pitchFamily="66" charset="0"/>
              </a:rPr>
              <a:t>поета</a:t>
            </a:r>
            <a:r>
              <a:rPr lang="ru-RU" sz="3600" dirty="0" smtClean="0">
                <a:latin typeface="Ariston" panose="03000400000000000000" pitchFamily="66" charset="0"/>
              </a:rPr>
              <a:t>.</a:t>
            </a:r>
            <a:endParaRPr lang="ru-RU" sz="3600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ston" panose="03000400000000000000" pitchFamily="66" charset="0"/>
              </a:rPr>
              <a:t>У Павла </a:t>
            </a:r>
            <a:r>
              <a:rPr lang="ru-RU" sz="2400" dirty="0" err="1" smtClean="0">
                <a:latin typeface="Ariston" panose="03000400000000000000" pitchFamily="66" charset="0"/>
              </a:rPr>
              <a:t>Тичини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було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п'ять</a:t>
            </a:r>
            <a:r>
              <a:rPr lang="ru-RU" sz="2400" dirty="0" smtClean="0">
                <a:latin typeface="Ariston" panose="03000400000000000000" pitchFamily="66" charset="0"/>
              </a:rPr>
              <a:t> сестер — </a:t>
            </a:r>
            <a:r>
              <a:rPr lang="ru-RU" sz="2400" dirty="0" err="1" smtClean="0">
                <a:latin typeface="Ariston" panose="03000400000000000000" pitchFamily="66" charset="0"/>
              </a:rPr>
              <a:t>Єфросинія</a:t>
            </a:r>
            <a:r>
              <a:rPr lang="ru-RU" sz="2400" dirty="0" smtClean="0">
                <a:latin typeface="Ariston" panose="03000400000000000000" pitchFamily="66" charset="0"/>
              </a:rPr>
              <a:t> (1881—1949), </a:t>
            </a:r>
            <a:r>
              <a:rPr lang="ru-RU" sz="2400" dirty="0" err="1" smtClean="0">
                <a:latin typeface="Ariston" panose="03000400000000000000" pitchFamily="66" charset="0"/>
              </a:rPr>
              <a:t>Поліна</a:t>
            </a:r>
            <a:r>
              <a:rPr lang="ru-RU" sz="2400" dirty="0" smtClean="0">
                <a:latin typeface="Ariston" panose="03000400000000000000" pitchFamily="66" charset="0"/>
              </a:rPr>
              <a:t> (1884—1925), Оксана (1893—?), </a:t>
            </a:r>
            <a:r>
              <a:rPr lang="ru-RU" sz="2400" dirty="0" err="1" smtClean="0">
                <a:latin typeface="Ariston" panose="03000400000000000000" pitchFamily="66" charset="0"/>
              </a:rPr>
              <a:t>Олександра</a:t>
            </a:r>
            <a:r>
              <a:rPr lang="ru-RU" sz="2400" dirty="0" smtClean="0">
                <a:latin typeface="Ariston" panose="03000400000000000000" pitchFamily="66" charset="0"/>
              </a:rPr>
              <a:t> (Олеся, 1899—1931) і </a:t>
            </a:r>
            <a:r>
              <a:rPr lang="ru-RU" sz="2400" dirty="0" err="1" smtClean="0">
                <a:latin typeface="Ariston" panose="03000400000000000000" pitchFamily="66" charset="0"/>
              </a:rPr>
              <a:t>Наталія</a:t>
            </a:r>
            <a:r>
              <a:rPr lang="ru-RU" sz="2400" dirty="0" smtClean="0">
                <a:latin typeface="Ariston" panose="03000400000000000000" pitchFamily="66" charset="0"/>
              </a:rPr>
              <a:t> (1902—1922), </a:t>
            </a:r>
            <a:r>
              <a:rPr lang="ru-RU" sz="2400" dirty="0" err="1" smtClean="0">
                <a:latin typeface="Ariston" panose="03000400000000000000" pitchFamily="66" charset="0"/>
              </a:rPr>
              <a:t>чотири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брати</a:t>
            </a:r>
            <a:r>
              <a:rPr lang="ru-RU" sz="2400" dirty="0" smtClean="0">
                <a:latin typeface="Ariston" panose="03000400000000000000" pitchFamily="66" charset="0"/>
              </a:rPr>
              <a:t> — Михайло (1885—1920), </a:t>
            </a:r>
            <a:r>
              <a:rPr lang="ru-RU" sz="2400" dirty="0" err="1" smtClean="0">
                <a:latin typeface="Ariston" panose="03000400000000000000" pitchFamily="66" charset="0"/>
              </a:rPr>
              <a:t>Іван</a:t>
            </a:r>
            <a:r>
              <a:rPr lang="ru-RU" sz="2400" dirty="0" smtClean="0">
                <a:latin typeface="Ariston" panose="03000400000000000000" pitchFamily="66" charset="0"/>
              </a:rPr>
              <a:t> (1888—1969), </a:t>
            </a:r>
            <a:r>
              <a:rPr lang="ru-RU" sz="2400" dirty="0" err="1" smtClean="0">
                <a:latin typeface="Ariston" panose="03000400000000000000" pitchFamily="66" charset="0"/>
              </a:rPr>
              <a:t>Євген</a:t>
            </a:r>
            <a:r>
              <a:rPr lang="ru-RU" sz="2400" dirty="0" smtClean="0">
                <a:latin typeface="Ariston" panose="03000400000000000000" pitchFamily="66" charset="0"/>
              </a:rPr>
              <a:t> (1895—1955) і </a:t>
            </a:r>
            <a:r>
              <a:rPr lang="ru-RU" sz="2400" dirty="0" err="1" smtClean="0">
                <a:latin typeface="Ariston" panose="03000400000000000000" pitchFamily="66" charset="0"/>
              </a:rPr>
              <a:t>Костянтин</a:t>
            </a:r>
            <a:r>
              <a:rPr lang="ru-RU" sz="2400" dirty="0" smtClean="0">
                <a:latin typeface="Ariston" panose="03000400000000000000" pitchFamily="66" charset="0"/>
              </a:rPr>
              <a:t> (помер </a:t>
            </a:r>
            <a:r>
              <a:rPr lang="ru-RU" sz="2400" dirty="0" err="1" smtClean="0">
                <a:latin typeface="Ariston" panose="03000400000000000000" pitchFamily="66" charset="0"/>
              </a:rPr>
              <a:t>дитиною</a:t>
            </a:r>
            <a:r>
              <a:rPr lang="ru-RU" sz="2400" dirty="0" smtClean="0">
                <a:latin typeface="Ariston" panose="03000400000000000000" pitchFamily="66" charset="0"/>
              </a:rPr>
              <a:t>). </a:t>
            </a:r>
            <a:r>
              <a:rPr lang="ru-RU" sz="2400" dirty="0" err="1" smtClean="0">
                <a:latin typeface="Ariston" panose="03000400000000000000" pitchFamily="66" charset="0"/>
              </a:rPr>
              <a:t>Найвідомішим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із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братів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був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Євген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Тичина</a:t>
            </a:r>
            <a:r>
              <a:rPr lang="ru-RU" sz="2400" dirty="0" smtClean="0">
                <a:latin typeface="Ariston" panose="03000400000000000000" pitchFamily="66" charset="0"/>
              </a:rPr>
              <a:t>, </a:t>
            </a:r>
            <a:r>
              <a:rPr lang="ru-RU" sz="2400" dirty="0" err="1" smtClean="0">
                <a:latin typeface="Ariston" panose="03000400000000000000" pitchFamily="66" charset="0"/>
              </a:rPr>
              <a:t>який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працював</a:t>
            </a:r>
            <a:r>
              <a:rPr lang="ru-RU" sz="2400" dirty="0" smtClean="0">
                <a:latin typeface="Ariston" panose="03000400000000000000" pitchFamily="66" charset="0"/>
              </a:rPr>
              <a:t> педагогом у </a:t>
            </a:r>
            <a:r>
              <a:rPr lang="ru-RU" sz="2400" dirty="0" err="1" smtClean="0">
                <a:latin typeface="Ariston" panose="03000400000000000000" pitchFamily="66" charset="0"/>
              </a:rPr>
              <a:t>Харкові</a:t>
            </a:r>
            <a:r>
              <a:rPr lang="ru-RU" sz="2400" dirty="0" smtClean="0">
                <a:latin typeface="Ariston" panose="03000400000000000000" pitchFamily="66" charset="0"/>
              </a:rPr>
              <a:t>. </a:t>
            </a:r>
            <a:endParaRPr lang="ru-RU" sz="2400" dirty="0">
              <a:latin typeface="Ariston" panose="03000400000000000000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1150"/>
            <a:ext cx="4132447" cy="57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ston" panose="03000400000000000000" pitchFamily="66" charset="0"/>
              </a:rPr>
              <a:t>Спочатку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Павло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вчився</a:t>
            </a:r>
            <a:r>
              <a:rPr lang="ru-RU" sz="2000" dirty="0" smtClean="0">
                <a:latin typeface="Ariston" panose="03000400000000000000" pitchFamily="66" charset="0"/>
              </a:rPr>
              <a:t> в </a:t>
            </a:r>
            <a:r>
              <a:rPr lang="ru-RU" sz="2000" dirty="0" err="1" smtClean="0">
                <a:latin typeface="Ariston" panose="03000400000000000000" pitchFamily="66" charset="0"/>
              </a:rPr>
              <a:t>земській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початковій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школі</a:t>
            </a:r>
            <a:r>
              <a:rPr lang="ru-RU" sz="2000" dirty="0" smtClean="0">
                <a:latin typeface="Ariston" panose="03000400000000000000" pitchFamily="66" charset="0"/>
              </a:rPr>
              <a:t>.</a:t>
            </a:r>
            <a:endParaRPr lang="ru-RU" sz="2000" dirty="0">
              <a:latin typeface="Ariston" panose="03000400000000000000" pitchFamily="66" charset="0"/>
            </a:endParaRPr>
          </a:p>
          <a:p>
            <a:r>
              <a:rPr lang="ru-RU" sz="2000" dirty="0" err="1" smtClean="0">
                <a:latin typeface="Ariston" panose="03000400000000000000" pitchFamily="66" charset="0"/>
              </a:rPr>
              <a:t>Його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вчителькою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була</a:t>
            </a:r>
            <a:r>
              <a:rPr lang="ru-RU" sz="2000" dirty="0" smtClean="0">
                <a:latin typeface="Ariston" panose="03000400000000000000" pitchFamily="66" charset="0"/>
              </a:rPr>
              <a:t> Серафима </a:t>
            </a:r>
            <a:r>
              <a:rPr lang="ru-RU" sz="2000" dirty="0" err="1" smtClean="0">
                <a:latin typeface="Ariston" panose="03000400000000000000" pitchFamily="66" charset="0"/>
              </a:rPr>
              <a:t>Миколаївна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Морачевська</a:t>
            </a:r>
            <a:r>
              <a:rPr lang="ru-RU" sz="2000" dirty="0" smtClean="0">
                <a:latin typeface="Ariston" panose="03000400000000000000" pitchFamily="66" charset="0"/>
              </a:rPr>
              <a:t> . За добре </a:t>
            </a:r>
            <a:r>
              <a:rPr lang="ru-RU" sz="2000" dirty="0" err="1" smtClean="0">
                <a:latin typeface="Ariston" panose="03000400000000000000" pitchFamily="66" charset="0"/>
              </a:rPr>
              <a:t>навчання</a:t>
            </a:r>
            <a:r>
              <a:rPr lang="ru-RU" sz="2000" dirty="0" smtClean="0">
                <a:latin typeface="Ariston" panose="03000400000000000000" pitchFamily="66" charset="0"/>
              </a:rPr>
              <a:t> вона </a:t>
            </a:r>
            <a:r>
              <a:rPr lang="ru-RU" sz="2000" dirty="0" err="1" smtClean="0">
                <a:latin typeface="Ariston" panose="03000400000000000000" pitchFamily="66" charset="0"/>
              </a:rPr>
              <a:t>подарувала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Павлові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декілька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українських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книжок</a:t>
            </a:r>
            <a:r>
              <a:rPr lang="ru-RU" sz="2000" dirty="0" smtClean="0">
                <a:latin typeface="Ariston" panose="03000400000000000000" pitchFamily="66" charset="0"/>
              </a:rPr>
              <a:t>. </a:t>
            </a:r>
            <a:r>
              <a:rPr lang="ru-RU" sz="2000" dirty="0" err="1" smtClean="0">
                <a:latin typeface="Ariston" panose="03000400000000000000" pitchFamily="66" charset="0"/>
              </a:rPr>
              <a:t>Серед</a:t>
            </a:r>
            <a:r>
              <a:rPr lang="ru-RU" sz="2000" dirty="0" smtClean="0">
                <a:latin typeface="Ariston" panose="03000400000000000000" pitchFamily="66" charset="0"/>
              </a:rPr>
              <a:t> них «Байки» </a:t>
            </a:r>
            <a:r>
              <a:rPr lang="ru-RU" sz="2000" dirty="0" err="1" smtClean="0">
                <a:latin typeface="Ariston" panose="03000400000000000000" pitchFamily="66" charset="0"/>
              </a:rPr>
              <a:t>Леоніда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Глібова</a:t>
            </a:r>
            <a:r>
              <a:rPr lang="ru-RU" sz="2000" dirty="0" smtClean="0">
                <a:latin typeface="Ariston" panose="03000400000000000000" pitchFamily="66" charset="0"/>
              </a:rPr>
              <a:t>, </a:t>
            </a:r>
            <a:r>
              <a:rPr lang="ru-RU" sz="2000" dirty="0" err="1" smtClean="0">
                <a:latin typeface="Ariston" panose="03000400000000000000" pitchFamily="66" charset="0"/>
              </a:rPr>
              <a:t>оповідання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Марії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Загірньої</a:t>
            </a:r>
            <a:r>
              <a:rPr lang="ru-RU" sz="2000" dirty="0" smtClean="0">
                <a:latin typeface="Ariston" panose="03000400000000000000" pitchFamily="66" charset="0"/>
              </a:rPr>
              <a:t> (</a:t>
            </a:r>
            <a:r>
              <a:rPr lang="ru-RU" sz="2000" dirty="0" err="1" smtClean="0">
                <a:latin typeface="Ariston" panose="03000400000000000000" pitchFamily="66" charset="0"/>
              </a:rPr>
              <a:t>Грінченко</a:t>
            </a:r>
            <a:r>
              <a:rPr lang="ru-RU" sz="2000" dirty="0" smtClean="0">
                <a:latin typeface="Ariston" panose="03000400000000000000" pitchFamily="66" charset="0"/>
              </a:rPr>
              <a:t>) про </a:t>
            </a:r>
            <a:r>
              <a:rPr lang="ru-RU" sz="2000" dirty="0" err="1" smtClean="0">
                <a:latin typeface="Ariston" panose="03000400000000000000" pitchFamily="66" charset="0"/>
              </a:rPr>
              <a:t>шахтарів</a:t>
            </a:r>
            <a:r>
              <a:rPr lang="ru-RU" sz="2000" dirty="0" smtClean="0">
                <a:latin typeface="Ariston" panose="03000400000000000000" pitchFamily="66" charset="0"/>
              </a:rPr>
              <a:t> — «</a:t>
            </a:r>
            <a:r>
              <a:rPr lang="ru-RU" sz="2000" dirty="0" err="1" smtClean="0">
                <a:latin typeface="Ariston" panose="03000400000000000000" pitchFamily="66" charset="0"/>
              </a:rPr>
              <a:t>Під</a:t>
            </a:r>
            <a:r>
              <a:rPr lang="ru-RU" sz="2000" dirty="0" smtClean="0">
                <a:latin typeface="Ariston" panose="03000400000000000000" pitchFamily="66" charset="0"/>
              </a:rPr>
              <a:t> землею». </a:t>
            </a:r>
            <a:r>
              <a:rPr lang="ru-RU" sz="2000" dirty="0" err="1" smtClean="0">
                <a:latin typeface="Ariston" panose="03000400000000000000" pitchFamily="66" charset="0"/>
              </a:rPr>
              <a:t>Першій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учительці</a:t>
            </a:r>
            <a:r>
              <a:rPr lang="ru-RU" sz="2000" dirty="0" smtClean="0">
                <a:latin typeface="Ariston" panose="03000400000000000000" pitchFamily="66" charset="0"/>
              </a:rPr>
              <a:t> поет </a:t>
            </a:r>
            <a:r>
              <a:rPr lang="ru-RU" sz="2000" dirty="0" err="1" smtClean="0">
                <a:latin typeface="Ariston" panose="03000400000000000000" pitchFamily="66" charset="0"/>
              </a:rPr>
              <a:t>присвятив</a:t>
            </a:r>
            <a:r>
              <a:rPr lang="ru-RU" sz="2000" dirty="0" smtClean="0">
                <a:latin typeface="Ariston" panose="03000400000000000000" pitchFamily="66" charset="0"/>
              </a:rPr>
              <a:t> поему «Серафима </a:t>
            </a:r>
            <a:r>
              <a:rPr lang="ru-RU" sz="2000" dirty="0" err="1" smtClean="0">
                <a:latin typeface="Ariston" panose="03000400000000000000" pitchFamily="66" charset="0"/>
              </a:rPr>
              <a:t>Морачевська</a:t>
            </a:r>
            <a:r>
              <a:rPr lang="ru-RU" sz="2000" dirty="0" smtClean="0">
                <a:latin typeface="Ariston" panose="03000400000000000000" pitchFamily="66" charset="0"/>
              </a:rPr>
              <a:t>» вона, </a:t>
            </a:r>
            <a:r>
              <a:rPr lang="ru-RU" sz="2000" dirty="0" err="1" smtClean="0">
                <a:latin typeface="Ariston" panose="03000400000000000000" pitchFamily="66" charset="0"/>
              </a:rPr>
              <a:t>оцінивши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чудовий</a:t>
            </a:r>
            <a:r>
              <a:rPr lang="ru-RU" sz="2000" dirty="0" smtClean="0">
                <a:latin typeface="Ariston" panose="03000400000000000000" pitchFamily="66" charset="0"/>
              </a:rPr>
              <a:t> голос і слух </a:t>
            </a:r>
            <a:r>
              <a:rPr lang="ru-RU" sz="2000" dirty="0" err="1" smtClean="0">
                <a:latin typeface="Ariston" panose="03000400000000000000" pitchFamily="66" charset="0"/>
              </a:rPr>
              <a:t>хлопця</a:t>
            </a:r>
            <a:r>
              <a:rPr lang="ru-RU" sz="2000" dirty="0" smtClean="0">
                <a:latin typeface="Ariston" panose="03000400000000000000" pitchFamily="66" charset="0"/>
              </a:rPr>
              <a:t>, </a:t>
            </a:r>
            <a:r>
              <a:rPr lang="ru-RU" sz="2000" dirty="0" err="1" smtClean="0">
                <a:latin typeface="Ariston" panose="03000400000000000000" pitchFamily="66" charset="0"/>
              </a:rPr>
              <a:t>порадила</a:t>
            </a:r>
            <a:r>
              <a:rPr lang="ru-RU" sz="2000" dirty="0" smtClean="0">
                <a:latin typeface="Ariston" panose="03000400000000000000" pitchFamily="66" charset="0"/>
              </a:rPr>
              <a:t> батькам </a:t>
            </a:r>
            <a:r>
              <a:rPr lang="ru-RU" sz="2000" dirty="0" err="1" smtClean="0">
                <a:latin typeface="Ariston" panose="03000400000000000000" pitchFamily="66" charset="0"/>
              </a:rPr>
              <a:t>віддати</a:t>
            </a:r>
            <a:r>
              <a:rPr lang="ru-RU" sz="2000" dirty="0" smtClean="0">
                <a:latin typeface="Ariston" panose="03000400000000000000" pitchFamily="66" charset="0"/>
              </a:rPr>
              <a:t> Павла в один </a:t>
            </a:r>
            <a:r>
              <a:rPr lang="ru-RU" sz="2000" dirty="0" err="1" smtClean="0">
                <a:latin typeface="Ariston" panose="03000400000000000000" pitchFamily="66" charset="0"/>
              </a:rPr>
              <a:t>із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монастирських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хорів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Чернігова</a:t>
            </a:r>
            <a:r>
              <a:rPr lang="ru-RU" sz="2000" dirty="0" smtClean="0">
                <a:latin typeface="Ariston" panose="03000400000000000000" pitchFamily="66" charset="0"/>
              </a:rPr>
              <a:t>. </a:t>
            </a:r>
            <a:r>
              <a:rPr lang="ru-RU" sz="2000" dirty="0" err="1" smtClean="0">
                <a:latin typeface="Ariston" panose="03000400000000000000" pitchFamily="66" charset="0"/>
              </a:rPr>
              <a:t>Крім</a:t>
            </a:r>
            <a:r>
              <a:rPr lang="ru-RU" sz="2000" dirty="0" smtClean="0">
                <a:latin typeface="Ariston" panose="03000400000000000000" pitchFamily="66" charset="0"/>
              </a:rPr>
              <a:t> того, </a:t>
            </a:r>
            <a:r>
              <a:rPr lang="ru-RU" sz="2000" dirty="0" err="1" smtClean="0">
                <a:latin typeface="Ariston" panose="03000400000000000000" pitchFamily="66" charset="0"/>
              </a:rPr>
              <a:t>дітей</a:t>
            </a:r>
            <a:r>
              <a:rPr lang="ru-RU" sz="2000" dirty="0" smtClean="0">
                <a:latin typeface="Ariston" panose="03000400000000000000" pitchFamily="66" charset="0"/>
              </a:rPr>
              <a:t> у хорах </a:t>
            </a:r>
            <a:r>
              <a:rPr lang="ru-RU" sz="2000" dirty="0" err="1" smtClean="0">
                <a:latin typeface="Ariston" panose="03000400000000000000" pitchFamily="66" charset="0"/>
              </a:rPr>
              <a:t>також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навчали</a:t>
            </a:r>
            <a:r>
              <a:rPr lang="ru-RU" sz="2000" dirty="0" smtClean="0">
                <a:latin typeface="Ariston" panose="03000400000000000000" pitchFamily="66" charset="0"/>
              </a:rPr>
              <a:t>. </a:t>
            </a:r>
            <a:r>
              <a:rPr lang="ru-RU" sz="2000" dirty="0" err="1" smtClean="0">
                <a:latin typeface="Ariston" panose="03000400000000000000" pitchFamily="66" charset="0"/>
              </a:rPr>
              <a:t>Оскільки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інших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можливостей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дати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синові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освіту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Тичини</a:t>
            </a:r>
            <a:r>
              <a:rPr lang="ru-RU" sz="2000" dirty="0" smtClean="0">
                <a:latin typeface="Ariston" panose="03000400000000000000" pitchFamily="66" charset="0"/>
              </a:rPr>
              <a:t> не </a:t>
            </a:r>
            <a:r>
              <a:rPr lang="ru-RU" sz="2000" dirty="0" err="1" smtClean="0">
                <a:latin typeface="Ariston" panose="03000400000000000000" pitchFamily="66" charset="0"/>
              </a:rPr>
              <a:t>мали</a:t>
            </a:r>
            <a:r>
              <a:rPr lang="ru-RU" sz="2000" dirty="0" smtClean="0">
                <a:latin typeface="Ariston" panose="03000400000000000000" pitchFamily="66" charset="0"/>
              </a:rPr>
              <a:t>, вони </a:t>
            </a:r>
            <a:r>
              <a:rPr lang="ru-RU" sz="2000" dirty="0" err="1" smtClean="0">
                <a:latin typeface="Ariston" panose="03000400000000000000" pitchFamily="66" charset="0"/>
              </a:rPr>
              <a:t>прислухалися</a:t>
            </a:r>
            <a:r>
              <a:rPr lang="ru-RU" sz="2000" dirty="0" smtClean="0">
                <a:latin typeface="Ariston" panose="03000400000000000000" pitchFamily="66" charset="0"/>
              </a:rPr>
              <a:t> до </a:t>
            </a:r>
            <a:r>
              <a:rPr lang="ru-RU" sz="2000" dirty="0" err="1" smtClean="0">
                <a:latin typeface="Ariston" panose="03000400000000000000" pitchFamily="66" charset="0"/>
              </a:rPr>
              <a:t>поради</a:t>
            </a:r>
            <a:r>
              <a:rPr lang="ru-RU" sz="2000" dirty="0" smtClean="0">
                <a:latin typeface="Ariston" panose="03000400000000000000" pitchFamily="66" charset="0"/>
              </a:rPr>
              <a:t> </a:t>
            </a:r>
            <a:r>
              <a:rPr lang="ru-RU" sz="2000" dirty="0" err="1" smtClean="0">
                <a:latin typeface="Ariston" panose="03000400000000000000" pitchFamily="66" charset="0"/>
              </a:rPr>
              <a:t>вчительки</a:t>
            </a:r>
            <a:r>
              <a:rPr lang="ru-RU" sz="2000" dirty="0" smtClean="0">
                <a:latin typeface="Ariston" panose="03000400000000000000" pitchFamily="66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8990"/>
            <a:ext cx="5201384" cy="384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53251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ston" panose="03000400000000000000" pitchFamily="66" charset="0"/>
              </a:rPr>
              <a:t>1900 року 9-річний </a:t>
            </a:r>
            <a:r>
              <a:rPr lang="ru-RU" sz="2400" dirty="0" err="1" smtClean="0">
                <a:latin typeface="Ariston" panose="03000400000000000000" pitchFamily="66" charset="0"/>
              </a:rPr>
              <a:t>Тичина</a:t>
            </a:r>
            <a:r>
              <a:rPr lang="ru-RU" sz="2400" dirty="0" smtClean="0">
                <a:latin typeface="Ariston" panose="03000400000000000000" pitchFamily="66" charset="0"/>
              </a:rPr>
              <a:t>, повторно й </a:t>
            </a:r>
            <a:r>
              <a:rPr lang="ru-RU" sz="2400" dirty="0" err="1" smtClean="0">
                <a:latin typeface="Ariston" panose="03000400000000000000" pitchFamily="66" charset="0"/>
              </a:rPr>
              <a:t>успішно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пройшовши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проби</a:t>
            </a:r>
            <a:r>
              <a:rPr lang="ru-RU" sz="2400" dirty="0" smtClean="0">
                <a:latin typeface="Ariston" panose="03000400000000000000" pitchFamily="66" charset="0"/>
              </a:rPr>
              <a:t> голосу, став </a:t>
            </a:r>
            <a:r>
              <a:rPr lang="ru-RU" sz="2400" dirty="0" err="1" smtClean="0">
                <a:latin typeface="Ariston" panose="03000400000000000000" pitchFamily="66" charset="0"/>
              </a:rPr>
              <a:t>співаком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архієрейського</a:t>
            </a:r>
            <a:r>
              <a:rPr lang="ru-RU" sz="2400" dirty="0" smtClean="0">
                <a:latin typeface="Ariston" panose="03000400000000000000" pitchFamily="66" charset="0"/>
              </a:rPr>
              <a:t> хору при </a:t>
            </a:r>
            <a:r>
              <a:rPr lang="ru-RU" sz="2400" dirty="0" err="1" smtClean="0">
                <a:latin typeface="Ariston" panose="03000400000000000000" pitchFamily="66" charset="0"/>
              </a:rPr>
              <a:t>Єлецькому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монастирі</a:t>
            </a:r>
            <a:r>
              <a:rPr lang="ru-RU" sz="2400" dirty="0" smtClean="0">
                <a:latin typeface="Ariston" panose="03000400000000000000" pitchFamily="66" charset="0"/>
              </a:rPr>
              <a:t>. </a:t>
            </a:r>
            <a:r>
              <a:rPr lang="ru-RU" sz="2400" dirty="0" err="1" smtClean="0">
                <a:latin typeface="Ariston" panose="03000400000000000000" pitchFamily="66" charset="0"/>
              </a:rPr>
              <a:t>Одночасно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він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навчався</a:t>
            </a:r>
            <a:r>
              <a:rPr lang="ru-RU" sz="2400" dirty="0" smtClean="0">
                <a:latin typeface="Ariston" panose="03000400000000000000" pitchFamily="66" charset="0"/>
              </a:rPr>
              <a:t> в </a:t>
            </a:r>
            <a:r>
              <a:rPr lang="ru-RU" sz="2400" dirty="0" err="1" smtClean="0">
                <a:latin typeface="Ariston" panose="03000400000000000000" pitchFamily="66" charset="0"/>
              </a:rPr>
              <a:t>Чернігівському</a:t>
            </a:r>
            <a:r>
              <a:rPr lang="ru-RU" sz="2400" dirty="0" smtClean="0">
                <a:latin typeface="Ariston" panose="03000400000000000000" pitchFamily="66" charset="0"/>
              </a:rPr>
              <a:t> духовному </a:t>
            </a:r>
            <a:r>
              <a:rPr lang="ru-RU" sz="2400" dirty="0" err="1" smtClean="0">
                <a:latin typeface="Ariston" panose="03000400000000000000" pitchFamily="66" charset="0"/>
              </a:rPr>
              <a:t>училищі</a:t>
            </a:r>
            <a:r>
              <a:rPr lang="ru-RU" sz="2400" dirty="0" smtClean="0">
                <a:latin typeface="Ariston" panose="03000400000000000000" pitchFamily="66" charset="0"/>
              </a:rPr>
              <a:t>. Регент хору </a:t>
            </a:r>
            <a:r>
              <a:rPr lang="ru-RU" sz="2400" dirty="0" err="1" smtClean="0">
                <a:latin typeface="Ariston" panose="03000400000000000000" pitchFamily="66" charset="0"/>
              </a:rPr>
              <a:t>виділяв</a:t>
            </a:r>
            <a:r>
              <a:rPr lang="ru-RU" sz="2400" dirty="0" smtClean="0">
                <a:latin typeface="Ariston" panose="03000400000000000000" pitchFamily="66" charset="0"/>
              </a:rPr>
              <a:t> Павла з-</a:t>
            </a:r>
            <a:r>
              <a:rPr lang="ru-RU" sz="2400" dirty="0" err="1" smtClean="0">
                <a:latin typeface="Ariston" panose="03000400000000000000" pitchFamily="66" charset="0"/>
              </a:rPr>
              <a:t>поміж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інших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хлопчиків-співаків</a:t>
            </a:r>
            <a:r>
              <a:rPr lang="ru-RU" sz="2400" dirty="0" smtClean="0">
                <a:latin typeface="Ariston" panose="03000400000000000000" pitchFamily="66" charset="0"/>
              </a:rPr>
              <a:t>, </a:t>
            </a:r>
            <a:r>
              <a:rPr lang="ru-RU" sz="2400" dirty="0" err="1" smtClean="0">
                <a:latin typeface="Ariston" panose="03000400000000000000" pitchFamily="66" charset="0"/>
              </a:rPr>
              <a:t>доручав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йому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навчати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нотній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грамоті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новачків</a:t>
            </a:r>
            <a:r>
              <a:rPr lang="ru-RU" sz="2400" dirty="0" smtClean="0">
                <a:latin typeface="Ariston" panose="03000400000000000000" pitchFamily="66" charset="0"/>
              </a:rPr>
              <a:t>. У </a:t>
            </a:r>
            <a:r>
              <a:rPr lang="ru-RU" sz="2400" dirty="0" err="1" smtClean="0">
                <a:latin typeface="Ariston" panose="03000400000000000000" pitchFamily="66" charset="0"/>
              </a:rPr>
              <a:t>такий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спосіб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Тичина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навчав</a:t>
            </a:r>
            <a:r>
              <a:rPr lang="ru-RU" sz="2400" dirty="0" smtClean="0">
                <a:latin typeface="Ariston" panose="03000400000000000000" pitchFamily="66" charset="0"/>
              </a:rPr>
              <a:t> нот </a:t>
            </a:r>
            <a:r>
              <a:rPr lang="ru-RU" sz="2400" dirty="0" err="1" smtClean="0">
                <a:latin typeface="Ariston" panose="03000400000000000000" pitchFamily="66" charset="0"/>
              </a:rPr>
              <a:t>свого</a:t>
            </a:r>
            <a:r>
              <a:rPr lang="ru-RU" sz="2400" dirty="0" smtClean="0">
                <a:latin typeface="Ariston" panose="03000400000000000000" pitchFamily="66" charset="0"/>
              </a:rPr>
              <a:t> брата </a:t>
            </a:r>
            <a:r>
              <a:rPr lang="ru-RU" sz="2400" dirty="0" err="1" smtClean="0">
                <a:latin typeface="Ariston" panose="03000400000000000000" pitchFamily="66" charset="0"/>
              </a:rPr>
              <a:t>Євгена</a:t>
            </a:r>
            <a:r>
              <a:rPr lang="ru-RU" sz="2400" dirty="0" smtClean="0">
                <a:latin typeface="Ariston" panose="03000400000000000000" pitchFamily="66" charset="0"/>
              </a:rPr>
              <a:t>, а </a:t>
            </a:r>
            <a:r>
              <a:rPr lang="ru-RU" sz="2400" dirty="0" err="1" smtClean="0">
                <a:latin typeface="Ariston" panose="03000400000000000000" pitchFamily="66" charset="0"/>
              </a:rPr>
              <a:t>також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майбутнього</a:t>
            </a:r>
            <a:r>
              <a:rPr lang="ru-RU" sz="2400" dirty="0" smtClean="0">
                <a:latin typeface="Ariston" panose="03000400000000000000" pitchFamily="66" charset="0"/>
              </a:rPr>
              <a:t> хорового </a:t>
            </a:r>
            <a:r>
              <a:rPr lang="ru-RU" sz="2400" dirty="0" err="1" smtClean="0">
                <a:latin typeface="Ariston" panose="03000400000000000000" pitchFamily="66" charset="0"/>
              </a:rPr>
              <a:t>диригента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Григорія</a:t>
            </a:r>
            <a:r>
              <a:rPr lang="ru-RU" sz="2400" dirty="0" smtClean="0">
                <a:latin typeface="Ariston" panose="03000400000000000000" pitchFamily="66" charset="0"/>
              </a:rPr>
              <a:t> </a:t>
            </a:r>
            <a:r>
              <a:rPr lang="ru-RU" sz="2400" dirty="0" err="1" smtClean="0">
                <a:latin typeface="Ariston" panose="03000400000000000000" pitchFamily="66" charset="0"/>
              </a:rPr>
              <a:t>Верьовку</a:t>
            </a:r>
            <a:r>
              <a:rPr lang="ru-RU" sz="2400" dirty="0" smtClean="0">
                <a:latin typeface="Ariston" panose="03000400000000000000" pitchFamily="66" charset="0"/>
              </a:rPr>
              <a:t> 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3086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8" y="6229272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ston" panose="03000400000000000000" pitchFamily="66" charset="0"/>
              </a:rPr>
              <a:t>Павло</a:t>
            </a:r>
            <a:r>
              <a:rPr lang="ru-RU" dirty="0" smtClean="0">
                <a:latin typeface="Ariston" panose="03000400000000000000" pitchFamily="66" charset="0"/>
              </a:rPr>
              <a:t> </a:t>
            </a:r>
            <a:r>
              <a:rPr lang="ru-RU" dirty="0" err="1" smtClean="0">
                <a:latin typeface="Ariston" panose="03000400000000000000" pitchFamily="66" charset="0"/>
              </a:rPr>
              <a:t>Тичина</a:t>
            </a:r>
            <a:r>
              <a:rPr lang="ru-RU" dirty="0" smtClean="0">
                <a:latin typeface="Ariston" panose="03000400000000000000" pitchFamily="66" charset="0"/>
              </a:rPr>
              <a:t>, 1901 </a:t>
            </a:r>
            <a:r>
              <a:rPr lang="ru-RU" dirty="0" err="1" smtClean="0">
                <a:latin typeface="Ariston" panose="03000400000000000000" pitchFamily="66" charset="0"/>
              </a:rPr>
              <a:t>рік</a:t>
            </a:r>
            <a:endParaRPr lang="ru-RU" dirty="0"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776864" cy="576063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ston" panose="03000400000000000000" pitchFamily="66" charset="0"/>
              </a:rPr>
              <a:t>У </a:t>
            </a:r>
            <a:r>
              <a:rPr lang="ru-RU" sz="2800" dirty="0" err="1">
                <a:latin typeface="Ariston" panose="03000400000000000000" pitchFamily="66" charset="0"/>
              </a:rPr>
              <a:t>червні</a:t>
            </a:r>
            <a:r>
              <a:rPr lang="ru-RU" sz="2800" dirty="0">
                <a:latin typeface="Ariston" panose="03000400000000000000" pitchFamily="66" charset="0"/>
              </a:rPr>
              <a:t> 1906 року помер </a:t>
            </a:r>
            <a:r>
              <a:rPr lang="ru-RU" sz="2800" dirty="0" err="1">
                <a:latin typeface="Ariston" panose="03000400000000000000" pitchFamily="66" charset="0"/>
              </a:rPr>
              <a:t>батько</a:t>
            </a:r>
            <a:r>
              <a:rPr lang="ru-RU" sz="2800" dirty="0">
                <a:latin typeface="Ariston" panose="03000400000000000000" pitchFamily="66" charset="0"/>
              </a:rPr>
              <a:t> Павла </a:t>
            </a:r>
            <a:r>
              <a:rPr lang="ru-RU" sz="2800" dirty="0" err="1">
                <a:latin typeface="Ariston" panose="03000400000000000000" pitchFamily="66" charset="0"/>
              </a:rPr>
              <a:t>Тичини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smtClean="0">
                <a:latin typeface="Ariston" panose="03000400000000000000" pitchFamily="66" charset="0"/>
              </a:rPr>
              <a:t>.</a:t>
            </a:r>
            <a:endParaRPr lang="ru-RU" sz="2800" dirty="0">
              <a:latin typeface="Ariston" panose="03000400000000000000" pitchFamily="66" charset="0"/>
            </a:endParaRPr>
          </a:p>
          <a:p>
            <a:r>
              <a:rPr lang="ru-RU" sz="2800" dirty="0" err="1">
                <a:latin typeface="Ariston" panose="03000400000000000000" pitchFamily="66" charset="0"/>
              </a:rPr>
              <a:t>Дослідники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вважають</a:t>
            </a:r>
            <a:r>
              <a:rPr lang="ru-RU" sz="2800" dirty="0">
                <a:latin typeface="Ariston" panose="03000400000000000000" pitchFamily="66" charset="0"/>
              </a:rPr>
              <a:t>, </a:t>
            </a:r>
            <a:r>
              <a:rPr lang="ru-RU" sz="2800" dirty="0" err="1">
                <a:latin typeface="Ariston" panose="03000400000000000000" pitchFamily="66" charset="0"/>
              </a:rPr>
              <a:t>що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від</a:t>
            </a:r>
            <a:r>
              <a:rPr lang="ru-RU" sz="2800" dirty="0">
                <a:latin typeface="Ariston" panose="03000400000000000000" pitchFamily="66" charset="0"/>
              </a:rPr>
              <a:t> 1906 року </a:t>
            </a:r>
            <a:r>
              <a:rPr lang="ru-RU" sz="2800" dirty="0" err="1">
                <a:latin typeface="Ariston" panose="03000400000000000000" pitchFamily="66" charset="0"/>
              </a:rPr>
              <a:t>Павло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Тичина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пише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вірші</a:t>
            </a:r>
            <a:r>
              <a:rPr lang="ru-RU" sz="2800" dirty="0">
                <a:latin typeface="Ariston" panose="03000400000000000000" pitchFamily="66" charset="0"/>
              </a:rPr>
              <a:t> — </a:t>
            </a:r>
            <a:r>
              <a:rPr lang="ru-RU" sz="2800" dirty="0" err="1">
                <a:latin typeface="Ariston" panose="03000400000000000000" pitchFamily="66" charset="0"/>
              </a:rPr>
              <a:t>почасти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під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впливом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Олександра</a:t>
            </a:r>
            <a:r>
              <a:rPr lang="ru-RU" sz="2800" dirty="0">
                <a:latin typeface="Ariston" panose="03000400000000000000" pitchFamily="66" charset="0"/>
              </a:rPr>
              <a:t> Олеся та </a:t>
            </a:r>
            <a:r>
              <a:rPr lang="ru-RU" sz="2800" dirty="0" err="1">
                <a:latin typeface="Ariston" panose="03000400000000000000" pitchFamily="66" charset="0"/>
              </a:rPr>
              <a:t>Миколи</a:t>
            </a:r>
            <a:r>
              <a:rPr lang="ru-RU" sz="2800" dirty="0">
                <a:latin typeface="Ariston" panose="03000400000000000000" pitchFamily="66" charset="0"/>
              </a:rPr>
              <a:t> Вороного. Перший </a:t>
            </a:r>
            <a:r>
              <a:rPr lang="ru-RU" sz="2800" dirty="0" err="1">
                <a:latin typeface="Ariston" panose="03000400000000000000" pitchFamily="66" charset="0"/>
              </a:rPr>
              <a:t>відомий</a:t>
            </a:r>
            <a:r>
              <a:rPr lang="ru-RU" sz="2800" dirty="0">
                <a:latin typeface="Ariston" panose="03000400000000000000" pitchFamily="66" charset="0"/>
              </a:rPr>
              <a:t> нам, але </a:t>
            </a:r>
            <a:r>
              <a:rPr lang="ru-RU" sz="2800" dirty="0" err="1">
                <a:latin typeface="Ariston" panose="03000400000000000000" pitchFamily="66" charset="0"/>
              </a:rPr>
              <a:t>незакінчений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вірш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Тичини</a:t>
            </a:r>
            <a:r>
              <a:rPr lang="ru-RU" sz="2800" dirty="0">
                <a:latin typeface="Ariston" panose="03000400000000000000" pitchFamily="66" charset="0"/>
              </a:rPr>
              <a:t> — «Сине небо </a:t>
            </a:r>
            <a:r>
              <a:rPr lang="ru-RU" sz="2800" dirty="0" err="1">
                <a:latin typeface="Ariston" panose="03000400000000000000" pitchFamily="66" charset="0"/>
              </a:rPr>
              <a:t>закрилося</a:t>
            </a:r>
            <a:r>
              <a:rPr lang="ru-RU" sz="2800" dirty="0">
                <a:latin typeface="Ariston" panose="03000400000000000000" pitchFamily="66" charset="0"/>
              </a:rPr>
              <a:t>…» — </a:t>
            </a:r>
            <a:r>
              <a:rPr lang="ru-RU" sz="2800" dirty="0" err="1">
                <a:latin typeface="Ariston" panose="03000400000000000000" pitchFamily="66" charset="0"/>
              </a:rPr>
              <a:t>датовано</a:t>
            </a:r>
            <a:r>
              <a:rPr lang="ru-RU" sz="2800" dirty="0">
                <a:latin typeface="Ariston" panose="03000400000000000000" pitchFamily="66" charset="0"/>
              </a:rPr>
              <a:t> 1906 роком. </a:t>
            </a:r>
            <a:r>
              <a:rPr lang="ru-RU" sz="2800" dirty="0" err="1">
                <a:latin typeface="Ariston" panose="03000400000000000000" pitchFamily="66" charset="0"/>
              </a:rPr>
              <a:t>Пізніше</a:t>
            </a:r>
            <a:r>
              <a:rPr lang="ru-RU" sz="2800" dirty="0">
                <a:latin typeface="Ariston" panose="03000400000000000000" pitchFamily="66" charset="0"/>
              </a:rPr>
              <a:t> поет, </a:t>
            </a:r>
            <a:r>
              <a:rPr lang="ru-RU" sz="2800" dirty="0" err="1">
                <a:latin typeface="Ariston" panose="03000400000000000000" pitchFamily="66" charset="0"/>
              </a:rPr>
              <a:t>переглядаючи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свій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архів</a:t>
            </a:r>
            <a:r>
              <a:rPr lang="ru-RU" sz="2800" dirty="0">
                <a:latin typeface="Ariston" panose="03000400000000000000" pitchFamily="66" charset="0"/>
              </a:rPr>
              <a:t>, так </a:t>
            </a:r>
            <a:r>
              <a:rPr lang="ru-RU" sz="2800" dirty="0" err="1">
                <a:latin typeface="Ariston" panose="03000400000000000000" pitchFamily="66" charset="0"/>
              </a:rPr>
              <a:t>відгукнувся</a:t>
            </a:r>
            <a:r>
              <a:rPr lang="ru-RU" sz="2800" dirty="0">
                <a:latin typeface="Ariston" panose="03000400000000000000" pitchFamily="66" charset="0"/>
              </a:rPr>
              <a:t> про </a:t>
            </a:r>
            <a:r>
              <a:rPr lang="ru-RU" sz="2800" dirty="0" err="1">
                <a:latin typeface="Ariston" panose="03000400000000000000" pitchFamily="66" charset="0"/>
              </a:rPr>
              <a:t>цей</a:t>
            </a:r>
            <a:r>
              <a:rPr lang="ru-RU" sz="2800" dirty="0">
                <a:latin typeface="Ariston" panose="03000400000000000000" pitchFamily="66" charset="0"/>
              </a:rPr>
              <a:t> </a:t>
            </a:r>
            <a:r>
              <a:rPr lang="ru-RU" sz="2800" dirty="0" err="1">
                <a:latin typeface="Ariston" panose="03000400000000000000" pitchFamily="66" charset="0"/>
              </a:rPr>
              <a:t>вірш</a:t>
            </a:r>
            <a:r>
              <a:rPr lang="ru-RU" sz="2800" dirty="0">
                <a:latin typeface="Ariston" panose="03000400000000000000" pitchFamily="66" charset="0"/>
              </a:rPr>
              <a:t>: «</a:t>
            </a:r>
            <a:r>
              <a:rPr lang="ru-RU" sz="2800" dirty="0" err="1">
                <a:latin typeface="Ariston" panose="03000400000000000000" pitchFamily="66" charset="0"/>
              </a:rPr>
              <a:t>Подивишся</a:t>
            </a:r>
            <a:r>
              <a:rPr lang="ru-RU" sz="2800" dirty="0">
                <a:latin typeface="Ariston" panose="03000400000000000000" pitchFamily="66" charset="0"/>
              </a:rPr>
              <a:t> — аж </a:t>
            </a:r>
            <a:r>
              <a:rPr lang="ru-RU" sz="2800" dirty="0" err="1">
                <a:latin typeface="Ariston" panose="03000400000000000000" pitchFamily="66" charset="0"/>
              </a:rPr>
              <a:t>смішно</a:t>
            </a:r>
            <a:r>
              <a:rPr lang="ru-RU" sz="2800" dirty="0">
                <a:latin typeface="Ariston" panose="03000400000000000000" pitchFamily="66" charset="0"/>
              </a:rPr>
              <a:t>» </a:t>
            </a:r>
            <a:r>
              <a:rPr lang="ru-RU" sz="2800" dirty="0" smtClean="0">
                <a:latin typeface="Ariston" panose="03000400000000000000" pitchFamily="66" charset="0"/>
              </a:rPr>
              <a:t>.</a:t>
            </a:r>
            <a:endParaRPr lang="ru-RU" sz="2800" dirty="0">
              <a:latin typeface="Ariston" panose="03000400000000000000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1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4752528" cy="561662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ston" panose="03000400000000000000" pitchFamily="66" charset="0"/>
              </a:rPr>
              <a:t>1907 року </a:t>
            </a:r>
            <a:r>
              <a:rPr lang="ru-RU" sz="2400" dirty="0" err="1">
                <a:latin typeface="Ariston" panose="03000400000000000000" pitchFamily="66" charset="0"/>
              </a:rPr>
              <a:t>Павло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закінчив</a:t>
            </a:r>
            <a:r>
              <a:rPr lang="ru-RU" sz="2400" dirty="0">
                <a:latin typeface="Ariston" panose="03000400000000000000" pitchFamily="66" charset="0"/>
              </a:rPr>
              <a:t> училище. </a:t>
            </a:r>
            <a:r>
              <a:rPr lang="ru-RU" sz="2400" dirty="0" err="1">
                <a:latin typeface="Ariston" panose="03000400000000000000" pitchFamily="66" charset="0"/>
              </a:rPr>
              <a:t>Після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цього</a:t>
            </a:r>
            <a:r>
              <a:rPr lang="ru-RU" sz="2400" dirty="0">
                <a:latin typeface="Ariston" panose="03000400000000000000" pitchFamily="66" charset="0"/>
              </a:rPr>
              <a:t> в </a:t>
            </a:r>
            <a:r>
              <a:rPr lang="ru-RU" sz="2400" dirty="0" err="1">
                <a:latin typeface="Ariston" panose="03000400000000000000" pitchFamily="66" charset="0"/>
              </a:rPr>
              <a:t>нього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був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єдиний</a:t>
            </a:r>
            <a:r>
              <a:rPr lang="ru-RU" sz="2400" dirty="0">
                <a:latin typeface="Ariston" panose="03000400000000000000" pitchFamily="66" charset="0"/>
              </a:rPr>
              <a:t>, по </a:t>
            </a:r>
            <a:r>
              <a:rPr lang="ru-RU" sz="2400" dirty="0" err="1">
                <a:latin typeface="Ariston" panose="03000400000000000000" pitchFamily="66" charset="0"/>
              </a:rPr>
              <a:t>суті</a:t>
            </a:r>
            <a:r>
              <a:rPr lang="ru-RU" sz="2400" dirty="0">
                <a:latin typeface="Ariston" panose="03000400000000000000" pitchFamily="66" charset="0"/>
              </a:rPr>
              <a:t>, шлях </a:t>
            </a:r>
            <a:r>
              <a:rPr lang="ru-RU" sz="2400" dirty="0" err="1">
                <a:latin typeface="Ariston" panose="03000400000000000000" pitchFamily="66" charset="0"/>
              </a:rPr>
              <a:t>продовжити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освіту</a:t>
            </a:r>
            <a:r>
              <a:rPr lang="ru-RU" sz="2400" dirty="0">
                <a:latin typeface="Ariston" panose="03000400000000000000" pitchFamily="66" charset="0"/>
              </a:rPr>
              <a:t> — в </a:t>
            </a:r>
            <a:r>
              <a:rPr lang="ru-RU" sz="2400" dirty="0" err="1">
                <a:latin typeface="Ariston" panose="03000400000000000000" pitchFamily="66" charset="0"/>
              </a:rPr>
              <a:t>семінарії</a:t>
            </a:r>
            <a:r>
              <a:rPr lang="ru-RU" sz="2400" dirty="0">
                <a:latin typeface="Ariston" panose="03000400000000000000" pitchFamily="66" charset="0"/>
              </a:rPr>
              <a:t>. </a:t>
            </a:r>
            <a:r>
              <a:rPr lang="ru-RU" sz="2400" dirty="0" err="1">
                <a:latin typeface="Ariston" panose="03000400000000000000" pitchFamily="66" charset="0"/>
              </a:rPr>
              <a:t>Тож</a:t>
            </a:r>
            <a:r>
              <a:rPr lang="ru-RU" sz="2400" dirty="0">
                <a:latin typeface="Ariston" panose="03000400000000000000" pitchFamily="66" charset="0"/>
              </a:rPr>
              <a:t> у 1907–1913 роках </a:t>
            </a:r>
            <a:r>
              <a:rPr lang="ru-RU" sz="2400" dirty="0" err="1">
                <a:latin typeface="Ariston" panose="03000400000000000000" pitchFamily="66" charset="0"/>
              </a:rPr>
              <a:t>Тичина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навчався</a:t>
            </a:r>
            <a:r>
              <a:rPr lang="ru-RU" sz="2400" dirty="0">
                <a:latin typeface="Ariston" panose="03000400000000000000" pitchFamily="66" charset="0"/>
              </a:rPr>
              <a:t> в </a:t>
            </a:r>
            <a:r>
              <a:rPr lang="ru-RU" sz="2400" dirty="0" err="1">
                <a:latin typeface="Ariston" panose="03000400000000000000" pitchFamily="66" charset="0"/>
              </a:rPr>
              <a:t>Чернігівській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духовній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семінарії</a:t>
            </a:r>
            <a:r>
              <a:rPr lang="ru-RU" sz="2400" dirty="0">
                <a:latin typeface="Ariston" panose="03000400000000000000" pitchFamily="66" charset="0"/>
              </a:rPr>
              <a:t>. У старших </a:t>
            </a:r>
            <a:r>
              <a:rPr lang="ru-RU" sz="2400" dirty="0" err="1">
                <a:latin typeface="Ariston" panose="03000400000000000000" pitchFamily="66" charset="0"/>
              </a:rPr>
              <a:t>класах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він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пройшов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ґрунтовну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художню</a:t>
            </a:r>
            <a:r>
              <a:rPr lang="ru-RU" sz="2400" dirty="0">
                <a:latin typeface="Ariston" panose="03000400000000000000" pitchFamily="66" charset="0"/>
              </a:rPr>
              <a:t> школу у </a:t>
            </a:r>
            <a:r>
              <a:rPr lang="ru-RU" sz="2400" dirty="0" err="1">
                <a:latin typeface="Ariston" panose="03000400000000000000" pitchFamily="66" charset="0"/>
              </a:rPr>
              <a:t>викладача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малювання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Михайла</a:t>
            </a:r>
            <a:r>
              <a:rPr lang="ru-RU" sz="2400" dirty="0">
                <a:latin typeface="Ariston" panose="03000400000000000000" pitchFamily="66" charset="0"/>
              </a:rPr>
              <a:t> Жука. </a:t>
            </a:r>
            <a:r>
              <a:rPr lang="ru-RU" sz="2400" dirty="0" err="1">
                <a:latin typeface="Ariston" panose="03000400000000000000" pitchFamily="66" charset="0"/>
              </a:rPr>
              <a:t>Він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також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увів</a:t>
            </a:r>
            <a:r>
              <a:rPr lang="ru-RU" sz="2400" dirty="0">
                <a:latin typeface="Ariston" panose="03000400000000000000" pitchFamily="66" charset="0"/>
              </a:rPr>
              <a:t> Павла </a:t>
            </a:r>
            <a:r>
              <a:rPr lang="ru-RU" sz="2400" dirty="0" err="1">
                <a:latin typeface="Ariston" panose="03000400000000000000" pitchFamily="66" charset="0"/>
              </a:rPr>
              <a:t>Тичину</a:t>
            </a:r>
            <a:r>
              <a:rPr lang="ru-RU" sz="2400" dirty="0">
                <a:latin typeface="Ariston" panose="03000400000000000000" pitchFamily="66" charset="0"/>
              </a:rPr>
              <a:t> в коло </a:t>
            </a:r>
            <a:r>
              <a:rPr lang="ru-RU" sz="2400" dirty="0" err="1">
                <a:latin typeface="Ariston" panose="03000400000000000000" pitchFamily="66" charset="0"/>
              </a:rPr>
              <a:t>чернігівської</a:t>
            </a:r>
            <a:r>
              <a:rPr lang="ru-RU" sz="2400" dirty="0">
                <a:latin typeface="Ariston" panose="03000400000000000000" pitchFamily="66" charset="0"/>
              </a:rPr>
              <a:t> </a:t>
            </a:r>
            <a:r>
              <a:rPr lang="ru-RU" sz="2400" dirty="0" err="1">
                <a:latin typeface="Ariston" panose="03000400000000000000" pitchFamily="66" charset="0"/>
              </a:rPr>
              <a:t>інтелігенції</a:t>
            </a:r>
            <a:r>
              <a:rPr lang="ru-RU" sz="2400" dirty="0">
                <a:latin typeface="Ariston" panose="03000400000000000000" pitchFamily="66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965426" cy="396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158</TotalTime>
  <Words>1346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Autumn</vt:lpstr>
      <vt:lpstr>ПАВЛО ТИЧИНА (1891 — 1967)  </vt:lpstr>
      <vt:lpstr>          Ранні 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Переклади  </vt:lpstr>
      <vt:lpstr>          Творчість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ТИЧИНА (1891 — 1967)  </dc:title>
  <dc:creator>Admin</dc:creator>
  <cp:lastModifiedBy>Admin</cp:lastModifiedBy>
  <cp:revision>13</cp:revision>
  <dcterms:created xsi:type="dcterms:W3CDTF">2013-09-21T09:39:50Z</dcterms:created>
  <dcterms:modified xsi:type="dcterms:W3CDTF">2013-09-21T12:18:02Z</dcterms:modified>
</cp:coreProperties>
</file>