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3" r:id="rId7"/>
    <p:sldId id="264" r:id="rId8"/>
    <p:sldId id="261" r:id="rId9"/>
    <p:sldId id="265" r:id="rId10"/>
    <p:sldId id="266" r:id="rId11"/>
    <p:sldId id="262" r:id="rId12"/>
    <p:sldId id="274" r:id="rId13"/>
    <p:sldId id="279" r:id="rId14"/>
    <p:sldId id="276" r:id="rId15"/>
    <p:sldId id="267" r:id="rId16"/>
    <p:sldId id="268" r:id="rId17"/>
    <p:sldId id="269" r:id="rId18"/>
    <p:sldId id="277" r:id="rId19"/>
    <p:sldId id="278" r:id="rId20"/>
    <p:sldId id="270" r:id="rId21"/>
    <p:sldId id="271" r:id="rId22"/>
    <p:sldId id="275" r:id="rId2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ru-RU" smtClean="0"/>
              <a:t>Образец заголовка</a:t>
            </a:r>
            <a:endParaRPr kumimoji="0"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ru-RU" smtClean="0"/>
              <a:t>Образец подзаголовка</a:t>
            </a:r>
            <a:endParaRPr kumimoji="0" lang="en-US"/>
          </a:p>
        </p:txBody>
      </p:sp>
      <p:sp>
        <p:nvSpPr>
          <p:cNvPr id="4" name="Дата 3"/>
          <p:cNvSpPr>
            <a:spLocks noGrp="1"/>
          </p:cNvSpPr>
          <p:nvPr>
            <p:ph type="dt" sz="half" idx="10"/>
          </p:nvPr>
        </p:nvSpPr>
        <p:spPr/>
        <p:txBody>
          <a:bodyPr/>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6E44BF7-1F80-47C3-9FDC-C6C27794722F}" type="slidenum">
              <a:rPr lang="uk-UA" smtClean="0"/>
              <a:t>‹#›</a:t>
            </a:fld>
            <a:endParaRPr lang="uk-UA"/>
          </a:p>
        </p:txBody>
      </p:sp>
      <p:sp>
        <p:nvSpPr>
          <p:cNvPr id="10" name="Прямоугольник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Прямоугольник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11"/>
          </p:nvPr>
        </p:nvSpPr>
        <p:spPr>
          <a:xfrm>
            <a:off x="2640597" y="6377459"/>
            <a:ext cx="3836404" cy="365125"/>
          </a:xfrm>
        </p:spPr>
        <p:txBody>
          <a:bodyPr/>
          <a:lstStyle/>
          <a:p>
            <a:endParaRPr lang="uk-UA"/>
          </a:p>
        </p:txBody>
      </p:sp>
      <p:sp>
        <p:nvSpPr>
          <p:cNvPr id="6" name="Номер слайда 5"/>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Прямоугольник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6E44BF7-1F80-47C3-9FDC-C6C27794722F}"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C25BD33-C1E1-4C2A-849C-068258BBA7EC}" type="datetimeFigureOut">
              <a:rPr lang="uk-UA" smtClean="0"/>
              <a:t>19.01.2015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4" name="Объект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6" name="Объект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C25BD33-C1E1-4C2A-849C-068258BBA7EC}" type="datetimeFigureOut">
              <a:rPr lang="uk-UA" smtClean="0"/>
              <a:t>19.01.2015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C25BD33-C1E1-4C2A-849C-068258BBA7EC}" type="datetimeFigureOut">
              <a:rPr lang="uk-UA" smtClean="0"/>
              <a:t>19.01.2015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C25BD33-C1E1-4C2A-849C-068258BBA7EC}" type="datetimeFigureOut">
              <a:rPr lang="uk-UA" smtClean="0"/>
              <a:t>19.01.2015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66E44BF7-1F80-47C3-9FDC-C6C27794722F}"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ru-RU" smtClean="0"/>
              <a:t>Образец заголовка</a:t>
            </a:r>
            <a:endParaRPr kumimoji="0" lang="en-US"/>
          </a:p>
        </p:txBody>
      </p:sp>
      <p:sp>
        <p:nvSpPr>
          <p:cNvPr id="3" name="Объект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C25BD33-C1E1-4C2A-849C-068258BBA7EC}" type="datetimeFigureOut">
              <a:rPr lang="uk-UA" smtClean="0"/>
              <a:t>19.01.2015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6E44BF7-1F80-47C3-9FDC-C6C27794722F}" type="slidenum">
              <a:rPr lang="uk-UA" smtClean="0"/>
              <a:t>‹#›</a:t>
            </a:fld>
            <a:endParaRPr lang="uk-UA"/>
          </a:p>
        </p:txBody>
      </p:sp>
      <p:sp>
        <p:nvSpPr>
          <p:cNvPr id="12" name="Прямоугольник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ru-RU" smtClean="0"/>
              <a:t>Вставка рисунка</a:t>
            </a:r>
            <a:endParaRPr kumimoji="0" lang="en-US"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164592" y="1170432"/>
            <a:ext cx="2523744" cy="201168"/>
          </a:xfrm>
        </p:spPr>
        <p:txBody>
          <a:bodyPr/>
          <a:lstStyle/>
          <a:p>
            <a:fld id="{7C25BD33-C1E1-4C2A-849C-068258BBA7EC}" type="datetimeFigureOut">
              <a:rPr lang="uk-UA" smtClean="0"/>
              <a:t>19.01.2015</a:t>
            </a:fld>
            <a:endParaRPr lang="uk-UA"/>
          </a:p>
        </p:txBody>
      </p:sp>
      <p:sp>
        <p:nvSpPr>
          <p:cNvPr id="11" name="Прямоугольник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Нижний колонтитул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uk-UA"/>
          </a:p>
        </p:txBody>
      </p:sp>
      <p:sp>
        <p:nvSpPr>
          <p:cNvPr id="7" name="Номер слайда 6"/>
          <p:cNvSpPr>
            <a:spLocks noGrp="1"/>
          </p:cNvSpPr>
          <p:nvPr>
            <p:ph type="sldNum" sz="quarter" idx="12"/>
          </p:nvPr>
        </p:nvSpPr>
        <p:spPr>
          <a:xfrm>
            <a:off x="8339328" y="1170432"/>
            <a:ext cx="733864" cy="201168"/>
          </a:xfrm>
        </p:spPr>
        <p:txBody>
          <a:bodyPr/>
          <a:lstStyle/>
          <a:p>
            <a:fld id="{66E44BF7-1F80-47C3-9FDC-C6C27794722F}" type="slidenum">
              <a:rPr lang="uk-UA" smtClean="0"/>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Прямоугольник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4" name="Дата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C25BD33-C1E1-4C2A-849C-068258BBA7EC}" type="datetimeFigureOut">
              <a:rPr lang="uk-UA" smtClean="0"/>
              <a:t>19.01.2015</a:t>
            </a:fld>
            <a:endParaRPr lang="uk-UA"/>
          </a:p>
        </p:txBody>
      </p:sp>
      <p:sp>
        <p:nvSpPr>
          <p:cNvPr id="5" name="Нижний колонтитул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uk-UA"/>
          </a:p>
        </p:txBody>
      </p:sp>
      <p:sp>
        <p:nvSpPr>
          <p:cNvPr id="6" name="Номер слайда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6E44BF7-1F80-47C3-9FDC-C6C27794722F}"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5076056" y="2060848"/>
            <a:ext cx="3608966" cy="1321129"/>
          </a:xfrm>
        </p:spPr>
        <p:txBody>
          <a:bodyPr>
            <a:noAutofit/>
          </a:bodyPr>
          <a:lstStyle/>
          <a:p>
            <a:r>
              <a:rPr lang="uk-UA" sz="6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Дмитро Павличко</a:t>
            </a:r>
            <a:endParaRPr lang="uk-UA" sz="6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Подзаголовок 4"/>
          <p:cNvSpPr>
            <a:spLocks noGrp="1"/>
          </p:cNvSpPr>
          <p:nvPr>
            <p:ph type="subTitle" idx="1"/>
          </p:nvPr>
        </p:nvSpPr>
        <p:spPr>
          <a:xfrm>
            <a:off x="4153984" y="4889782"/>
            <a:ext cx="4917892" cy="1752600"/>
          </a:xfrm>
        </p:spPr>
        <p:txBody>
          <a:bodyPr>
            <a:normAutofit fontScale="92500"/>
          </a:bodyPr>
          <a:lstStyle/>
          <a:p>
            <a:r>
              <a:rPr lang="uk-UA" dirty="0" smtClean="0"/>
              <a:t>«Жити на своїй землі, й мови рідної не чути,</a:t>
            </a:r>
          </a:p>
          <a:p>
            <a:r>
              <a:rPr lang="uk-UA" dirty="0" smtClean="0"/>
              <a:t>І щодня ковтати гнів, наче келишок отрути…</a:t>
            </a:r>
          </a:p>
          <a:p>
            <a:r>
              <a:rPr lang="uk-UA" dirty="0" smtClean="0"/>
              <a:t>Це присуджено мені, це мені нещадна кара</a:t>
            </a:r>
          </a:p>
          <a:p>
            <a:r>
              <a:rPr lang="uk-UA" dirty="0" smtClean="0"/>
              <a:t>За довіру молоду, з поривну честь Ікара.»</a:t>
            </a:r>
          </a:p>
          <a:p>
            <a:r>
              <a:rPr lang="uk-UA" dirty="0"/>
              <a:t>(</a:t>
            </a:r>
            <a:r>
              <a:rPr lang="uk-UA" dirty="0" smtClean="0"/>
              <a:t>Дмитро Павличко)</a:t>
            </a:r>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3193"/>
            <a:ext cx="3384376" cy="4614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34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4509120"/>
            <a:ext cx="9144000" cy="2348880"/>
          </a:xfrm>
        </p:spPr>
        <p:txBody>
          <a:bodyPr>
            <a:normAutofit fontScale="70000" lnSpcReduction="20000"/>
          </a:bodyPr>
          <a:lstStyle/>
          <a:p>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Як </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 будь-який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поет, Д. Павличко, звичайно ж, звертався і до інтимної лірики, де широко розкрився його талант.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У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книжці «Таємниця твого обличчя» (1979) поет з вершин життєвого досвіду оспівав </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любов,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як найбільшу цінність </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життя. За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силою змальованих у цих віршах почуттів книжка «Таємниця твого обличчя» нагадує збірку І. Франка «Зів'яле листя». Ліричний герой збірки — звичайна людина, яка вміє тонко відчувати й цінувати красу. </a:t>
            </a:r>
            <a:endPar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7308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92" y="1"/>
            <a:ext cx="9900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155448"/>
            <a:ext cx="8892480" cy="1252728"/>
          </a:xfrm>
        </p:spPr>
        <p:txBody>
          <a:bodyPr>
            <a:noAutofit/>
          </a:bodyPr>
          <a:lstStyle/>
          <a:p>
            <a:r>
              <a:rPr lang="uk-UA" sz="1600" dirty="0">
                <a:solidFill>
                  <a:schemeClr val="tx1"/>
                </a:solidFill>
              </a:rPr>
              <a:t>Своєрідна, закроєна за давніми язичницькими зразками прекрасна поезія «Я стужився, мила, за тобою», де закоханий юнак перетворюється </a:t>
            </a:r>
            <a:r>
              <a:rPr lang="uk-UA" sz="1600" dirty="0" smtClean="0">
                <a:solidFill>
                  <a:schemeClr val="tx1"/>
                </a:solidFill>
              </a:rPr>
              <a:t>на явір</a:t>
            </a:r>
            <a:r>
              <a:rPr lang="uk-UA" sz="1600" dirty="0">
                <a:solidFill>
                  <a:schemeClr val="tx1"/>
                </a:solidFill>
              </a:rPr>
              <a:t>, стала улюбленою піснею </a:t>
            </a:r>
            <a:r>
              <a:rPr lang="uk-UA" sz="1600" dirty="0" smtClean="0">
                <a:solidFill>
                  <a:schemeClr val="tx1"/>
                </a:solidFill>
              </a:rPr>
              <a:t>закоханих</a:t>
            </a:r>
            <a:r>
              <a:rPr lang="uk-UA" sz="1600" dirty="0">
                <a:solidFill>
                  <a:schemeClr val="tx1"/>
                </a:solidFill>
              </a:rPr>
              <a:t/>
            </a:r>
            <a:br>
              <a:rPr lang="uk-UA" sz="1600" dirty="0">
                <a:solidFill>
                  <a:schemeClr val="tx1"/>
                </a:solidFill>
              </a:rPr>
            </a:br>
            <a:r>
              <a:rPr lang="uk-UA" sz="1600" dirty="0">
                <a:solidFill>
                  <a:schemeClr val="tx1"/>
                </a:solidFill>
              </a:rPr>
              <a:t>      Фольклорні образи явора і </a:t>
            </a:r>
            <a:r>
              <a:rPr lang="uk-UA" sz="1600" dirty="0" err="1">
                <a:solidFill>
                  <a:schemeClr val="tx1"/>
                </a:solidFill>
              </a:rPr>
              <a:t>яворини—</a:t>
            </a:r>
            <a:r>
              <a:rPr lang="uk-UA" sz="1600" dirty="0">
                <a:solidFill>
                  <a:schemeClr val="tx1"/>
                </a:solidFill>
              </a:rPr>
              <a:t> символи вірного, незрадливого, але безнадійного кохання й невимовної туги. Автор ненав'язливо зображує, як драма людського серця переливається в рослинну символіку.</a:t>
            </a:r>
            <a:r>
              <a:rPr lang="uk-UA" sz="1600" dirty="0"/>
              <a:t/>
            </a:r>
            <a:br>
              <a:rPr lang="uk-UA" sz="1600" dirty="0"/>
            </a:br>
            <a:endParaRPr lang="uk-UA" sz="1600" dirty="0"/>
          </a:p>
        </p:txBody>
      </p:sp>
      <p:sp>
        <p:nvSpPr>
          <p:cNvPr id="3" name="Объект 2"/>
          <p:cNvSpPr>
            <a:spLocks noGrp="1"/>
          </p:cNvSpPr>
          <p:nvPr>
            <p:ph idx="1"/>
          </p:nvPr>
        </p:nvSpPr>
        <p:spPr>
          <a:xfrm>
            <a:off x="5183560" y="1124745"/>
            <a:ext cx="3960440" cy="5733255"/>
          </a:xfrm>
        </p:spPr>
        <p:txBody>
          <a:bodyPr>
            <a:normAutofit fontScale="47500" lnSpcReduction="20000"/>
          </a:bodyPr>
          <a:lstStyle/>
          <a:p>
            <a:r>
              <a:rPr lang="uk-UA" sz="3800" i="1" u="sng" dirty="0" smtClean="0"/>
              <a:t>«Я </a:t>
            </a:r>
            <a:r>
              <a:rPr lang="uk-UA" sz="3800" i="1" u="sng" dirty="0"/>
              <a:t>стужився, мила, за тобою</a:t>
            </a:r>
            <a:r>
              <a:rPr lang="uk-UA" sz="3800" i="1" u="sng" dirty="0" smtClean="0"/>
              <a:t>...»</a:t>
            </a:r>
          </a:p>
          <a:p>
            <a:pPr marL="118872" indent="0">
              <a:buNone/>
            </a:pPr>
            <a:r>
              <a:rPr lang="uk-UA" sz="3800" i="1" dirty="0" smtClean="0"/>
              <a:t>Я </a:t>
            </a:r>
            <a:r>
              <a:rPr lang="uk-UA" sz="3800" i="1" dirty="0"/>
              <a:t> стужився,  мила,  за  тобою,</a:t>
            </a:r>
            <a:r>
              <a:rPr lang="uk-UA" sz="3800" i="1" dirty="0"/>
              <a:t/>
            </a:r>
            <a:br>
              <a:rPr lang="uk-UA" sz="3800" i="1" dirty="0"/>
            </a:br>
            <a:r>
              <a:rPr lang="uk-UA" sz="3800" i="1" dirty="0"/>
              <a:t>З  туги  обернувся  мимохіть</a:t>
            </a:r>
            <a:r>
              <a:rPr lang="uk-UA" sz="3800" i="1" dirty="0"/>
              <a:t/>
            </a:r>
            <a:br>
              <a:rPr lang="uk-UA" sz="3800" i="1" dirty="0"/>
            </a:br>
            <a:r>
              <a:rPr lang="uk-UA" sz="3800" i="1" dirty="0"/>
              <a:t>В  явора,  що,  палений  журбою,</a:t>
            </a:r>
            <a:r>
              <a:rPr lang="uk-UA" sz="3800" i="1" dirty="0"/>
              <a:t/>
            </a:r>
            <a:br>
              <a:rPr lang="uk-UA" sz="3800" i="1" dirty="0"/>
            </a:br>
            <a:r>
              <a:rPr lang="uk-UA" sz="3800" i="1" dirty="0"/>
              <a:t>Сам-один  між  буками  стоїть.</a:t>
            </a:r>
            <a:r>
              <a:rPr lang="uk-UA" sz="3800" i="1" dirty="0"/>
              <a:t/>
            </a:r>
            <a:br>
              <a:rPr lang="uk-UA" sz="3800" i="1" dirty="0"/>
            </a:br>
            <a:r>
              <a:rPr lang="uk-UA" sz="3800" i="1" dirty="0"/>
              <a:t> </a:t>
            </a:r>
            <a:r>
              <a:rPr lang="uk-UA" sz="3800" i="1" dirty="0"/>
              <a:t/>
            </a:r>
            <a:br>
              <a:rPr lang="uk-UA" sz="3800" i="1" dirty="0"/>
            </a:br>
            <a:r>
              <a:rPr lang="uk-UA" sz="3800" i="1" dirty="0"/>
              <a:t/>
            </a:r>
            <a:br>
              <a:rPr lang="uk-UA" sz="3800" i="1" dirty="0"/>
            </a:br>
            <a:r>
              <a:rPr lang="uk-UA" sz="3800" i="1" dirty="0"/>
              <a:t>Грає  листя  на  веснянім  сонці,</a:t>
            </a:r>
            <a:r>
              <a:rPr lang="uk-UA" sz="3800" i="1" dirty="0"/>
              <a:t/>
            </a:r>
            <a:br>
              <a:rPr lang="uk-UA" sz="3800" i="1" dirty="0"/>
            </a:br>
            <a:r>
              <a:rPr lang="uk-UA" sz="3800" i="1" dirty="0"/>
              <a:t>А  в  душі  —  печаль,  як  небеса.</a:t>
            </a:r>
            <a:r>
              <a:rPr lang="uk-UA" sz="3800" i="1" dirty="0"/>
              <a:t/>
            </a:r>
            <a:br>
              <a:rPr lang="uk-UA" sz="3800" i="1" dirty="0"/>
            </a:br>
            <a:r>
              <a:rPr lang="uk-UA" sz="3800" i="1" dirty="0"/>
              <a:t>Він  росте  й  співає </a:t>
            </a:r>
            <a:r>
              <a:rPr lang="uk-UA" sz="3800" i="1" dirty="0" err="1"/>
              <a:t> явороньц</a:t>
            </a:r>
            <a:r>
              <a:rPr lang="uk-UA" sz="3800" i="1" dirty="0"/>
              <a:t>і,</a:t>
            </a:r>
            <a:r>
              <a:rPr lang="uk-UA" sz="3800" i="1" dirty="0"/>
              <a:t/>
            </a:r>
            <a:br>
              <a:rPr lang="uk-UA" sz="3800" i="1" dirty="0"/>
            </a:br>
            <a:r>
              <a:rPr lang="uk-UA" sz="3800" i="1" dirty="0"/>
              <a:t>І  згорає  від  сльози  роса.</a:t>
            </a:r>
            <a:r>
              <a:rPr lang="uk-UA" sz="3800" i="1" dirty="0"/>
              <a:t/>
            </a:r>
            <a:br>
              <a:rPr lang="uk-UA" sz="3800" i="1" dirty="0"/>
            </a:br>
            <a:r>
              <a:rPr lang="uk-UA" sz="3800" i="1" dirty="0"/>
              <a:t> </a:t>
            </a:r>
            <a:r>
              <a:rPr lang="uk-UA" sz="3800" i="1" dirty="0"/>
              <a:t/>
            </a:r>
            <a:br>
              <a:rPr lang="uk-UA" sz="3800" i="1" dirty="0"/>
            </a:br>
            <a:r>
              <a:rPr lang="uk-UA" sz="3800" i="1" dirty="0"/>
              <a:t/>
            </a:r>
            <a:br>
              <a:rPr lang="uk-UA" sz="3800" i="1" dirty="0"/>
            </a:br>
            <a:r>
              <a:rPr lang="uk-UA" sz="3800" i="1" dirty="0"/>
              <a:t>Сніг  летить  колючий,  ніби </a:t>
            </a:r>
            <a:r>
              <a:rPr lang="uk-UA" sz="3800" i="1" dirty="0" err="1"/>
              <a:t> трин</a:t>
            </a:r>
            <a:r>
              <a:rPr lang="uk-UA" sz="3800" i="1" dirty="0"/>
              <a:t>а,</a:t>
            </a:r>
            <a:r>
              <a:rPr lang="uk-UA" sz="3800" i="1" dirty="0"/>
              <a:t/>
            </a:r>
            <a:br>
              <a:rPr lang="uk-UA" sz="3800" i="1" dirty="0"/>
            </a:br>
            <a:r>
              <a:rPr lang="uk-UA" sz="3800" i="1" dirty="0"/>
              <a:t>Йде  зима  й  бескидами  гуде.</a:t>
            </a:r>
            <a:r>
              <a:rPr lang="uk-UA" sz="3800" i="1" dirty="0"/>
              <a:t/>
            </a:r>
            <a:br>
              <a:rPr lang="uk-UA" sz="3800" i="1" dirty="0"/>
            </a:br>
            <a:r>
              <a:rPr lang="uk-UA" sz="3800" i="1" dirty="0"/>
              <a:t>Яворові  сниться  яворина</a:t>
            </a:r>
            <a:r>
              <a:rPr lang="uk-UA" sz="3800" i="1" dirty="0"/>
              <a:t/>
            </a:r>
            <a:br>
              <a:rPr lang="uk-UA" sz="3800" i="1" dirty="0"/>
            </a:br>
            <a:r>
              <a:rPr lang="uk-UA" sz="3800" i="1" dirty="0"/>
              <a:t>Та  її  кохання  молоде.</a:t>
            </a:r>
            <a:r>
              <a:rPr lang="uk-UA" sz="3800" i="1" dirty="0"/>
              <a:t/>
            </a:r>
            <a:br>
              <a:rPr lang="uk-UA" sz="3800" i="1" dirty="0"/>
            </a:br>
            <a:r>
              <a:rPr lang="uk-UA" sz="3800" i="1" dirty="0"/>
              <a:t> </a:t>
            </a:r>
            <a:r>
              <a:rPr lang="uk-UA" sz="3800" i="1" dirty="0"/>
              <a:t/>
            </a:r>
            <a:br>
              <a:rPr lang="uk-UA" sz="3800" i="1" dirty="0"/>
            </a:br>
            <a:r>
              <a:rPr lang="uk-UA" sz="3800" i="1" dirty="0"/>
              <a:t/>
            </a:r>
            <a:br>
              <a:rPr lang="uk-UA" sz="3800" i="1" dirty="0"/>
            </a:br>
            <a:r>
              <a:rPr lang="uk-UA" sz="3800" i="1" dirty="0"/>
              <a:t>Він  не  знає,  що  надійдуть  люди,</a:t>
            </a:r>
            <a:r>
              <a:rPr lang="uk-UA" sz="3800" i="1" dirty="0"/>
              <a:t/>
            </a:r>
            <a:br>
              <a:rPr lang="uk-UA" sz="3800" i="1" dirty="0"/>
            </a:br>
            <a:r>
              <a:rPr lang="uk-UA" sz="3800" i="1" dirty="0"/>
              <a:t>Зміряють  його  на  поруби,</a:t>
            </a:r>
            <a:r>
              <a:rPr lang="uk-UA" sz="3800" i="1" dirty="0"/>
              <a:t/>
            </a:r>
            <a:br>
              <a:rPr lang="uk-UA" sz="3800" i="1" dirty="0"/>
            </a:br>
            <a:r>
              <a:rPr lang="uk-UA" sz="3800" i="1" dirty="0"/>
              <a:t>Розітнуть  йому  печальні  груди,</a:t>
            </a:r>
            <a:r>
              <a:rPr lang="uk-UA" sz="3800" i="1" dirty="0"/>
              <a:t/>
            </a:r>
            <a:br>
              <a:rPr lang="uk-UA" sz="3800" i="1" dirty="0"/>
            </a:br>
            <a:r>
              <a:rPr lang="uk-UA" sz="3800" i="1" dirty="0"/>
              <a:t>Скрипку  зроблять  із  його  журби. </a:t>
            </a:r>
            <a:r>
              <a:rPr lang="uk-UA" i="1" dirty="0"/>
              <a:t/>
            </a:r>
            <a:br>
              <a:rPr lang="uk-UA" i="1" dirty="0"/>
            </a:br>
            <a:endParaRPr lang="uk-UA" i="1" dirty="0"/>
          </a:p>
        </p:txBody>
      </p:sp>
      <p:pic>
        <p:nvPicPr>
          <p:cNvPr id="4" name="Taras-Kurchik-Yavr--Yavorina(muzofon.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7904" y="5589240"/>
            <a:ext cx="609600" cy="609600"/>
          </a:xfrm>
          <a:prstGeom prst="rect">
            <a:avLst/>
          </a:prstGeom>
        </p:spPr>
      </p:pic>
    </p:spTree>
    <p:extLst>
      <p:ext uri="{BB962C8B-B14F-4D97-AF65-F5344CB8AC3E}">
        <p14:creationId xmlns:p14="http://schemas.microsoft.com/office/powerpoint/2010/main" val="2390716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«Був день, коли ніхто не плаче»</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000197116"/>
              </p:ext>
            </p:extLst>
          </p:nvPr>
        </p:nvGraphicFramePr>
        <p:xfrm>
          <a:off x="4211960" y="1772816"/>
          <a:ext cx="4752528" cy="3840480"/>
        </p:xfrm>
        <a:graphic>
          <a:graphicData uri="http://schemas.openxmlformats.org/drawingml/2006/table">
            <a:tbl>
              <a:tblPr/>
              <a:tblGrid>
                <a:gridCol w="4752528"/>
              </a:tblGrid>
              <a:tr h="3744416">
                <a:tc>
                  <a:txBody>
                    <a:bodyPr/>
                    <a:lstStyle/>
                    <a:p>
                      <a:pPr algn="ctr"/>
                      <a:r>
                        <a:rPr lang="ru-RU" sz="2800" dirty="0" err="1"/>
                        <a:t>Був</a:t>
                      </a:r>
                      <a:r>
                        <a:rPr lang="ru-RU" sz="2800" dirty="0"/>
                        <a:t> день, коли </a:t>
                      </a:r>
                      <a:r>
                        <a:rPr lang="ru-RU" sz="2800" dirty="0" err="1"/>
                        <a:t>ніхто</a:t>
                      </a:r>
                      <a:r>
                        <a:rPr lang="ru-RU" sz="2800" dirty="0"/>
                        <a:t> не плаче</a:t>
                      </a:r>
                      <a:r>
                        <a:rPr lang="ru-RU" sz="2800" dirty="0" smtClean="0"/>
                        <a:t>,</a:t>
                      </a:r>
                    </a:p>
                    <a:p>
                      <a:pPr algn="ctr"/>
                      <a:r>
                        <a:rPr lang="ru-RU" sz="2800" dirty="0" smtClean="0"/>
                        <a:t> </a:t>
                      </a:r>
                      <a:r>
                        <a:rPr lang="ru-RU" sz="2800" dirty="0" err="1"/>
                        <a:t>Був</a:t>
                      </a:r>
                      <a:r>
                        <a:rPr lang="ru-RU" sz="2800" dirty="0"/>
                        <a:t> </a:t>
                      </a:r>
                      <a:r>
                        <a:rPr lang="ru-RU" sz="2800" dirty="0" err="1"/>
                        <a:t>ясний</a:t>
                      </a:r>
                      <a:r>
                        <a:rPr lang="ru-RU" sz="2800" dirty="0"/>
                        <a:t> день, як </a:t>
                      </a:r>
                      <a:r>
                        <a:rPr lang="ru-RU" sz="2800" dirty="0" err="1"/>
                        <a:t>немовля</a:t>
                      </a:r>
                      <a:r>
                        <a:rPr lang="ru-RU" sz="2800" dirty="0"/>
                        <a:t>. </a:t>
                      </a:r>
                      <a:endParaRPr lang="ru-RU" sz="2800" dirty="0" smtClean="0"/>
                    </a:p>
                    <a:p>
                      <a:pPr algn="ctr"/>
                      <a:r>
                        <a:rPr lang="ru-RU" sz="2800" dirty="0" smtClean="0"/>
                        <a:t>Та </a:t>
                      </a:r>
                      <a:r>
                        <a:rPr lang="ru-RU" sz="2800" dirty="0"/>
                        <a:t>я </a:t>
                      </a:r>
                      <a:r>
                        <a:rPr lang="ru-RU" sz="2800" dirty="0" err="1"/>
                        <a:t>здригнувся</a:t>
                      </a:r>
                      <a:r>
                        <a:rPr lang="ru-RU" sz="2800" dirty="0"/>
                        <a:t> так, </a:t>
                      </a:r>
                      <a:r>
                        <a:rPr lang="ru-RU" sz="2800" dirty="0" err="1"/>
                        <a:t>неначе</a:t>
                      </a:r>
                      <a:r>
                        <a:rPr lang="ru-RU" sz="2800" dirty="0"/>
                        <a:t> </a:t>
                      </a:r>
                      <a:endParaRPr lang="ru-RU" sz="2800" dirty="0" smtClean="0"/>
                    </a:p>
                    <a:p>
                      <a:pPr algn="ctr"/>
                      <a:r>
                        <a:rPr lang="ru-RU" sz="2800" dirty="0" err="1" smtClean="0"/>
                        <a:t>Твоє</a:t>
                      </a:r>
                      <a:r>
                        <a:rPr lang="ru-RU" sz="2800" dirty="0" smtClean="0"/>
                        <a:t> </a:t>
                      </a:r>
                      <a:r>
                        <a:rPr lang="ru-RU" sz="2800" dirty="0" err="1"/>
                        <a:t>ридання</a:t>
                      </a:r>
                      <a:r>
                        <a:rPr lang="ru-RU" sz="2800" dirty="0"/>
                        <a:t> </a:t>
                      </a:r>
                      <a:r>
                        <a:rPr lang="ru-RU" sz="2800" dirty="0" err="1"/>
                        <a:t>вчув</a:t>
                      </a:r>
                      <a:r>
                        <a:rPr lang="ru-RU" sz="2800" dirty="0"/>
                        <a:t> </a:t>
                      </a:r>
                      <a:r>
                        <a:rPr lang="ru-RU" sz="2800" dirty="0" err="1"/>
                        <a:t>здаля</a:t>
                      </a:r>
                      <a:r>
                        <a:rPr lang="ru-RU" sz="2800" dirty="0" smtClean="0"/>
                        <a:t>.</a:t>
                      </a:r>
                    </a:p>
                    <a:p>
                      <a:pPr algn="ctr"/>
                      <a:r>
                        <a:rPr lang="ru-RU" sz="2800" dirty="0" smtClean="0"/>
                        <a:t> </a:t>
                      </a:r>
                    </a:p>
                    <a:p>
                      <a:pPr algn="ctr"/>
                      <a:r>
                        <a:rPr lang="ru-RU" sz="2800" dirty="0" smtClean="0"/>
                        <a:t>Я </a:t>
                      </a:r>
                      <a:r>
                        <a:rPr lang="ru-RU" sz="2800" dirty="0"/>
                        <a:t>знаю — </a:t>
                      </a:r>
                      <a:r>
                        <a:rPr lang="ru-RU" sz="2800" dirty="0" err="1"/>
                        <a:t>ти</a:t>
                      </a:r>
                      <a:r>
                        <a:rPr lang="ru-RU" sz="2800" dirty="0"/>
                        <a:t> не </a:t>
                      </a:r>
                      <a:r>
                        <a:rPr lang="ru-RU" sz="2800" dirty="0" err="1"/>
                        <a:t>заридала</a:t>
                      </a:r>
                      <a:r>
                        <a:rPr lang="ru-RU" sz="2800" dirty="0"/>
                        <a:t>, </a:t>
                      </a:r>
                      <a:endParaRPr lang="ru-RU" sz="2800" dirty="0" smtClean="0"/>
                    </a:p>
                    <a:p>
                      <a:pPr algn="ctr"/>
                      <a:r>
                        <a:rPr lang="ru-RU" sz="2800" dirty="0" smtClean="0"/>
                        <a:t>А </a:t>
                      </a:r>
                      <a:r>
                        <a:rPr lang="ru-RU" sz="2800" dirty="0"/>
                        <a:t>в </a:t>
                      </a:r>
                      <a:r>
                        <a:rPr lang="ru-RU" sz="2800" dirty="0" err="1"/>
                        <a:t>світі</a:t>
                      </a:r>
                      <a:r>
                        <a:rPr lang="ru-RU" sz="2800" dirty="0"/>
                        <a:t>, </a:t>
                      </a:r>
                      <a:r>
                        <a:rPr lang="ru-RU" sz="2800" dirty="0" err="1"/>
                        <a:t>що</a:t>
                      </a:r>
                      <a:r>
                        <a:rPr lang="ru-RU" sz="2800" dirty="0"/>
                        <a:t> гуде й </a:t>
                      </a:r>
                      <a:r>
                        <a:rPr lang="ru-RU" sz="2800" dirty="0" err="1"/>
                        <a:t>гримить</a:t>
                      </a:r>
                      <a:r>
                        <a:rPr lang="ru-RU" sz="2800" dirty="0"/>
                        <a:t>, </a:t>
                      </a:r>
                      <a:endParaRPr lang="ru-RU" sz="2800" dirty="0" smtClean="0"/>
                    </a:p>
                    <a:p>
                      <a:pPr algn="ctr"/>
                      <a:r>
                        <a:rPr lang="ru-RU" sz="2800" dirty="0" smtClean="0"/>
                        <a:t>Мене </a:t>
                      </a:r>
                      <a:r>
                        <a:rPr lang="ru-RU" sz="2800" dirty="0" err="1"/>
                        <a:t>лиш</a:t>
                      </a:r>
                      <a:r>
                        <a:rPr lang="ru-RU" sz="2800" dirty="0"/>
                        <a:t> </a:t>
                      </a:r>
                      <a:r>
                        <a:rPr lang="ru-RU" sz="2800" dirty="0" err="1"/>
                        <a:t>пошепки</a:t>
                      </a:r>
                      <a:r>
                        <a:rPr lang="ru-RU" sz="2800" dirty="0"/>
                        <a:t> назвала</a:t>
                      </a:r>
                      <a:r>
                        <a:rPr lang="ru-RU" sz="2800" dirty="0" smtClean="0"/>
                        <a:t>,</a:t>
                      </a:r>
                    </a:p>
                    <a:p>
                      <a:pPr algn="ctr"/>
                      <a:r>
                        <a:rPr lang="ru-RU" sz="2800" dirty="0" smtClean="0"/>
                        <a:t> </a:t>
                      </a:r>
                      <a:r>
                        <a:rPr lang="ru-RU" sz="2800" dirty="0"/>
                        <a:t>До себе кликнула в ту </a:t>
                      </a:r>
                      <a:r>
                        <a:rPr lang="ru-RU" sz="2800" dirty="0" err="1"/>
                        <a:t>мить</a:t>
                      </a:r>
                      <a:r>
                        <a:rPr lang="ru-RU" sz="2800" dirty="0"/>
                        <a:t>. </a:t>
                      </a:r>
                    </a:p>
                  </a:txBody>
                  <a:tcPr marL="0" marR="0" marT="0" marB="0" anchor="ctr">
                    <a:lnL>
                      <a:noFill/>
                    </a:lnL>
                    <a:lnR>
                      <a:noFill/>
                    </a:lnR>
                    <a:lnT>
                      <a:noFill/>
                    </a:lnT>
                    <a:lnB>
                      <a:noFill/>
                    </a:lnB>
                  </a:tcPr>
                </a:tc>
              </a:tr>
            </a:tbl>
          </a:graphicData>
        </a:graphic>
      </p:graphicFrame>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02652"/>
            <a:ext cx="3471486" cy="5004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152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 y="0"/>
            <a:ext cx="92403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4618" y="-17156"/>
            <a:ext cx="4884650" cy="4625609"/>
          </a:xfrm>
        </p:spPr>
        <p:txBody>
          <a:bodyPr>
            <a:normAutofit fontScale="92500" lnSpcReduction="20000"/>
          </a:bodyPr>
          <a:lstStyle/>
          <a:p>
            <a:r>
              <a:rPr lang="uk-UA" dirty="0" smtClean="0"/>
              <a:t>Вірш тонко передає телепатичний зв’язок між закоханими. Ліричний герой несподівано здригається, відчувши що в цю мить дуже потрібний своїй коханій. Тло </a:t>
            </a:r>
            <a:r>
              <a:rPr lang="uk-UA" dirty="0" err="1" smtClean="0"/>
              <a:t>грімкотливого</a:t>
            </a:r>
            <a:r>
              <a:rPr lang="uk-UA" dirty="0" smtClean="0"/>
              <a:t> світу, не стає на заваді голосу серця: закохані відчувають одне</a:t>
            </a:r>
          </a:p>
          <a:p>
            <a:pPr marL="118872" indent="0">
              <a:buNone/>
            </a:pPr>
            <a:r>
              <a:rPr lang="uk-UA" dirty="0" smtClean="0"/>
              <a:t>   одного й на відстані. </a:t>
            </a:r>
            <a:endParaRPr lang="uk-UA" dirty="0"/>
          </a:p>
        </p:txBody>
      </p:sp>
    </p:spTree>
    <p:extLst>
      <p:ext uri="{BB962C8B-B14F-4D97-AF65-F5344CB8AC3E}">
        <p14:creationId xmlns:p14="http://schemas.microsoft.com/office/powerpoint/2010/main" val="4198116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946" cy="683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547664" y="0"/>
            <a:ext cx="7725544" cy="1252728"/>
          </a:xfrm>
        </p:spPr>
        <p:txBody>
          <a:bodyPr/>
          <a:lstStyle/>
          <a:p>
            <a:r>
              <a:rPr lang="uk-UA" dirty="0" smtClean="0"/>
              <a:t>«Сріблиться дощ»</a:t>
            </a:r>
            <a:endParaRPr lang="uk-UA" dirty="0"/>
          </a:p>
        </p:txBody>
      </p:sp>
      <p:sp>
        <p:nvSpPr>
          <p:cNvPr id="3" name="Объект 2"/>
          <p:cNvSpPr>
            <a:spLocks noGrp="1"/>
          </p:cNvSpPr>
          <p:nvPr>
            <p:ph idx="1"/>
          </p:nvPr>
        </p:nvSpPr>
        <p:spPr>
          <a:xfrm>
            <a:off x="1374617" y="1484784"/>
            <a:ext cx="6408712" cy="4104456"/>
          </a:xfrm>
        </p:spPr>
        <p:txBody>
          <a:bodyPr>
            <a:normAutofit fontScale="85000" lnSpcReduction="20000"/>
          </a:bodyPr>
          <a:lstStyle/>
          <a:p>
            <a:pPr marL="118872" indent="0">
              <a:buNone/>
            </a:pP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Ср</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блиться</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дощ в тоненькому туман</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Як ниточка в прозор</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 </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полотн</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А сонце по його </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блискуч</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й гран</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Тече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душу сповнює </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мен</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Зустр</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нь</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мене. Я повен пожадання</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Блакитно</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ï, </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мов сон, далечини.</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ï</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х очей неголосне страждання</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Ти поглядом ласкавим зупини.</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Моя печаль тебе не поневолить,</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А т</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льки</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рад</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сний</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розбудить щем.</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Немов цього туману </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ср</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uk-UA"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бна</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волоть</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Замаєна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сонцем,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a:t>
            </a:r>
            <a:r>
              <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дощем.</a:t>
            </a:r>
            <a:endParaRPr lang="uk-UA"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06647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18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46127" y="260648"/>
            <a:ext cx="8229600" cy="4625609"/>
          </a:xfrm>
        </p:spPr>
        <p:txBody>
          <a:bodyPr>
            <a:normAutofit/>
          </a:bodyPr>
          <a:lstStyle/>
          <a:p>
            <a:r>
              <a:rPr lang="ru-RU" dirty="0" err="1">
                <a:solidFill>
                  <a:schemeClr val="bg1"/>
                </a:solidFill>
              </a:rPr>
              <a:t>Чимало</a:t>
            </a:r>
            <a:r>
              <a:rPr lang="ru-RU" dirty="0">
                <a:solidFill>
                  <a:schemeClr val="bg1"/>
                </a:solidFill>
              </a:rPr>
              <a:t> </a:t>
            </a:r>
            <a:r>
              <a:rPr lang="ru-RU" dirty="0" err="1">
                <a:solidFill>
                  <a:schemeClr val="bg1"/>
                </a:solidFill>
              </a:rPr>
              <a:t>поезій</a:t>
            </a:r>
            <a:r>
              <a:rPr lang="ru-RU" dirty="0">
                <a:solidFill>
                  <a:schemeClr val="bg1"/>
                </a:solidFill>
              </a:rPr>
              <a:t> </a:t>
            </a:r>
            <a:r>
              <a:rPr lang="ru-RU" dirty="0" err="1">
                <a:solidFill>
                  <a:schemeClr val="bg1"/>
                </a:solidFill>
              </a:rPr>
              <a:t>Павличка</a:t>
            </a:r>
            <a:r>
              <a:rPr lang="ru-RU" dirty="0">
                <a:solidFill>
                  <a:schemeClr val="bg1"/>
                </a:solidFill>
              </a:rPr>
              <a:t> </a:t>
            </a:r>
            <a:r>
              <a:rPr lang="ru-RU" dirty="0" err="1">
                <a:solidFill>
                  <a:schemeClr val="bg1"/>
                </a:solidFill>
              </a:rPr>
              <a:t>покладено</a:t>
            </a:r>
            <a:r>
              <a:rPr lang="ru-RU" dirty="0">
                <a:solidFill>
                  <a:schemeClr val="bg1"/>
                </a:solidFill>
              </a:rPr>
              <a:t> на </a:t>
            </a:r>
            <a:r>
              <a:rPr lang="ru-RU" dirty="0" err="1">
                <a:solidFill>
                  <a:schemeClr val="bg1"/>
                </a:solidFill>
              </a:rPr>
              <a:t>музику</a:t>
            </a:r>
            <a:r>
              <a:rPr lang="ru-RU" dirty="0">
                <a:solidFill>
                  <a:schemeClr val="bg1"/>
                </a:solidFill>
              </a:rPr>
              <a:t>, а </a:t>
            </a:r>
            <a:r>
              <a:rPr lang="ru-RU" dirty="0" err="1">
                <a:solidFill>
                  <a:schemeClr val="bg1"/>
                </a:solidFill>
              </a:rPr>
              <a:t>славнозвісна</a:t>
            </a:r>
            <a:r>
              <a:rPr lang="ru-RU" dirty="0">
                <a:solidFill>
                  <a:schemeClr val="bg1"/>
                </a:solidFill>
              </a:rPr>
              <a:t> </a:t>
            </a:r>
            <a:r>
              <a:rPr lang="ru-RU" dirty="0" err="1">
                <a:solidFill>
                  <a:schemeClr val="bg1"/>
                </a:solidFill>
              </a:rPr>
              <a:t>пісня</a:t>
            </a:r>
            <a:r>
              <a:rPr lang="ru-RU" dirty="0">
                <a:solidFill>
                  <a:schemeClr val="bg1"/>
                </a:solidFill>
              </a:rPr>
              <a:t> на </a:t>
            </a:r>
            <a:r>
              <a:rPr lang="ru-RU" dirty="0" err="1">
                <a:solidFill>
                  <a:schemeClr val="bg1"/>
                </a:solidFill>
              </a:rPr>
              <a:t>музику</a:t>
            </a:r>
            <a:r>
              <a:rPr lang="ru-RU" dirty="0">
                <a:solidFill>
                  <a:schemeClr val="bg1"/>
                </a:solidFill>
              </a:rPr>
              <a:t> О. </a:t>
            </a:r>
            <a:r>
              <a:rPr lang="ru-RU" dirty="0" err="1">
                <a:solidFill>
                  <a:schemeClr val="bg1"/>
                </a:solidFill>
              </a:rPr>
              <a:t>Білаша</a:t>
            </a:r>
            <a:r>
              <a:rPr lang="ru-RU" dirty="0">
                <a:solidFill>
                  <a:schemeClr val="bg1"/>
                </a:solidFill>
              </a:rPr>
              <a:t> «Два </a:t>
            </a:r>
            <a:r>
              <a:rPr lang="ru-RU" dirty="0" err="1">
                <a:solidFill>
                  <a:schemeClr val="bg1"/>
                </a:solidFill>
              </a:rPr>
              <a:t>кольори</a:t>
            </a:r>
            <a:r>
              <a:rPr lang="ru-RU" dirty="0">
                <a:solidFill>
                  <a:schemeClr val="bg1"/>
                </a:solidFill>
              </a:rPr>
              <a:t>» за </a:t>
            </a:r>
            <a:r>
              <a:rPr lang="ru-RU" dirty="0" err="1">
                <a:solidFill>
                  <a:schemeClr val="bg1"/>
                </a:solidFill>
              </a:rPr>
              <a:t>популярністю</a:t>
            </a:r>
            <a:r>
              <a:rPr lang="ru-RU" dirty="0">
                <a:solidFill>
                  <a:schemeClr val="bg1"/>
                </a:solidFill>
              </a:rPr>
              <a:t> </a:t>
            </a:r>
            <a:r>
              <a:rPr lang="ru-RU" dirty="0" err="1">
                <a:solidFill>
                  <a:schemeClr val="bg1"/>
                </a:solidFill>
              </a:rPr>
              <a:t>може</a:t>
            </a:r>
            <a:r>
              <a:rPr lang="ru-RU" dirty="0">
                <a:solidFill>
                  <a:schemeClr val="bg1"/>
                </a:solidFill>
              </a:rPr>
              <a:t> </a:t>
            </a:r>
            <a:r>
              <a:rPr lang="ru-RU" dirty="0" err="1">
                <a:solidFill>
                  <a:schemeClr val="bg1"/>
                </a:solidFill>
              </a:rPr>
              <a:t>конкурувати</a:t>
            </a:r>
            <a:r>
              <a:rPr lang="ru-RU" dirty="0">
                <a:solidFill>
                  <a:schemeClr val="bg1"/>
                </a:solidFill>
              </a:rPr>
              <a:t> з </a:t>
            </a:r>
            <a:r>
              <a:rPr lang="ru-RU" dirty="0" err="1">
                <a:solidFill>
                  <a:schemeClr val="bg1"/>
                </a:solidFill>
              </a:rPr>
              <a:t>багатьма</a:t>
            </a:r>
            <a:r>
              <a:rPr lang="ru-RU" dirty="0">
                <a:solidFill>
                  <a:schemeClr val="bg1"/>
                </a:solidFill>
              </a:rPr>
              <a:t> </a:t>
            </a:r>
            <a:r>
              <a:rPr lang="ru-RU" dirty="0" err="1">
                <a:solidFill>
                  <a:schemeClr val="bg1"/>
                </a:solidFill>
              </a:rPr>
              <a:t>творами</a:t>
            </a:r>
            <a:r>
              <a:rPr lang="ru-RU" dirty="0">
                <a:solidFill>
                  <a:schemeClr val="bg1"/>
                </a:solidFill>
              </a:rPr>
              <a:t> </a:t>
            </a:r>
            <a:r>
              <a:rPr lang="ru-RU" dirty="0" err="1" smtClean="0">
                <a:solidFill>
                  <a:schemeClr val="bg1"/>
                </a:solidFill>
              </a:rPr>
              <a:t>поетів-пісенників</a:t>
            </a:r>
            <a:r>
              <a:rPr lang="ru-RU" dirty="0" smtClean="0">
                <a:solidFill>
                  <a:schemeClr val="bg1"/>
                </a:solidFill>
              </a:rPr>
              <a:t>. </a:t>
            </a:r>
            <a:endParaRPr lang="uk-UA" dirty="0">
              <a:solidFill>
                <a:schemeClr val="bg1"/>
              </a:solidFill>
            </a:endParaRPr>
          </a:p>
        </p:txBody>
      </p:sp>
    </p:spTree>
    <p:extLst>
      <p:ext uri="{BB962C8B-B14F-4D97-AF65-F5344CB8AC3E}">
        <p14:creationId xmlns:p14="http://schemas.microsoft.com/office/powerpoint/2010/main" val="308393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536" y="1484784"/>
            <a:ext cx="9002960" cy="5632311"/>
          </a:xfrm>
          <a:prstGeom prst="rect">
            <a:avLst/>
          </a:prstGeom>
        </p:spPr>
        <p:txBody>
          <a:bodyPr wrap="square" numCol="2">
            <a:spAutoFit/>
          </a:bodyPr>
          <a:lstStyle/>
          <a:p>
            <a:r>
              <a:rPr lang="ru-RU" dirty="0" smtClean="0"/>
              <a:t>Як </a:t>
            </a:r>
            <a:r>
              <a:rPr lang="ru-RU" dirty="0"/>
              <a:t>я </a:t>
            </a:r>
            <a:r>
              <a:rPr lang="ru-RU" dirty="0" err="1"/>
              <a:t>малим</a:t>
            </a:r>
            <a:r>
              <a:rPr lang="ru-RU" dirty="0"/>
              <a:t> </a:t>
            </a:r>
            <a:r>
              <a:rPr lang="ru-RU" dirty="0" err="1"/>
              <a:t>збирався</a:t>
            </a:r>
            <a:r>
              <a:rPr lang="ru-RU" dirty="0"/>
              <a:t> </a:t>
            </a:r>
            <a:r>
              <a:rPr lang="ru-RU" dirty="0" err="1"/>
              <a:t>навеснi</a:t>
            </a:r>
            <a:r>
              <a:rPr lang="ru-RU" dirty="0" smtClean="0"/>
              <a:t/>
            </a:r>
            <a:br>
              <a:rPr lang="ru-RU" dirty="0" smtClean="0"/>
            </a:br>
            <a:r>
              <a:rPr lang="ru-RU" dirty="0" err="1"/>
              <a:t>Пiти</a:t>
            </a:r>
            <a:r>
              <a:rPr lang="ru-RU" dirty="0"/>
              <a:t> у </a:t>
            </a:r>
            <a:r>
              <a:rPr lang="ru-RU" dirty="0" err="1"/>
              <a:t>свiт</a:t>
            </a:r>
            <a:r>
              <a:rPr lang="ru-RU" dirty="0"/>
              <a:t> </a:t>
            </a:r>
            <a:r>
              <a:rPr lang="ru-RU" dirty="0" err="1"/>
              <a:t>незнаними</a:t>
            </a:r>
            <a:r>
              <a:rPr lang="ru-RU" dirty="0"/>
              <a:t> шляхами,-</a:t>
            </a:r>
            <a:r>
              <a:rPr lang="ru-RU" dirty="0" smtClean="0"/>
              <a:t/>
            </a:r>
            <a:br>
              <a:rPr lang="ru-RU" dirty="0" smtClean="0"/>
            </a:br>
            <a:r>
              <a:rPr lang="ru-RU" dirty="0"/>
              <a:t>Сорочку </a:t>
            </a:r>
            <a:r>
              <a:rPr lang="ru-RU" dirty="0" err="1"/>
              <a:t>мати</a:t>
            </a:r>
            <a:r>
              <a:rPr lang="ru-RU" dirty="0"/>
              <a:t> </a:t>
            </a:r>
            <a:r>
              <a:rPr lang="ru-RU" dirty="0" err="1"/>
              <a:t>вишила</a:t>
            </a:r>
            <a:r>
              <a:rPr lang="ru-RU" dirty="0"/>
              <a:t> </a:t>
            </a:r>
            <a:r>
              <a:rPr lang="ru-RU" dirty="0" err="1"/>
              <a:t>менi</a:t>
            </a:r>
            <a:r>
              <a:rPr lang="ru-RU" dirty="0"/>
              <a:t> </a:t>
            </a:r>
            <a:r>
              <a:rPr lang="ru-RU" dirty="0" err="1"/>
              <a:t>червоними</a:t>
            </a:r>
            <a:r>
              <a:rPr lang="ru-RU" dirty="0"/>
              <a:t> i </a:t>
            </a:r>
            <a:r>
              <a:rPr lang="ru-RU" dirty="0" err="1"/>
              <a:t>чорними</a:t>
            </a:r>
            <a:r>
              <a:rPr lang="ru-RU" dirty="0"/>
              <a:t>, </a:t>
            </a:r>
            <a:r>
              <a:rPr lang="ru-RU" dirty="0" smtClean="0"/>
              <a:t/>
            </a:r>
            <a:br>
              <a:rPr lang="ru-RU" dirty="0" smtClean="0"/>
            </a:br>
            <a:r>
              <a:rPr lang="ru-RU" dirty="0" err="1"/>
              <a:t>Червоними</a:t>
            </a:r>
            <a:r>
              <a:rPr lang="ru-RU" dirty="0"/>
              <a:t> i </a:t>
            </a:r>
            <a:r>
              <a:rPr lang="ru-RU" dirty="0" err="1"/>
              <a:t>чорними</a:t>
            </a:r>
            <a:r>
              <a:rPr lang="ru-RU" dirty="0"/>
              <a:t> нитками.</a:t>
            </a:r>
            <a:r>
              <a:rPr lang="ru-RU" dirty="0" smtClean="0"/>
              <a:t/>
            </a:r>
            <a:br>
              <a:rPr lang="ru-RU" dirty="0" smtClean="0"/>
            </a:br>
            <a:r>
              <a:rPr lang="ru-RU" dirty="0" smtClean="0"/>
              <a:t/>
            </a:r>
            <a:br>
              <a:rPr lang="ru-RU" dirty="0" smtClean="0"/>
            </a:br>
            <a:r>
              <a:rPr lang="ru-RU" dirty="0"/>
              <a:t>Два </a:t>
            </a:r>
            <a:r>
              <a:rPr lang="ru-RU" dirty="0" err="1"/>
              <a:t>кольори</a:t>
            </a:r>
            <a:r>
              <a:rPr lang="ru-RU" dirty="0"/>
              <a:t> </a:t>
            </a:r>
            <a:r>
              <a:rPr lang="ru-RU" dirty="0" err="1"/>
              <a:t>мої</a:t>
            </a:r>
            <a:r>
              <a:rPr lang="ru-RU" dirty="0"/>
              <a:t>, два </a:t>
            </a:r>
            <a:r>
              <a:rPr lang="ru-RU" dirty="0" err="1"/>
              <a:t>кольори</a:t>
            </a:r>
            <a:r>
              <a:rPr lang="ru-RU" dirty="0"/>
              <a:t>,</a:t>
            </a:r>
            <a:r>
              <a:rPr lang="ru-RU" dirty="0" smtClean="0"/>
              <a:t/>
            </a:r>
            <a:br>
              <a:rPr lang="ru-RU" dirty="0" smtClean="0"/>
            </a:br>
            <a:r>
              <a:rPr lang="ru-RU" dirty="0"/>
              <a:t>Оба на </a:t>
            </a:r>
            <a:r>
              <a:rPr lang="ru-RU" dirty="0" err="1"/>
              <a:t>полотнi</a:t>
            </a:r>
            <a:r>
              <a:rPr lang="ru-RU" dirty="0"/>
              <a:t>, в </a:t>
            </a:r>
            <a:r>
              <a:rPr lang="ru-RU" dirty="0" err="1"/>
              <a:t>душi</a:t>
            </a:r>
            <a:r>
              <a:rPr lang="ru-RU" dirty="0"/>
              <a:t> </a:t>
            </a:r>
            <a:r>
              <a:rPr lang="ru-RU" dirty="0" err="1"/>
              <a:t>моїй</a:t>
            </a:r>
            <a:r>
              <a:rPr lang="ru-RU" dirty="0"/>
              <a:t> оба,</a:t>
            </a:r>
            <a:r>
              <a:rPr lang="ru-RU" dirty="0" smtClean="0"/>
              <a:t/>
            </a:r>
            <a:br>
              <a:rPr lang="ru-RU" dirty="0" smtClean="0"/>
            </a:br>
            <a:r>
              <a:rPr lang="ru-RU" dirty="0"/>
              <a:t>Два </a:t>
            </a:r>
            <a:r>
              <a:rPr lang="ru-RU" dirty="0" err="1"/>
              <a:t>кольори</a:t>
            </a:r>
            <a:r>
              <a:rPr lang="ru-RU" dirty="0"/>
              <a:t> </a:t>
            </a:r>
            <a:r>
              <a:rPr lang="ru-RU" dirty="0" err="1"/>
              <a:t>мої</a:t>
            </a:r>
            <a:r>
              <a:rPr lang="ru-RU" dirty="0"/>
              <a:t>, два </a:t>
            </a:r>
            <a:r>
              <a:rPr lang="ru-RU" dirty="0" err="1"/>
              <a:t>кольори</a:t>
            </a:r>
            <a:r>
              <a:rPr lang="ru-RU" dirty="0"/>
              <a:t>:</a:t>
            </a:r>
            <a:r>
              <a:rPr lang="ru-RU" dirty="0" smtClean="0"/>
              <a:t/>
            </a:r>
            <a:br>
              <a:rPr lang="ru-RU" dirty="0" smtClean="0"/>
            </a:br>
            <a:r>
              <a:rPr lang="ru-RU" dirty="0" err="1"/>
              <a:t>Червоне</a:t>
            </a:r>
            <a:r>
              <a:rPr lang="ru-RU" dirty="0"/>
              <a:t> - то </a:t>
            </a:r>
            <a:r>
              <a:rPr lang="ru-RU" dirty="0" err="1"/>
              <a:t>любов</a:t>
            </a:r>
            <a:r>
              <a:rPr lang="ru-RU" dirty="0"/>
              <a:t>, а </a:t>
            </a:r>
            <a:r>
              <a:rPr lang="ru-RU" dirty="0" err="1"/>
              <a:t>чорне</a:t>
            </a:r>
            <a:r>
              <a:rPr lang="ru-RU" dirty="0"/>
              <a:t> - то </a:t>
            </a:r>
            <a:r>
              <a:rPr lang="ru-RU" dirty="0" err="1"/>
              <a:t>журба</a:t>
            </a:r>
            <a:r>
              <a:rPr lang="ru-RU" dirty="0"/>
              <a:t>.</a:t>
            </a:r>
            <a:r>
              <a:rPr lang="ru-RU" dirty="0" smtClean="0"/>
              <a:t/>
            </a:r>
            <a:br>
              <a:rPr lang="ru-RU" dirty="0" smtClean="0"/>
            </a:br>
            <a:r>
              <a:rPr lang="ru-RU" dirty="0" smtClean="0"/>
              <a:t/>
            </a:r>
            <a:br>
              <a:rPr lang="ru-RU" dirty="0" smtClean="0"/>
            </a:br>
            <a:r>
              <a:rPr lang="ru-RU" dirty="0"/>
              <a:t>Мене водило в </a:t>
            </a:r>
            <a:r>
              <a:rPr lang="ru-RU" dirty="0" err="1"/>
              <a:t>безвiстi</a:t>
            </a:r>
            <a:r>
              <a:rPr lang="ru-RU" dirty="0"/>
              <a:t> </a:t>
            </a:r>
            <a:r>
              <a:rPr lang="ru-RU" dirty="0" err="1"/>
              <a:t>життя</a:t>
            </a:r>
            <a:r>
              <a:rPr lang="ru-RU" dirty="0"/>
              <a:t>,</a:t>
            </a:r>
            <a:r>
              <a:rPr lang="ru-RU" dirty="0" smtClean="0"/>
              <a:t/>
            </a:r>
            <a:br>
              <a:rPr lang="ru-RU" dirty="0" smtClean="0"/>
            </a:br>
            <a:r>
              <a:rPr lang="ru-RU" dirty="0"/>
              <a:t>Та я </a:t>
            </a:r>
            <a:r>
              <a:rPr lang="ru-RU" dirty="0" err="1"/>
              <a:t>вертався</a:t>
            </a:r>
            <a:r>
              <a:rPr lang="ru-RU" dirty="0"/>
              <a:t> на </a:t>
            </a:r>
            <a:r>
              <a:rPr lang="ru-RU" dirty="0" err="1"/>
              <a:t>свої</a:t>
            </a:r>
            <a:r>
              <a:rPr lang="ru-RU" dirty="0"/>
              <a:t> пороги.</a:t>
            </a:r>
            <a:r>
              <a:rPr lang="ru-RU" dirty="0" smtClean="0"/>
              <a:t/>
            </a:r>
            <a:br>
              <a:rPr lang="ru-RU" dirty="0" smtClean="0"/>
            </a:br>
            <a:r>
              <a:rPr lang="ru-RU" dirty="0"/>
              <a:t>Переплелись, як </a:t>
            </a:r>
            <a:r>
              <a:rPr lang="ru-RU" dirty="0" err="1"/>
              <a:t>мамине</a:t>
            </a:r>
            <a:r>
              <a:rPr lang="ru-RU" dirty="0"/>
              <a:t> </a:t>
            </a:r>
            <a:r>
              <a:rPr lang="ru-RU" dirty="0" err="1"/>
              <a:t>шиття</a:t>
            </a:r>
            <a:r>
              <a:rPr lang="ru-RU" dirty="0"/>
              <a:t>,</a:t>
            </a:r>
            <a:r>
              <a:rPr lang="ru-RU" dirty="0" smtClean="0"/>
              <a:t/>
            </a:r>
            <a:br>
              <a:rPr lang="ru-RU" dirty="0" smtClean="0"/>
            </a:br>
            <a:r>
              <a:rPr lang="ru-RU" dirty="0" err="1"/>
              <a:t>Щасливi</a:t>
            </a:r>
            <a:r>
              <a:rPr lang="ru-RU" dirty="0"/>
              <a:t> i </a:t>
            </a:r>
            <a:r>
              <a:rPr lang="ru-RU" dirty="0" err="1"/>
              <a:t>сумнi</a:t>
            </a:r>
            <a:r>
              <a:rPr lang="ru-RU" dirty="0"/>
              <a:t> </a:t>
            </a:r>
            <a:r>
              <a:rPr lang="ru-RU" dirty="0" err="1"/>
              <a:t>мої</a:t>
            </a:r>
            <a:r>
              <a:rPr lang="ru-RU" dirty="0"/>
              <a:t>, </a:t>
            </a:r>
            <a:r>
              <a:rPr lang="ru-RU" dirty="0" err="1"/>
              <a:t>щасливi</a:t>
            </a:r>
            <a:r>
              <a:rPr lang="ru-RU" dirty="0"/>
              <a:t> i </a:t>
            </a:r>
            <a:r>
              <a:rPr lang="ru-RU" dirty="0" err="1"/>
              <a:t>сумнi</a:t>
            </a:r>
            <a:r>
              <a:rPr lang="ru-RU" dirty="0"/>
              <a:t> </a:t>
            </a:r>
            <a:r>
              <a:rPr lang="ru-RU" dirty="0" err="1"/>
              <a:t>мої</a:t>
            </a:r>
            <a:r>
              <a:rPr lang="ru-RU" dirty="0"/>
              <a:t> дороги.</a:t>
            </a:r>
            <a:r>
              <a:rPr lang="ru-RU" dirty="0" smtClean="0"/>
              <a:t/>
            </a:r>
            <a:br>
              <a:rPr lang="ru-RU" dirty="0" smtClean="0"/>
            </a:br>
            <a:endParaRPr lang="ru-RU" dirty="0" smtClean="0"/>
          </a:p>
          <a:p>
            <a:endParaRPr lang="ru-RU" dirty="0"/>
          </a:p>
          <a:p>
            <a:endParaRPr lang="ru-RU" dirty="0" smtClean="0"/>
          </a:p>
          <a:p>
            <a:endParaRPr lang="ru-RU" dirty="0"/>
          </a:p>
          <a:p>
            <a:r>
              <a:rPr lang="ru-RU" dirty="0" err="1" smtClean="0"/>
              <a:t>Менi</a:t>
            </a:r>
            <a:r>
              <a:rPr lang="ru-RU" dirty="0" smtClean="0"/>
              <a:t> </a:t>
            </a:r>
            <a:r>
              <a:rPr lang="ru-RU" dirty="0" err="1"/>
              <a:t>вiйнула</a:t>
            </a:r>
            <a:r>
              <a:rPr lang="ru-RU" dirty="0"/>
              <a:t> в </a:t>
            </a:r>
            <a:r>
              <a:rPr lang="ru-RU" dirty="0" err="1"/>
              <a:t>очi</a:t>
            </a:r>
            <a:r>
              <a:rPr lang="ru-RU" dirty="0"/>
              <a:t> </a:t>
            </a:r>
            <a:r>
              <a:rPr lang="ru-RU" dirty="0" err="1"/>
              <a:t>сивина</a:t>
            </a:r>
            <a:r>
              <a:rPr lang="ru-RU" dirty="0"/>
              <a:t>,</a:t>
            </a:r>
            <a:r>
              <a:rPr lang="ru-RU" dirty="0" smtClean="0"/>
              <a:t/>
            </a:r>
            <a:br>
              <a:rPr lang="ru-RU" dirty="0" smtClean="0"/>
            </a:br>
            <a:r>
              <a:rPr lang="ru-RU" dirty="0"/>
              <a:t>Та я </a:t>
            </a:r>
            <a:r>
              <a:rPr lang="ru-RU" dirty="0" err="1"/>
              <a:t>нiчого</a:t>
            </a:r>
            <a:r>
              <a:rPr lang="ru-RU" dirty="0"/>
              <a:t> не везу </a:t>
            </a:r>
            <a:r>
              <a:rPr lang="ru-RU" dirty="0" err="1"/>
              <a:t>додому</a:t>
            </a:r>
            <a:r>
              <a:rPr lang="ru-RU" dirty="0"/>
              <a:t>,</a:t>
            </a:r>
            <a:r>
              <a:rPr lang="ru-RU" dirty="0" smtClean="0"/>
              <a:t/>
            </a:r>
            <a:br>
              <a:rPr lang="ru-RU" dirty="0" smtClean="0"/>
            </a:br>
            <a:r>
              <a:rPr lang="ru-RU" dirty="0" err="1"/>
              <a:t>Лиш</a:t>
            </a:r>
            <a:r>
              <a:rPr lang="ru-RU" dirty="0"/>
              <a:t> </a:t>
            </a:r>
            <a:r>
              <a:rPr lang="ru-RU" dirty="0" err="1"/>
              <a:t>згорточок</a:t>
            </a:r>
            <a:r>
              <a:rPr lang="ru-RU" dirty="0"/>
              <a:t> старого полотна</a:t>
            </a:r>
            <a:r>
              <a:rPr lang="ru-RU" dirty="0" smtClean="0"/>
              <a:t/>
            </a:r>
            <a:br>
              <a:rPr lang="ru-RU" dirty="0" smtClean="0"/>
            </a:br>
            <a:r>
              <a:rPr lang="ru-RU" dirty="0"/>
              <a:t>I </a:t>
            </a:r>
            <a:r>
              <a:rPr lang="ru-RU" dirty="0" err="1"/>
              <a:t>вишите</a:t>
            </a:r>
            <a:r>
              <a:rPr lang="ru-RU" dirty="0"/>
              <a:t> </a:t>
            </a:r>
            <a:r>
              <a:rPr lang="ru-RU" dirty="0" err="1"/>
              <a:t>моє</a:t>
            </a:r>
            <a:r>
              <a:rPr lang="ru-RU" dirty="0"/>
              <a:t> </a:t>
            </a:r>
            <a:r>
              <a:rPr lang="ru-RU" dirty="0" err="1"/>
              <a:t>життя</a:t>
            </a:r>
            <a:r>
              <a:rPr lang="ru-RU" dirty="0"/>
              <a:t>, і </a:t>
            </a:r>
            <a:r>
              <a:rPr lang="ru-RU" dirty="0" err="1"/>
              <a:t>вишите</a:t>
            </a:r>
            <a:r>
              <a:rPr lang="ru-RU" dirty="0"/>
              <a:t> </a:t>
            </a:r>
            <a:r>
              <a:rPr lang="ru-RU" dirty="0" err="1"/>
              <a:t>моє</a:t>
            </a:r>
            <a:r>
              <a:rPr lang="ru-RU" dirty="0"/>
              <a:t> </a:t>
            </a:r>
            <a:r>
              <a:rPr lang="ru-RU" dirty="0" err="1"/>
              <a:t>життя</a:t>
            </a:r>
            <a:r>
              <a:rPr lang="ru-RU" dirty="0"/>
              <a:t> на </a:t>
            </a:r>
            <a:r>
              <a:rPr lang="ru-RU" dirty="0" err="1"/>
              <a:t>ньому</a:t>
            </a:r>
            <a:r>
              <a:rPr lang="ru-RU" dirty="0"/>
              <a:t>.</a:t>
            </a:r>
            <a:endParaRPr lang="uk-UA"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140968"/>
            <a:ext cx="4474468" cy="2908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Erka-Dva-kol_ori(muzofon.com)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672" y="188640"/>
            <a:ext cx="609600" cy="609600"/>
          </a:xfrm>
          <a:prstGeom prst="rect">
            <a:avLst/>
          </a:prstGeom>
        </p:spPr>
      </p:pic>
      <p:sp>
        <p:nvSpPr>
          <p:cNvPr id="7" name="TextBox 6"/>
          <p:cNvSpPr txBox="1"/>
          <p:nvPr/>
        </p:nvSpPr>
        <p:spPr>
          <a:xfrm>
            <a:off x="4725988" y="213583"/>
            <a:ext cx="4104456" cy="769441"/>
          </a:xfrm>
          <a:prstGeom prst="rect">
            <a:avLst/>
          </a:prstGeom>
          <a:noFill/>
        </p:spPr>
        <p:txBody>
          <a:bodyPr wrap="square" rtlCol="0">
            <a:spAutoFit/>
          </a:bodyPr>
          <a:lstStyle/>
          <a:p>
            <a:r>
              <a:rPr lang="ru-RU"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«Два </a:t>
            </a:r>
            <a:r>
              <a:rPr lang="ru-RU"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кольори</a:t>
            </a:r>
            <a:r>
              <a:rPr lang="ru-RU"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uk-UA" sz="4400" dirty="0"/>
          </a:p>
        </p:txBody>
      </p:sp>
    </p:spTree>
    <p:extLst>
      <p:ext uri="{BB962C8B-B14F-4D97-AF65-F5344CB8AC3E}">
        <p14:creationId xmlns:p14="http://schemas.microsoft.com/office/powerpoint/2010/main" val="2721134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51"/>
            <a:ext cx="9144000" cy="849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2"/>
          <p:cNvSpPr txBox="1">
            <a:spLocks/>
          </p:cNvSpPr>
          <p:nvPr/>
        </p:nvSpPr>
        <p:spPr>
          <a:xfrm>
            <a:off x="179512" y="3861048"/>
            <a:ext cx="8496944" cy="3312368"/>
          </a:xfrm>
          <a:prstGeom prst="rect">
            <a:avLst/>
          </a:prstGeom>
        </p:spPr>
        <p:txBody>
          <a:bodyPr vert="horz" lIns="54864" tIns="91440" rtlCol="0">
            <a:normAutofit fontScale="62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Font typeface="Wingdings 2"/>
              <a:buNone/>
            </a:pPr>
            <a:r>
              <a:rPr lang="uk-UA" dirty="0" smtClean="0"/>
              <a:t>Червоний і чорний кольори — це традиційні барви української вишивки, символічне наповнення яких не змінилося навіть протягом тисячоліть. При всій своїй ліричності та пісенності ця поезія має ще й глибокий філософський підтекст: вирушаючи в самостійне життя, ліричний герой отримує від матері сорочку, вишиту червоними і чорними нитками, які символізують згадку про те, що людська доля є переплетінням щасливих і гірких моментів, «сумних і радісних доріг», які людині доведеться пройти. Суперечливість життя, мотиви дороги й повернення до одвічних моральних цінностей, материнська вірність і синівська любов — ці відомі всім складові людської долі й зумів показати поет у своєму творі.</a:t>
            </a:r>
            <a:endParaRPr lang="uk-UA" dirty="0"/>
          </a:p>
        </p:txBody>
      </p:sp>
      <p:sp>
        <p:nvSpPr>
          <p:cNvPr id="7" name="TextBox 6"/>
          <p:cNvSpPr txBox="1"/>
          <p:nvPr/>
        </p:nvSpPr>
        <p:spPr>
          <a:xfrm>
            <a:off x="395536" y="871211"/>
            <a:ext cx="6264696" cy="646331"/>
          </a:xfrm>
          <a:prstGeom prst="rect">
            <a:avLst/>
          </a:prstGeom>
          <a:noFill/>
        </p:spPr>
        <p:txBody>
          <a:bodyPr wrap="square" rtlCol="0">
            <a:spAutoFit/>
          </a:bodyPr>
          <a:lstStyle/>
          <a:p>
            <a:r>
              <a:rPr lang="uk-UA" dirty="0" smtClean="0"/>
              <a:t>Віршовий </a:t>
            </a:r>
            <a:r>
              <a:rPr lang="uk-UA" dirty="0" err="1" smtClean="0"/>
              <a:t>розмір-</a:t>
            </a:r>
            <a:r>
              <a:rPr lang="uk-UA" dirty="0" smtClean="0"/>
              <a:t> п’ятистопний ямб,римування перехресне. Складається з 5 катренів. </a:t>
            </a:r>
            <a:endParaRPr lang="uk-UA" dirty="0"/>
          </a:p>
        </p:txBody>
      </p:sp>
    </p:spTree>
    <p:extLst>
      <p:ext uri="{BB962C8B-B14F-4D97-AF65-F5344CB8AC3E}">
        <p14:creationId xmlns:p14="http://schemas.microsoft.com/office/powerpoint/2010/main" val="3527912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3" y="0"/>
            <a:ext cx="91399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uk-UA" dirty="0" smtClean="0"/>
              <a:t>«Дзвенить у зорях небо чисте»</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002357957"/>
              </p:ext>
            </p:extLst>
          </p:nvPr>
        </p:nvGraphicFramePr>
        <p:xfrm>
          <a:off x="439829" y="1484784"/>
          <a:ext cx="8229600" cy="4461128"/>
        </p:xfrm>
        <a:graphic>
          <a:graphicData uri="http://schemas.openxmlformats.org/drawingml/2006/table">
            <a:tbl>
              <a:tblPr/>
              <a:tblGrid>
                <a:gridCol w="8229600"/>
              </a:tblGrid>
              <a:tr h="4461128">
                <a:tc>
                  <a:txBody>
                    <a:bodyPr/>
                    <a:lstStyle/>
                    <a:p>
                      <a:pPr algn="ctr"/>
                      <a:r>
                        <a:rPr lang="uk-UA" b="1" dirty="0">
                          <a:solidFill>
                            <a:schemeClr val="bg1"/>
                          </a:solidFill>
                        </a:rPr>
                        <a:t>Дзвенить у зорях небо чисте, </a:t>
                      </a:r>
                      <a:endParaRPr lang="uk-UA" b="1" dirty="0" smtClean="0">
                        <a:solidFill>
                          <a:schemeClr val="bg1"/>
                        </a:solidFill>
                      </a:endParaRPr>
                    </a:p>
                    <a:p>
                      <a:pPr algn="ctr"/>
                      <a:r>
                        <a:rPr lang="uk-UA" b="1" dirty="0" smtClean="0">
                          <a:solidFill>
                            <a:schemeClr val="bg1"/>
                          </a:solidFill>
                        </a:rPr>
                        <a:t>Палає </a:t>
                      </a:r>
                      <a:r>
                        <a:rPr lang="uk-UA" b="1" dirty="0">
                          <a:solidFill>
                            <a:schemeClr val="bg1"/>
                          </a:solidFill>
                        </a:rPr>
                        <a:t>синім льодом шлях. </a:t>
                      </a:r>
                      <a:endParaRPr lang="uk-UA" b="1" dirty="0" smtClean="0">
                        <a:solidFill>
                          <a:schemeClr val="bg1"/>
                        </a:solidFill>
                      </a:endParaRPr>
                    </a:p>
                    <a:p>
                      <a:pPr algn="ctr"/>
                      <a:r>
                        <a:rPr lang="uk-UA" b="1" dirty="0" smtClean="0">
                          <a:solidFill>
                            <a:schemeClr val="bg1"/>
                          </a:solidFill>
                        </a:rPr>
                        <a:t>Неначе </a:t>
                      </a:r>
                      <a:r>
                        <a:rPr lang="uk-UA" b="1" dirty="0">
                          <a:solidFill>
                            <a:schemeClr val="bg1"/>
                          </a:solidFill>
                        </a:rPr>
                        <a:t>дерево безлисте, </a:t>
                      </a:r>
                      <a:endParaRPr lang="uk-UA" b="1" dirty="0" smtClean="0">
                        <a:solidFill>
                          <a:schemeClr val="bg1"/>
                        </a:solidFill>
                      </a:endParaRPr>
                    </a:p>
                    <a:p>
                      <a:pPr algn="ctr"/>
                      <a:r>
                        <a:rPr lang="uk-UA" b="1" dirty="0" smtClean="0">
                          <a:solidFill>
                            <a:schemeClr val="bg1"/>
                          </a:solidFill>
                        </a:rPr>
                        <a:t>Стоїть </a:t>
                      </a:r>
                      <a:r>
                        <a:rPr lang="uk-UA" b="1" dirty="0">
                          <a:solidFill>
                            <a:schemeClr val="bg1"/>
                          </a:solidFill>
                        </a:rPr>
                        <a:t>моя душа в полях. </a:t>
                      </a:r>
                      <a:endParaRPr lang="uk-UA" b="1" dirty="0" smtClean="0">
                        <a:solidFill>
                          <a:schemeClr val="bg1"/>
                        </a:solidFill>
                      </a:endParaRPr>
                    </a:p>
                    <a:p>
                      <a:pPr algn="ctr"/>
                      <a:r>
                        <a:rPr lang="uk-UA" b="1" dirty="0" smtClean="0">
                          <a:solidFill>
                            <a:schemeClr val="bg1"/>
                          </a:solidFill>
                        </a:rPr>
                        <a:t>Як </a:t>
                      </a:r>
                      <a:r>
                        <a:rPr lang="uk-UA" b="1" dirty="0">
                          <a:solidFill>
                            <a:schemeClr val="bg1"/>
                          </a:solidFill>
                        </a:rPr>
                        <a:t>надійшла щаслива доля, </a:t>
                      </a:r>
                      <a:endParaRPr lang="uk-UA" b="1" dirty="0" smtClean="0">
                        <a:solidFill>
                          <a:schemeClr val="bg1"/>
                        </a:solidFill>
                      </a:endParaRPr>
                    </a:p>
                    <a:p>
                      <a:pPr algn="ctr"/>
                      <a:r>
                        <a:rPr lang="uk-UA" b="1" dirty="0" smtClean="0">
                          <a:solidFill>
                            <a:schemeClr val="bg1"/>
                          </a:solidFill>
                        </a:rPr>
                        <a:t>Збудила </a:t>
                      </a:r>
                      <a:r>
                        <a:rPr lang="uk-UA" b="1" dirty="0">
                          <a:solidFill>
                            <a:schemeClr val="bg1"/>
                          </a:solidFill>
                        </a:rPr>
                        <a:t>весняну снагу, </a:t>
                      </a:r>
                      <a:endParaRPr lang="uk-UA" b="1" dirty="0" smtClean="0">
                        <a:solidFill>
                          <a:schemeClr val="bg1"/>
                        </a:solidFill>
                      </a:endParaRPr>
                    </a:p>
                    <a:p>
                      <a:pPr algn="ctr"/>
                      <a:r>
                        <a:rPr lang="uk-UA" b="1" dirty="0" smtClean="0">
                          <a:solidFill>
                            <a:schemeClr val="bg1"/>
                          </a:solidFill>
                        </a:rPr>
                        <a:t>Моя </a:t>
                      </a:r>
                      <a:r>
                        <a:rPr lang="uk-UA" b="1" dirty="0">
                          <a:solidFill>
                            <a:schemeClr val="bg1"/>
                          </a:solidFill>
                        </a:rPr>
                        <a:t>душа, немов тополя, </a:t>
                      </a:r>
                      <a:endParaRPr lang="uk-UA" b="1" dirty="0" smtClean="0">
                        <a:solidFill>
                          <a:schemeClr val="bg1"/>
                        </a:solidFill>
                      </a:endParaRPr>
                    </a:p>
                    <a:p>
                      <a:pPr algn="ctr"/>
                      <a:r>
                        <a:rPr lang="uk-UA" b="1" dirty="0" smtClean="0">
                          <a:solidFill>
                            <a:schemeClr val="bg1"/>
                          </a:solidFill>
                        </a:rPr>
                        <a:t>Зазеленіла </a:t>
                      </a:r>
                      <a:r>
                        <a:rPr lang="uk-UA" b="1" dirty="0">
                          <a:solidFill>
                            <a:schemeClr val="bg1"/>
                          </a:solidFill>
                        </a:rPr>
                        <a:t>на снігу</a:t>
                      </a:r>
                      <a:r>
                        <a:rPr lang="uk-UA" b="1" dirty="0" smtClean="0">
                          <a:solidFill>
                            <a:schemeClr val="bg1"/>
                          </a:solidFill>
                        </a:rPr>
                        <a:t>.</a:t>
                      </a:r>
                    </a:p>
                    <a:p>
                      <a:pPr algn="ctr"/>
                      <a:r>
                        <a:rPr lang="uk-UA" b="1" dirty="0" smtClean="0">
                          <a:solidFill>
                            <a:schemeClr val="bg1"/>
                          </a:solidFill>
                        </a:rPr>
                        <a:t> </a:t>
                      </a:r>
                      <a:r>
                        <a:rPr lang="uk-UA" b="1" dirty="0">
                          <a:solidFill>
                            <a:schemeClr val="bg1"/>
                          </a:solidFill>
                        </a:rPr>
                        <a:t>Як надійшла любов справдешня, </a:t>
                      </a:r>
                      <a:endParaRPr lang="uk-UA" b="1" dirty="0" smtClean="0">
                        <a:solidFill>
                          <a:schemeClr val="bg1"/>
                        </a:solidFill>
                      </a:endParaRPr>
                    </a:p>
                    <a:p>
                      <a:pPr algn="ctr"/>
                      <a:r>
                        <a:rPr lang="uk-UA" b="1" dirty="0" smtClean="0">
                          <a:solidFill>
                            <a:schemeClr val="bg1"/>
                          </a:solidFill>
                        </a:rPr>
                        <a:t>Хлюпнула </a:t>
                      </a:r>
                      <a:r>
                        <a:rPr lang="uk-UA" b="1" dirty="0">
                          <a:solidFill>
                            <a:schemeClr val="bg1"/>
                          </a:solidFill>
                        </a:rPr>
                        <a:t>пригорщу тепла, </a:t>
                      </a:r>
                      <a:endParaRPr lang="uk-UA" b="1" dirty="0" smtClean="0">
                        <a:solidFill>
                          <a:schemeClr val="bg1"/>
                        </a:solidFill>
                      </a:endParaRPr>
                    </a:p>
                    <a:p>
                      <a:pPr algn="ctr"/>
                      <a:r>
                        <a:rPr lang="uk-UA" b="1" dirty="0" smtClean="0">
                          <a:solidFill>
                            <a:schemeClr val="bg1"/>
                          </a:solidFill>
                        </a:rPr>
                        <a:t>Моя </a:t>
                      </a:r>
                      <a:r>
                        <a:rPr lang="uk-UA" b="1" dirty="0">
                          <a:solidFill>
                            <a:schemeClr val="bg1"/>
                          </a:solidFill>
                        </a:rPr>
                        <a:t>душа, немов черешня, </a:t>
                      </a:r>
                      <a:endParaRPr lang="uk-UA" b="1" dirty="0" smtClean="0">
                        <a:solidFill>
                          <a:schemeClr val="bg1"/>
                        </a:solidFill>
                      </a:endParaRPr>
                    </a:p>
                    <a:p>
                      <a:pPr algn="ctr"/>
                      <a:r>
                        <a:rPr lang="uk-UA" b="1" dirty="0" smtClean="0">
                          <a:solidFill>
                            <a:schemeClr val="bg1"/>
                          </a:solidFill>
                        </a:rPr>
                        <a:t>Понад </a:t>
                      </a:r>
                      <a:r>
                        <a:rPr lang="uk-UA" b="1" dirty="0">
                          <a:solidFill>
                            <a:schemeClr val="bg1"/>
                          </a:solidFill>
                        </a:rPr>
                        <a:t>снігами зацвіла</a:t>
                      </a:r>
                      <a:r>
                        <a:rPr lang="uk-UA" b="1" dirty="0" smtClean="0">
                          <a:solidFill>
                            <a:schemeClr val="bg1"/>
                          </a:solidFill>
                        </a:rPr>
                        <a:t>.</a:t>
                      </a:r>
                    </a:p>
                    <a:p>
                      <a:pPr algn="ctr"/>
                      <a:r>
                        <a:rPr lang="uk-UA" b="1" dirty="0" smtClean="0">
                          <a:solidFill>
                            <a:schemeClr val="bg1"/>
                          </a:solidFill>
                        </a:rPr>
                        <a:t> </a:t>
                      </a:r>
                      <a:r>
                        <a:rPr lang="uk-UA" b="1" dirty="0">
                          <a:solidFill>
                            <a:schemeClr val="bg1"/>
                          </a:solidFill>
                        </a:rPr>
                        <a:t>Як надійшла і засіяла </a:t>
                      </a:r>
                      <a:endParaRPr lang="uk-UA" b="1" dirty="0" smtClean="0">
                        <a:solidFill>
                          <a:schemeClr val="bg1"/>
                        </a:solidFill>
                      </a:endParaRPr>
                    </a:p>
                    <a:p>
                      <a:pPr algn="ctr"/>
                      <a:r>
                        <a:rPr lang="uk-UA" b="1" dirty="0" smtClean="0">
                          <a:solidFill>
                            <a:schemeClr val="bg1"/>
                          </a:solidFill>
                        </a:rPr>
                        <a:t>Та </a:t>
                      </a:r>
                      <a:r>
                        <a:rPr lang="uk-UA" b="1" dirty="0">
                          <a:solidFill>
                            <a:schemeClr val="bg1"/>
                          </a:solidFill>
                        </a:rPr>
                        <a:t>дружба, що живе в літах</a:t>
                      </a:r>
                      <a:r>
                        <a:rPr lang="uk-UA" b="1" dirty="0" smtClean="0">
                          <a:solidFill>
                            <a:schemeClr val="bg1"/>
                          </a:solidFill>
                        </a:rPr>
                        <a:t>,</a:t>
                      </a:r>
                    </a:p>
                    <a:p>
                      <a:pPr algn="ctr"/>
                      <a:r>
                        <a:rPr lang="uk-UA" b="1" dirty="0" smtClean="0">
                          <a:solidFill>
                            <a:schemeClr val="bg1"/>
                          </a:solidFill>
                        </a:rPr>
                        <a:t> </a:t>
                      </a:r>
                      <a:r>
                        <a:rPr lang="uk-UA" b="1" dirty="0">
                          <a:solidFill>
                            <a:schemeClr val="bg1"/>
                          </a:solidFill>
                        </a:rPr>
                        <a:t>Моя душа над снігом стала, </a:t>
                      </a:r>
                      <a:endParaRPr lang="uk-UA" b="1" dirty="0" smtClean="0">
                        <a:solidFill>
                          <a:schemeClr val="bg1"/>
                        </a:solidFill>
                      </a:endParaRPr>
                    </a:p>
                    <a:p>
                      <a:pPr algn="ctr"/>
                      <a:r>
                        <a:rPr lang="uk-UA" b="1" dirty="0" smtClean="0">
                          <a:solidFill>
                            <a:schemeClr val="bg1"/>
                          </a:solidFill>
                        </a:rPr>
                        <a:t>Неначе </a:t>
                      </a:r>
                      <a:r>
                        <a:rPr lang="uk-UA" b="1" dirty="0">
                          <a:solidFill>
                            <a:schemeClr val="bg1"/>
                          </a:solidFill>
                        </a:rPr>
                        <a:t>яблуня в плодах.</a:t>
                      </a:r>
                    </a:p>
                  </a:txBody>
                  <a:tcPr marL="0" marR="0" marT="0" marB="0" anchor="ctr">
                    <a:lnL>
                      <a:noFill/>
                    </a:lnL>
                    <a:lnR>
                      <a:noFill/>
                    </a:lnR>
                    <a:lnT>
                      <a:noFill/>
                    </a:lnT>
                    <a:lnB>
                      <a:noFill/>
                    </a:lnB>
                  </a:tcPr>
                </a:tc>
              </a:tr>
            </a:tbl>
          </a:graphicData>
        </a:graphic>
      </p:graphicFrame>
      <p:pic>
        <p:nvPicPr>
          <p:cNvPr id="5" name="Nev_domiy_vikonavec__-_Dzvenit__u_zoryah_nebo_chiste_muzofon.com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2424" y="5733256"/>
            <a:ext cx="609600" cy="609600"/>
          </a:xfrm>
          <a:prstGeom prst="rect">
            <a:avLst/>
          </a:prstGeom>
        </p:spPr>
      </p:pic>
    </p:spTree>
    <p:extLst>
      <p:ext uri="{BB962C8B-B14F-4D97-AF65-F5344CB8AC3E}">
        <p14:creationId xmlns:p14="http://schemas.microsoft.com/office/powerpoint/2010/main" val="1700669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 y="-1"/>
            <a:ext cx="9143465" cy="68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57466" y="836712"/>
            <a:ext cx="8229600" cy="4625609"/>
          </a:xfrm>
        </p:spPr>
        <p:txBody>
          <a:bodyPr>
            <a:normAutofit lnSpcReduction="10000"/>
          </a:bodyPr>
          <a:lstStyle/>
          <a:p>
            <a:r>
              <a:rPr lang="uk-UA" dirty="0"/>
              <a:t>Вірш "Дзвенить у зорях небо чисте...»  пройнятий сумними настроями. В його основі лежить розгорнута мета­фора: душа ліричного героя то </a:t>
            </a:r>
            <a:r>
              <a:rPr lang="uk-UA" dirty="0" smtClean="0"/>
              <a:t>зеленіє </a:t>
            </a:r>
            <a:r>
              <a:rPr lang="uk-UA" dirty="0"/>
              <a:t>серед зими, то цвіте від радості кохання, то стоїть, у снігах, сягнувши піку життя. </a:t>
            </a:r>
            <a:r>
              <a:rPr lang="uk-UA" dirty="0" smtClean="0"/>
              <a:t>Вірш тонко передає швидкоплинність життя, в якому попри буденні клопоти, любов вивищується, як бездонне зоряне небо над головою в ясну ніч. </a:t>
            </a:r>
            <a:endParaRPr lang="uk-UA" dirty="0"/>
          </a:p>
        </p:txBody>
      </p:sp>
    </p:spTree>
    <p:extLst>
      <p:ext uri="{BB962C8B-B14F-4D97-AF65-F5344CB8AC3E}">
        <p14:creationId xmlns:p14="http://schemas.microsoft.com/office/powerpoint/2010/main" val="3775809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4008" y="1556793"/>
            <a:ext cx="4042792" cy="4844008"/>
          </a:xfrm>
        </p:spPr>
        <p:txBody>
          <a:bodyPr>
            <a:normAutofit fontScale="70000" lnSpcReduction="20000"/>
          </a:bodyPr>
          <a:lstStyle/>
          <a:p>
            <a:pPr algn="ctr"/>
            <a:r>
              <a:rPr lang="uk-UA" dirty="0"/>
              <a:t> Дмитро Васильович Павличко </a:t>
            </a:r>
            <a:r>
              <a:rPr lang="uk-UA" dirty="0" smtClean="0"/>
              <a:t>народився  </a:t>
            </a:r>
            <a:r>
              <a:rPr lang="uk-UA" dirty="0"/>
              <a:t>28 вересня 1929 р. у с. </a:t>
            </a:r>
            <a:r>
              <a:rPr lang="uk-UA" dirty="0" err="1" smtClean="0"/>
              <a:t>Стопчатові</a:t>
            </a:r>
            <a:r>
              <a:rPr lang="uk-UA" dirty="0" smtClean="0"/>
              <a:t>  на </a:t>
            </a:r>
            <a:r>
              <a:rPr lang="uk-UA" dirty="0"/>
              <a:t>Івано-Франківщині в багатодітній селянській родині. Спочатку навчався в польській школі </a:t>
            </a:r>
            <a:r>
              <a:rPr lang="uk-UA" dirty="0" smtClean="0"/>
              <a:t>села </a:t>
            </a:r>
            <a:r>
              <a:rPr lang="uk-UA" dirty="0"/>
              <a:t>Яблунева, потім у Коломийській гімназії та радянській десятирічці. У 1948р. він вступив до Львівського університету, з 1953 р. навчався в аспірантурі, але невдовзі залишив наукову роботу. </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97" y="1506457"/>
            <a:ext cx="3888432" cy="4622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737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«Це ти створив мене таким» </a:t>
            </a:r>
            <a:endParaRPr lang="uk-UA" dirty="0"/>
          </a:p>
        </p:txBody>
      </p:sp>
      <p:sp>
        <p:nvSpPr>
          <p:cNvPr id="3" name="Объект 2"/>
          <p:cNvSpPr>
            <a:spLocks noGrp="1"/>
          </p:cNvSpPr>
          <p:nvPr>
            <p:ph idx="1"/>
          </p:nvPr>
        </p:nvSpPr>
        <p:spPr>
          <a:xfrm>
            <a:off x="179512" y="1700808"/>
            <a:ext cx="8640960" cy="4752528"/>
          </a:xfrm>
        </p:spPr>
        <p:txBody>
          <a:bodyPr numCol="2">
            <a:normAutofit fontScale="70000" lnSpcReduction="20000"/>
          </a:bodyPr>
          <a:lstStyle/>
          <a:p>
            <a:r>
              <a:rPr lang="uk-UA" dirty="0"/>
              <a:t>Це Ти створив мене таким </a:t>
            </a:r>
            <a:r>
              <a:rPr lang="uk-UA" dirty="0"/>
              <a:t/>
            </a:r>
            <a:br>
              <a:rPr lang="uk-UA" dirty="0"/>
            </a:br>
            <a:r>
              <a:rPr lang="uk-UA" dirty="0" err="1"/>
              <a:t>Неподужанним</a:t>
            </a:r>
            <a:r>
              <a:rPr lang="uk-UA" dirty="0"/>
              <a:t> і слабким,</a:t>
            </a:r>
            <a:r>
              <a:rPr lang="uk-UA" dirty="0"/>
              <a:t/>
            </a:r>
            <a:br>
              <a:rPr lang="uk-UA" dirty="0"/>
            </a:br>
            <a:r>
              <a:rPr lang="uk-UA" dirty="0" smtClean="0"/>
              <a:t>Невільником</a:t>
            </a:r>
            <a:r>
              <a:rPr lang="uk-UA" dirty="0"/>
              <a:t>, хоч без ярма,</a:t>
            </a:r>
            <a:r>
              <a:rPr lang="uk-UA" dirty="0"/>
              <a:t/>
            </a:r>
            <a:br>
              <a:rPr lang="uk-UA" dirty="0"/>
            </a:br>
            <a:r>
              <a:rPr lang="uk-UA" dirty="0" smtClean="0"/>
              <a:t>Немудрим </a:t>
            </a:r>
            <a:r>
              <a:rPr lang="uk-UA" dirty="0"/>
              <a:t>з ясністю ума,</a:t>
            </a:r>
            <a:r>
              <a:rPr lang="uk-UA" dirty="0"/>
              <a:t/>
            </a:r>
            <a:br>
              <a:rPr lang="uk-UA" dirty="0"/>
            </a:br>
            <a:r>
              <a:rPr lang="uk-UA" dirty="0" smtClean="0"/>
              <a:t>Хитким</a:t>
            </a:r>
            <a:r>
              <a:rPr lang="uk-UA" dirty="0"/>
              <a:t>, неначе терези</a:t>
            </a:r>
            <a:r>
              <a:rPr lang="uk-UA" dirty="0" smtClean="0"/>
              <a:t>,</a:t>
            </a:r>
            <a:r>
              <a:rPr lang="uk-UA" dirty="0"/>
              <a:t/>
            </a:r>
            <a:br>
              <a:rPr lang="uk-UA" dirty="0"/>
            </a:br>
            <a:r>
              <a:rPr lang="uk-UA" dirty="0"/>
              <a:t>Веселим з усміхом сльози</a:t>
            </a:r>
            <a:r>
              <a:rPr lang="uk-UA" dirty="0" smtClean="0"/>
              <a:t>,</a:t>
            </a:r>
            <a:r>
              <a:rPr lang="uk-UA" dirty="0"/>
              <a:t/>
            </a:r>
            <a:br>
              <a:rPr lang="uk-UA" dirty="0"/>
            </a:br>
            <a:r>
              <a:rPr lang="uk-UA" dirty="0"/>
              <a:t>Сліпцем, що </a:t>
            </a:r>
            <a:r>
              <a:rPr lang="uk-UA" dirty="0" smtClean="0"/>
              <a:t>ходить навмання</a:t>
            </a:r>
            <a:r>
              <a:rPr lang="uk-UA" dirty="0"/>
              <a:t/>
            </a:r>
            <a:br>
              <a:rPr lang="uk-UA" dirty="0"/>
            </a:br>
            <a:r>
              <a:rPr lang="uk-UA" dirty="0" smtClean="0"/>
              <a:t>З </a:t>
            </a:r>
            <a:r>
              <a:rPr lang="uk-UA" dirty="0"/>
              <a:t>жагучим зором пізнання!</a:t>
            </a:r>
            <a:r>
              <a:rPr lang="uk-UA" dirty="0"/>
              <a:t/>
            </a:r>
            <a:br>
              <a:rPr lang="uk-UA" dirty="0"/>
            </a:br>
            <a:r>
              <a:rPr lang="uk-UA" dirty="0" smtClean="0"/>
              <a:t>Чи </a:t>
            </a:r>
            <a:r>
              <a:rPr lang="uk-UA" dirty="0"/>
              <a:t>це приємно так Тобі,</a:t>
            </a:r>
            <a:r>
              <a:rPr lang="uk-UA" dirty="0"/>
              <a:t/>
            </a:r>
            <a:br>
              <a:rPr lang="uk-UA" dirty="0"/>
            </a:br>
            <a:r>
              <a:rPr lang="uk-UA" dirty="0" smtClean="0"/>
              <a:t>Що </a:t>
            </a:r>
            <a:r>
              <a:rPr lang="uk-UA" dirty="0"/>
              <a:t>тяжко падаю в журбі,</a:t>
            </a:r>
            <a:r>
              <a:rPr lang="uk-UA" dirty="0"/>
              <a:t/>
            </a:r>
            <a:br>
              <a:rPr lang="uk-UA" dirty="0"/>
            </a:br>
            <a:r>
              <a:rPr lang="uk-UA" dirty="0" smtClean="0"/>
              <a:t>Що </a:t>
            </a:r>
            <a:r>
              <a:rPr lang="uk-UA" dirty="0"/>
              <a:t>дух мій </a:t>
            </a:r>
            <a:r>
              <a:rPr lang="uk-UA" dirty="0" err="1"/>
              <a:t>ламлеться</a:t>
            </a:r>
            <a:r>
              <a:rPr lang="uk-UA" dirty="0"/>
              <a:t>, як скло,</a:t>
            </a:r>
            <a:r>
              <a:rPr lang="uk-UA" dirty="0"/>
              <a:t/>
            </a:r>
            <a:br>
              <a:rPr lang="uk-UA" dirty="0"/>
            </a:br>
            <a:r>
              <a:rPr lang="uk-UA" dirty="0" smtClean="0"/>
              <a:t>І </a:t>
            </a:r>
            <a:r>
              <a:rPr lang="uk-UA" dirty="0"/>
              <a:t>рветься плоть, як барахло</a:t>
            </a:r>
            <a:r>
              <a:rPr lang="uk-UA" dirty="0" smtClean="0"/>
              <a:t>?</a:t>
            </a:r>
            <a:r>
              <a:rPr lang="uk-UA" dirty="0"/>
              <a:t/>
            </a:r>
            <a:br>
              <a:rPr lang="uk-UA" dirty="0"/>
            </a:br>
            <a:r>
              <a:rPr lang="uk-UA" dirty="0"/>
              <a:t>Скажи, навіщо був цей твір,</a:t>
            </a:r>
            <a:r>
              <a:rPr lang="uk-UA" dirty="0"/>
              <a:t/>
            </a:r>
            <a:br>
              <a:rPr lang="uk-UA" dirty="0"/>
            </a:br>
            <a:r>
              <a:rPr lang="uk-UA" dirty="0" smtClean="0"/>
              <a:t>Що </a:t>
            </a:r>
            <a:r>
              <a:rPr lang="uk-UA" dirty="0" err="1"/>
              <a:t>напівянгол</a:t>
            </a:r>
            <a:r>
              <a:rPr lang="uk-UA" dirty="0"/>
              <a:t>, </a:t>
            </a:r>
            <a:r>
              <a:rPr lang="uk-UA" dirty="0" err="1"/>
              <a:t>напівзвір</a:t>
            </a:r>
            <a:r>
              <a:rPr lang="uk-UA" dirty="0"/>
              <a:t>?</a:t>
            </a:r>
            <a:r>
              <a:rPr lang="uk-UA" dirty="0"/>
              <a:t/>
            </a:r>
            <a:br>
              <a:rPr lang="uk-UA" dirty="0"/>
            </a:br>
            <a:r>
              <a:rPr lang="uk-UA" dirty="0" smtClean="0"/>
              <a:t>Де </a:t>
            </a:r>
            <a:r>
              <a:rPr lang="uk-UA" dirty="0"/>
              <a:t>ж у моїм єстві моє,</a:t>
            </a:r>
            <a:r>
              <a:rPr lang="uk-UA" dirty="0"/>
              <a:t/>
            </a:r>
            <a:br>
              <a:rPr lang="uk-UA" dirty="0"/>
            </a:br>
            <a:r>
              <a:rPr lang="uk-UA" dirty="0" smtClean="0"/>
              <a:t>Що </a:t>
            </a:r>
            <a:r>
              <a:rPr lang="uk-UA" dirty="0"/>
              <a:t>само з себе постає,</a:t>
            </a:r>
            <a:r>
              <a:rPr lang="uk-UA" dirty="0"/>
              <a:t/>
            </a:r>
            <a:br>
              <a:rPr lang="uk-UA" dirty="0"/>
            </a:br>
            <a:r>
              <a:rPr lang="uk-UA" dirty="0" smtClean="0"/>
              <a:t>Що </a:t>
            </a:r>
            <a:r>
              <a:rPr lang="uk-UA" dirty="0"/>
              <a:t>незалежне від Твоїх</a:t>
            </a:r>
            <a:r>
              <a:rPr lang="uk-UA" dirty="0"/>
              <a:t/>
            </a:r>
            <a:br>
              <a:rPr lang="uk-UA" dirty="0"/>
            </a:br>
            <a:r>
              <a:rPr lang="uk-UA" dirty="0" smtClean="0"/>
              <a:t>Жадань </a:t>
            </a:r>
            <a:r>
              <a:rPr lang="uk-UA" dirty="0"/>
              <a:t>— невже це тільки гріх?</a:t>
            </a:r>
            <a:r>
              <a:rPr lang="uk-UA" dirty="0"/>
              <a:t/>
            </a:r>
            <a:br>
              <a:rPr lang="uk-UA" dirty="0"/>
            </a:br>
            <a:r>
              <a:rPr lang="uk-UA" dirty="0" smtClean="0"/>
              <a:t>Невже </a:t>
            </a:r>
            <a:r>
              <a:rPr lang="uk-UA" dirty="0"/>
              <a:t>моє — це тільки зрив</a:t>
            </a:r>
            <a:r>
              <a:rPr lang="uk-UA" dirty="0"/>
              <a:t/>
            </a:r>
            <a:br>
              <a:rPr lang="uk-UA" dirty="0"/>
            </a:br>
            <a:r>
              <a:rPr lang="uk-UA" dirty="0" smtClean="0"/>
              <a:t>Угод </a:t>
            </a:r>
            <a:r>
              <a:rPr lang="uk-UA" dirty="0"/>
              <a:t>з Тобою та порив</a:t>
            </a:r>
            <a:r>
              <a:rPr lang="uk-UA" dirty="0"/>
              <a:t/>
            </a:r>
            <a:br>
              <a:rPr lang="uk-UA" dirty="0"/>
            </a:br>
            <a:r>
              <a:rPr lang="uk-UA" dirty="0" smtClean="0"/>
              <a:t>До </a:t>
            </a:r>
            <a:r>
              <a:rPr lang="uk-UA" dirty="0"/>
              <a:t>тих </a:t>
            </a:r>
            <a:r>
              <a:rPr lang="uk-UA" dirty="0" err="1"/>
              <a:t>непроясненних</a:t>
            </a:r>
            <a:r>
              <a:rPr lang="uk-UA" dirty="0"/>
              <a:t> сфер,</a:t>
            </a:r>
            <a:r>
              <a:rPr lang="uk-UA" dirty="0"/>
              <a:t/>
            </a:r>
            <a:br>
              <a:rPr lang="uk-UA" dirty="0"/>
            </a:br>
            <a:r>
              <a:rPr lang="uk-UA" dirty="0" smtClean="0"/>
              <a:t>Де </a:t>
            </a:r>
            <a:r>
              <a:rPr lang="uk-UA" dirty="0"/>
              <a:t>паном ходить Люцифер,</a:t>
            </a:r>
            <a:r>
              <a:rPr lang="uk-UA" dirty="0"/>
              <a:t/>
            </a:r>
            <a:br>
              <a:rPr lang="uk-UA" dirty="0"/>
            </a:br>
            <a:r>
              <a:rPr lang="uk-UA" dirty="0" smtClean="0"/>
              <a:t>Невже </a:t>
            </a:r>
            <a:r>
              <a:rPr lang="uk-UA" dirty="0"/>
              <a:t>свідомість, плач і сміх,</a:t>
            </a:r>
            <a:r>
              <a:rPr lang="uk-UA" dirty="0"/>
              <a:t/>
            </a:r>
            <a:br>
              <a:rPr lang="uk-UA" dirty="0"/>
            </a:br>
            <a:r>
              <a:rPr lang="uk-UA" dirty="0" smtClean="0"/>
              <a:t>Це </a:t>
            </a:r>
            <a:r>
              <a:rPr lang="uk-UA" dirty="0"/>
              <a:t>все Твоє — мій тільки гріх.</a:t>
            </a:r>
            <a:r>
              <a:rPr lang="uk-UA" dirty="0"/>
              <a:t/>
            </a:r>
            <a:br>
              <a:rPr lang="uk-UA" dirty="0"/>
            </a:br>
            <a:r>
              <a:rPr lang="uk-UA" dirty="0" smtClean="0"/>
              <a:t>О</a:t>
            </a:r>
            <a:r>
              <a:rPr lang="uk-UA" dirty="0"/>
              <a:t>, Боже, </a:t>
            </a:r>
            <a:r>
              <a:rPr lang="uk-UA" dirty="0" err="1"/>
              <a:t>розлучи</a:t>
            </a:r>
            <a:r>
              <a:rPr lang="uk-UA" dirty="0"/>
              <a:t> </a:t>
            </a:r>
            <a:r>
              <a:rPr lang="uk-UA" dirty="0" smtClean="0"/>
              <a:t>земне</a:t>
            </a:r>
            <a:r>
              <a:rPr lang="uk-UA" dirty="0"/>
              <a:t/>
            </a:r>
            <a:br>
              <a:rPr lang="uk-UA" dirty="0"/>
            </a:br>
            <a:r>
              <a:rPr lang="uk-UA" dirty="0"/>
              <a:t>З небесним — і врятуй мене!</a:t>
            </a:r>
            <a:endParaRPr lang="uk-UA" dirty="0"/>
          </a:p>
        </p:txBody>
      </p:sp>
    </p:spTree>
    <p:extLst>
      <p:ext uri="{BB962C8B-B14F-4D97-AF65-F5344CB8AC3E}">
        <p14:creationId xmlns:p14="http://schemas.microsoft.com/office/powerpoint/2010/main" val="570500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r>
              <a:rPr lang="uk-UA" dirty="0" smtClean="0"/>
              <a:t>Вірш належить до збірки «Покаянні </a:t>
            </a:r>
            <a:r>
              <a:rPr lang="uk-UA" dirty="0"/>
              <a:t>псалми» Д. Павличка — це монолог ліричного героя про те, що ж він є, хто він, навіщо і яким його створив Бог. Чому він такий слабкий, а має так багато бажань і поривань? Невже все добре — від творця, а гріх — від людини?</a:t>
            </a:r>
            <a:r>
              <a:rPr lang="uk-UA" dirty="0"/>
              <a:t/>
            </a:r>
            <a:br>
              <a:rPr lang="uk-UA" dirty="0"/>
            </a:br>
            <a:r>
              <a:rPr lang="uk-UA" dirty="0"/>
              <a:t>Філософські роздуми про недосконалість людської природи, про бажання досягти гармонії втілені в поезії у чудову художню форму. </a:t>
            </a:r>
            <a:endParaRPr lang="uk-UA" dirty="0"/>
          </a:p>
        </p:txBody>
      </p:sp>
    </p:spTree>
    <p:extLst>
      <p:ext uri="{BB962C8B-B14F-4D97-AF65-F5344CB8AC3E}">
        <p14:creationId xmlns:p14="http://schemas.microsoft.com/office/powerpoint/2010/main" val="2490752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 y="-17690"/>
            <a:ext cx="9158897" cy="687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79912" y="620688"/>
            <a:ext cx="5112568" cy="830997"/>
          </a:xfrm>
          <a:prstGeom prst="rect">
            <a:avLst/>
          </a:prstGeom>
          <a:noFill/>
        </p:spPr>
        <p:txBody>
          <a:bodyPr wrap="square" rtlCol="0">
            <a:spAutoFit/>
          </a:bodyPr>
          <a:lstStyle/>
          <a:p>
            <a:r>
              <a:rPr lang="uk-UA"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Дякую за увагу </a:t>
            </a:r>
            <a:r>
              <a:rPr lang="uk-UA"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sym typeface="Wingdings" pitchFamily="2" charset="2"/>
              </a:rPr>
              <a:t> </a:t>
            </a:r>
            <a:endParaRPr lang="uk-UA"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13373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6"/>
            <a:ext cx="9158746"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10819"/>
            <a:ext cx="9144000" cy="4625609"/>
          </a:xfrm>
        </p:spPr>
        <p:txBody>
          <a:bodyPr/>
          <a:lstStyle/>
          <a:p>
            <a:pPr marL="118872" indent="0">
              <a:buNone/>
            </a:pP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1944 року родина Павличків пережила трагедію: німці розстріляли </a:t>
            </a:r>
            <a:r>
              <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митрового брата Петра. У 15 років Дмитро Павличко написав свій перший вірш,він стосувався саме цієї трагедії, а згодом відобразив цю подію у поемі «Вогнище». </a:t>
            </a:r>
            <a:endPar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AutoShape 2" descr="Подборка ч/б.....часть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645486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23928" y="1556792"/>
            <a:ext cx="5050904" cy="4772000"/>
          </a:xfrm>
        </p:spPr>
        <p:txBody>
          <a:bodyPr>
            <a:normAutofit fontScale="70000" lnSpcReduction="20000"/>
          </a:bodyPr>
          <a:lstStyle/>
          <a:p>
            <a:r>
              <a:rPr lang="uk-UA" i="1" dirty="0"/>
              <a:t> У 1953 р. вийшла перша збірка Д. Павличка «Любов і ненависть». Наступного року поет заочно був прийнятий до Спілки письменників </a:t>
            </a:r>
            <a:r>
              <a:rPr lang="en-US" i="1" dirty="0" smtClean="0"/>
              <a:t>CPC</a:t>
            </a:r>
            <a:r>
              <a:rPr lang="uk-UA" i="1" dirty="0" smtClean="0"/>
              <a:t>Р. У </a:t>
            </a:r>
            <a:r>
              <a:rPr lang="uk-UA" i="1" dirty="0"/>
              <a:t>1955р. вийшла його </a:t>
            </a:r>
            <a:r>
              <a:rPr lang="uk-UA" i="1" dirty="0" smtClean="0"/>
              <a:t>друга збірка </a:t>
            </a:r>
            <a:r>
              <a:rPr lang="uk-UA" i="1" dirty="0"/>
              <a:t>«Моя земля». </a:t>
            </a:r>
            <a:r>
              <a:rPr lang="uk-UA" dirty="0"/>
              <a:t/>
            </a:r>
            <a:br>
              <a:rPr lang="uk-UA" dirty="0"/>
            </a:br>
            <a:r>
              <a:rPr lang="uk-UA" i="1" dirty="0"/>
              <a:t>      Протягом 1957—1959 </a:t>
            </a:r>
            <a:r>
              <a:rPr lang="en-US" i="1" dirty="0"/>
              <a:t>pp. </a:t>
            </a:r>
            <a:r>
              <a:rPr lang="uk-UA" i="1" dirty="0"/>
              <a:t>Павличко завідував відділом поезії журналу «Жовтень». У 1958 р. у Львові була надрукована збірка </a:t>
            </a:r>
            <a:r>
              <a:rPr lang="uk-UA" i="1" dirty="0" smtClean="0"/>
              <a:t>його поезій </a:t>
            </a:r>
            <a:r>
              <a:rPr lang="uk-UA" i="1" dirty="0"/>
              <a:t>«Правда кличе!», в якій цензура не відразу помітила твори, спрямовані проти тоталітарної системи. А коли розібрались, то майже весь тираж, окрім кількох примірників, був вилучений із продажу та знищений. </a:t>
            </a:r>
            <a:endParaRPr lang="uk-U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3456384" cy="505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081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412776"/>
            <a:ext cx="6084168" cy="5445224"/>
          </a:xfrm>
        </p:spPr>
        <p:txBody>
          <a:bodyPr>
            <a:normAutofit fontScale="70000" lnSpcReduction="20000"/>
          </a:bodyPr>
          <a:lstStyle/>
          <a:p>
            <a:r>
              <a:rPr lang="uk-UA" i="1" dirty="0"/>
              <a:t>У 1959—1962 </a:t>
            </a:r>
            <a:r>
              <a:rPr lang="en-US" i="1" dirty="0"/>
              <a:t>pp. </a:t>
            </a:r>
            <a:r>
              <a:rPr lang="uk-UA" i="1" dirty="0"/>
              <a:t>вийшли збірки «</a:t>
            </a:r>
            <a:r>
              <a:rPr lang="uk-UA" i="1" dirty="0" err="1"/>
              <a:t>Бистринг</a:t>
            </a:r>
            <a:r>
              <a:rPr lang="uk-UA" i="1" dirty="0"/>
              <a:t>», «Днина», «Пальмова віть», «Жест Нерона», у 1964 р. — збірка вибраних поезій «Пелюстки і леза», Д. Павличко переїхав до Києва, розпочав роботу в сценарній майстерні кіностудії ім. О. Довженка (за його сценаріями поставлені фільми «Сон», у співавторстві з В. Денисенком, та «Захар Беркут», режисер Л. Осика). </a:t>
            </a:r>
            <a:r>
              <a:rPr lang="uk-UA" dirty="0"/>
              <a:t/>
            </a:r>
            <a:br>
              <a:rPr lang="uk-UA" dirty="0"/>
            </a:br>
            <a:r>
              <a:rPr lang="uk-UA" i="1" dirty="0"/>
              <a:t>      Впродовж 1966—1968 </a:t>
            </a:r>
            <a:r>
              <a:rPr lang="en-US" i="1" dirty="0"/>
              <a:t>pp. </a:t>
            </a:r>
            <a:r>
              <a:rPr lang="uk-UA" i="1" dirty="0"/>
              <a:t>Павличко працював у секретаріаті Спілки письменників України, у 1971 —1978 </a:t>
            </a:r>
            <a:r>
              <a:rPr lang="en-US" i="1" dirty="0"/>
              <a:t>pp. — </a:t>
            </a:r>
            <a:r>
              <a:rPr lang="uk-UA" i="1" dirty="0"/>
              <a:t>редагував журнал «Всесвіт». </a:t>
            </a:r>
            <a:r>
              <a:rPr lang="uk-UA" dirty="0"/>
              <a:t/>
            </a:r>
            <a:br>
              <a:rPr lang="uk-UA" dirty="0"/>
            </a:br>
            <a:r>
              <a:rPr lang="uk-UA" i="1" dirty="0"/>
              <a:t>      У 80-х роках Д. Павличко брав активну участь у заснуванні </a:t>
            </a:r>
            <a:r>
              <a:rPr lang="uk-UA" i="1" dirty="0" smtClean="0"/>
              <a:t>Руху Демократичної </a:t>
            </a:r>
            <a:r>
              <a:rPr lang="uk-UA" i="1" dirty="0"/>
              <a:t>партії України. У 1990—1994 </a:t>
            </a:r>
            <a:r>
              <a:rPr lang="en-US" i="1" dirty="0"/>
              <a:t>pp. </a:t>
            </a:r>
            <a:r>
              <a:rPr lang="uk-UA" i="1" dirty="0"/>
              <a:t>він був одним із лідерів парламенту. Пізніше працював на дипломатичній роботі. </a:t>
            </a:r>
            <a:endParaRPr lang="uk-UA" dirty="0"/>
          </a:p>
        </p:txBody>
      </p:sp>
      <p:pic>
        <p:nvPicPr>
          <p:cNvPr id="5124" name="Picture 4" descr="Всесвіт 1978 01 Скачать бесплатн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555870"/>
            <a:ext cx="2753010"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57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03848" y="1484784"/>
            <a:ext cx="5940152" cy="5373216"/>
          </a:xfrm>
        </p:spPr>
        <p:txBody>
          <a:bodyPr>
            <a:normAutofit fontScale="62500" lnSpcReduction="20000"/>
          </a:bodyPr>
          <a:lstStyle/>
          <a:p>
            <a:r>
              <a:rPr lang="uk-UA" dirty="0"/>
              <a:t>Перша збірка Д. Павличка «Любов і ненависть» відразу привернула увагу і читачів, і критики, бо вирізнялась серед повоєнної лірики гостротою соціальних тем і проблем. Але першим рішучим виступом стала збірка «Правда кличе!», яка розпочиналась традиційним для тогочасних збірок циклом «Ленін іде», містила чимало віршів, спрямованих проти «українських буржуазних націоналістів», кілька творів інтимної лірики. Та був у цій збірці твір, помітивши який, чиновники схопились за голову й віддали наказ знищити весь вісімнадцятитисячний тираж. Цим твором був сонет «Коли умер кривавий </a:t>
            </a:r>
            <a:r>
              <a:rPr lang="uk-UA" dirty="0" err="1"/>
              <a:t>Торквемада</a:t>
            </a:r>
            <a:r>
              <a:rPr lang="uk-UA" dirty="0"/>
              <a:t>», в якому в образі Іспанії часів середньовічної інквізиції поет змалював СРСР, а в образі жорстокого «великого інквізитора» п'ятнадцятого століття Т. </a:t>
            </a:r>
            <a:r>
              <a:rPr lang="uk-UA" dirty="0" err="1"/>
              <a:t>Торквемади</a:t>
            </a:r>
            <a:r>
              <a:rPr lang="uk-UA" dirty="0"/>
              <a:t> — Й. Сталіна.</a:t>
            </a:r>
            <a:endParaRPr lang="uk-UA" dirty="0"/>
          </a:p>
        </p:txBody>
      </p:sp>
      <p:pic>
        <p:nvPicPr>
          <p:cNvPr id="7170" name="Picture 2" descr="Дмитро Павлыч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 y="1556792"/>
            <a:ext cx="3549599" cy="400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95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484784"/>
            <a:ext cx="9144000" cy="5373215"/>
          </a:xfrm>
        </p:spPr>
        <p:txBody>
          <a:bodyPr numCol="2">
            <a:noAutofit/>
          </a:bodyPr>
          <a:lstStyle/>
          <a:p>
            <a:pPr marL="118872" indent="0">
              <a:buNone/>
            </a:pPr>
            <a:r>
              <a:rPr lang="uk-UA" sz="1800" b="1" u="sng" dirty="0">
                <a:ln w="1905"/>
                <a:effectLst>
                  <a:innerShdw blurRad="69850" dist="43180" dir="5400000">
                    <a:srgbClr val="000000">
                      <a:alpha val="65000"/>
                    </a:srgbClr>
                  </a:innerShdw>
                </a:effectLst>
              </a:rPr>
              <a:t>КОЛИ УМЕР КРИВАВИЙ ТОРКВЕМАДА</a:t>
            </a:r>
          </a:p>
          <a:p>
            <a:pPr marL="118872" indent="0">
              <a:buNone/>
            </a:pP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Коли  умер  кривавий </a:t>
            </a:r>
            <a:r>
              <a:rPr lang="uk-UA" sz="1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Торквемад</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Пішли  по  всій  Іспанії  ченці,</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Зодягнені  в  лахміття,  як  старці,</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Підступні  пастухи  людського  стада.</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як  боялися  святі  отці,</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Чи  не  схитнеться  їх  могутня  влада!</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Душа  єретика  тій  смерті  рада  —</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Чи  ж  не  майне  десь  усміх  на  лиці?</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1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Вони </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самі  усім  розповідали,</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  інквізитора  уже  нема.</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  люди,  слухаючи  їх,  ридали...</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1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 </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усміхались  навіть  крадькома;</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Напевно,  дуже  добре  пам'ятали,</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  здох  тиран,  але  стоїть  тюрма! </a:t>
            </a:r>
            <a: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uk-UA" sz="1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60648"/>
            <a:ext cx="2996892"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55976" y="4026721"/>
            <a:ext cx="4644008" cy="2585323"/>
          </a:xfrm>
          <a:prstGeom prst="rect">
            <a:avLst/>
          </a:prstGeom>
          <a:noFill/>
        </p:spPr>
        <p:txBody>
          <a:bodyPr wrap="square" rtlCol="0">
            <a:spAutoFit/>
          </a:bodyPr>
          <a:lstStyle/>
          <a:p>
            <a:r>
              <a:rPr lang="ru-RU" i="1" dirty="0" err="1"/>
              <a:t>Павличко</a:t>
            </a:r>
            <a:r>
              <a:rPr lang="ru-RU" i="1" dirty="0"/>
              <a:t> у </a:t>
            </a:r>
            <a:r>
              <a:rPr lang="ru-RU" i="1" dirty="0" err="1"/>
              <a:t>вірші</a:t>
            </a:r>
            <a:r>
              <a:rPr lang="ru-RU" i="1" dirty="0"/>
              <a:t> </a:t>
            </a:r>
            <a:r>
              <a:rPr lang="ru-RU" i="1" dirty="0" smtClean="0"/>
              <a:t> </a:t>
            </a:r>
            <a:r>
              <a:rPr lang="ru-RU" i="1" dirty="0" err="1" smtClean="0"/>
              <a:t>відтворив</a:t>
            </a:r>
            <a:r>
              <a:rPr lang="ru-RU" i="1" dirty="0" smtClean="0"/>
              <a:t> </a:t>
            </a:r>
            <a:r>
              <a:rPr lang="ru-RU" i="1" dirty="0"/>
              <a:t>дух страху, </a:t>
            </a:r>
            <a:r>
              <a:rPr lang="ru-RU" i="1" dirty="0" err="1" smtClean="0"/>
              <a:t>нерішучості</a:t>
            </a:r>
            <a:r>
              <a:rPr lang="ru-RU" i="1" dirty="0"/>
              <a:t>, </a:t>
            </a:r>
            <a:r>
              <a:rPr lang="ru-RU" i="1" dirty="0" err="1"/>
              <a:t>що</a:t>
            </a:r>
            <a:r>
              <a:rPr lang="ru-RU" i="1" dirty="0"/>
              <a:t> </a:t>
            </a:r>
            <a:r>
              <a:rPr lang="ru-RU" i="1" dirty="0" err="1"/>
              <a:t>панував</a:t>
            </a:r>
            <a:r>
              <a:rPr lang="ru-RU" i="1" dirty="0"/>
              <a:t> у </a:t>
            </a:r>
            <a:r>
              <a:rPr lang="ru-RU" i="1" dirty="0" err="1"/>
              <a:t>країні</a:t>
            </a:r>
            <a:r>
              <a:rPr lang="ru-RU" i="1" dirty="0"/>
              <a:t>. До того ж </a:t>
            </a:r>
            <a:r>
              <a:rPr lang="ru-RU" i="1" dirty="0" err="1"/>
              <a:t>надто</a:t>
            </a:r>
            <a:r>
              <a:rPr lang="ru-RU" i="1" dirty="0"/>
              <a:t> </a:t>
            </a:r>
            <a:r>
              <a:rPr lang="ru-RU" i="1" dirty="0" err="1"/>
              <a:t>прозорою</a:t>
            </a:r>
            <a:r>
              <a:rPr lang="ru-RU" i="1" dirty="0"/>
              <a:t> </a:t>
            </a:r>
            <a:r>
              <a:rPr lang="ru-RU" i="1" dirty="0" err="1"/>
              <a:t>була</a:t>
            </a:r>
            <a:r>
              <a:rPr lang="ru-RU" i="1" dirty="0"/>
              <a:t> </a:t>
            </a:r>
            <a:r>
              <a:rPr lang="ru-RU" i="1" dirty="0" err="1"/>
              <a:t>алегорія</a:t>
            </a:r>
            <a:r>
              <a:rPr lang="ru-RU" i="1" dirty="0"/>
              <a:t>, </a:t>
            </a:r>
            <a:r>
              <a:rPr lang="ru-RU" i="1" dirty="0" err="1"/>
              <a:t>щоб</a:t>
            </a:r>
            <a:r>
              <a:rPr lang="ru-RU" i="1" dirty="0"/>
              <a:t> </a:t>
            </a:r>
            <a:r>
              <a:rPr lang="ru-RU" i="1" dirty="0" err="1"/>
              <a:t>провладні</a:t>
            </a:r>
            <a:r>
              <a:rPr lang="ru-RU" i="1" dirty="0"/>
              <a:t> прислужники </a:t>
            </a:r>
            <a:r>
              <a:rPr lang="ru-RU" i="1" dirty="0" err="1"/>
              <a:t>її</a:t>
            </a:r>
            <a:r>
              <a:rPr lang="ru-RU" i="1" dirty="0"/>
              <a:t> не </a:t>
            </a:r>
            <a:r>
              <a:rPr lang="ru-RU" i="1" dirty="0" err="1"/>
              <a:t>розкусили</a:t>
            </a:r>
            <a:r>
              <a:rPr lang="ru-RU" i="1" dirty="0"/>
              <a:t>: автор не просто </a:t>
            </a:r>
            <a:r>
              <a:rPr lang="ru-RU" i="1" dirty="0" err="1"/>
              <a:t>змалював</a:t>
            </a:r>
            <a:r>
              <a:rPr lang="ru-RU" i="1" dirty="0"/>
              <a:t> </a:t>
            </a:r>
            <a:r>
              <a:rPr lang="ru-RU" i="1" dirty="0" err="1"/>
              <a:t>тогочасну</a:t>
            </a:r>
            <a:r>
              <a:rPr lang="ru-RU" i="1" dirty="0"/>
              <a:t> </a:t>
            </a:r>
            <a:r>
              <a:rPr lang="ru-RU" i="1" dirty="0" err="1"/>
              <a:t>ситуацію</a:t>
            </a:r>
            <a:r>
              <a:rPr lang="ru-RU" i="1" dirty="0"/>
              <a:t> в </a:t>
            </a:r>
            <a:r>
              <a:rPr lang="ru-RU" i="1" dirty="0" err="1"/>
              <a:t>країні</a:t>
            </a:r>
            <a:r>
              <a:rPr lang="ru-RU" i="1" dirty="0"/>
              <a:t>, а </a:t>
            </a:r>
            <a:r>
              <a:rPr lang="ru-RU" i="1" dirty="0" err="1"/>
              <a:t>застеріг</a:t>
            </a:r>
            <a:r>
              <a:rPr lang="ru-RU" i="1" dirty="0"/>
              <a:t>, </a:t>
            </a:r>
            <a:r>
              <a:rPr lang="ru-RU" i="1" dirty="0" err="1"/>
              <a:t>що</a:t>
            </a:r>
            <a:r>
              <a:rPr lang="ru-RU" i="1" dirty="0"/>
              <a:t> </a:t>
            </a:r>
            <a:r>
              <a:rPr lang="ru-RU" i="1" dirty="0" err="1"/>
              <a:t>зі</a:t>
            </a:r>
            <a:r>
              <a:rPr lang="ru-RU" i="1" dirty="0"/>
              <a:t> </a:t>
            </a:r>
            <a:r>
              <a:rPr lang="ru-RU" i="1" dirty="0" err="1"/>
              <a:t>смертю</a:t>
            </a:r>
            <a:r>
              <a:rPr lang="ru-RU" i="1" dirty="0"/>
              <a:t> тирана </a:t>
            </a:r>
            <a:r>
              <a:rPr lang="ru-RU" i="1" dirty="0" err="1"/>
              <a:t>тоталітаризм</a:t>
            </a:r>
            <a:r>
              <a:rPr lang="ru-RU" i="1" dirty="0"/>
              <a:t> автоматично не </a:t>
            </a:r>
            <a:r>
              <a:rPr lang="ru-RU" i="1" dirty="0" err="1"/>
              <a:t>зникає</a:t>
            </a:r>
            <a:r>
              <a:rPr lang="ru-RU" i="1" dirty="0"/>
              <a:t>, а значить, на </a:t>
            </a:r>
            <a:r>
              <a:rPr lang="ru-RU" i="1" dirty="0" err="1"/>
              <a:t>місці</a:t>
            </a:r>
            <a:r>
              <a:rPr lang="ru-RU" i="1" dirty="0"/>
              <a:t> </a:t>
            </a:r>
            <a:r>
              <a:rPr lang="ru-RU" i="1" dirty="0" err="1"/>
              <a:t>попереднього</a:t>
            </a:r>
            <a:r>
              <a:rPr lang="ru-RU" i="1" dirty="0"/>
              <a:t> тирана </a:t>
            </a:r>
            <a:r>
              <a:rPr lang="ru-RU" i="1" dirty="0" err="1"/>
              <a:t>з'явиться</a:t>
            </a:r>
            <a:r>
              <a:rPr lang="ru-RU" i="1" dirty="0"/>
              <a:t> </a:t>
            </a:r>
            <a:r>
              <a:rPr lang="ru-RU" i="1" dirty="0" err="1"/>
              <a:t>новий</a:t>
            </a:r>
            <a:r>
              <a:rPr lang="ru-RU" i="1" dirty="0"/>
              <a:t>. </a:t>
            </a:r>
            <a:endParaRPr lang="uk-UA" i="1" dirty="0"/>
          </a:p>
        </p:txBody>
      </p:sp>
    </p:spTree>
    <p:extLst>
      <p:ext uri="{BB962C8B-B14F-4D97-AF65-F5344CB8AC3E}">
        <p14:creationId xmlns:p14="http://schemas.microsoft.com/office/powerpoint/2010/main" val="536397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26 Лютий 2011 Вістник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0" y="-33568"/>
            <a:ext cx="9126520" cy="69151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480" y="0"/>
            <a:ext cx="9126520" cy="11484815"/>
          </a:xfrm>
          <a:prstGeom prst="rect">
            <a:avLst/>
          </a:prstGeom>
          <a:noFill/>
        </p:spPr>
        <p:txBody>
          <a:bodyPr wrap="square" numCol="2"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Тобі Твоя земля родити перестане,</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Зелена гілка в лузі на вербі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Від доторку твого зів'яне!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 Заріс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Твій шлях і зник у безіменнім зіллі</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 маєш ти на похороні сліз,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 маєш пісні на весіллі!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 Твій дух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 милицях жадає танцювати</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Від </a:t>
            </a:r>
            <a:r>
              <a:rPr lang="uk-UA" sz="22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ласк</a:t>
            </a:r>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твоїх закаменіє друг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 посивіє рідна мати.</a:t>
            </a: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 Віки</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йтимеш темний, як сльота осіння.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Від погляду твого серця й зірки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Обернуться в сліпе каміння.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 Ганьба</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Тебе зустріне на шляху вузькому...</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Впаде на тебе, наче сніг, журба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Її не понесеш нікому!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Нема Тепер у тебе роду, ні народу.</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Чужинця шани ждатимеш дарма </a:t>
            </a: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твій слід він кине сміх-погорду! </a:t>
            </a:r>
          </a:p>
          <a:p>
            <a:endPar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uk-UA" sz="2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Ти зрікся мови рідної...</a:t>
            </a:r>
            <a:endParaRPr lang="uk-UA" sz="2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164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 y="-26641"/>
            <a:ext cx="9172175" cy="688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77292" y="1196752"/>
            <a:ext cx="8229600" cy="4625609"/>
          </a:xfrm>
        </p:spPr>
        <p:txBody>
          <a:bodyPr/>
          <a:lstStyle/>
          <a:p>
            <a:r>
              <a:rPr lang="uk-UA" dirty="0"/>
              <a:t>Ставлення </a:t>
            </a:r>
            <a:r>
              <a:rPr lang="uk-UA" dirty="0" smtClean="0"/>
              <a:t>до рідної </a:t>
            </a:r>
            <a:r>
              <a:rPr lang="uk-UA" dirty="0"/>
              <a:t>мови для Павличка — </a:t>
            </a:r>
            <a:r>
              <a:rPr lang="uk-UA" dirty="0" smtClean="0"/>
              <a:t>то найвищий </a:t>
            </a:r>
            <a:r>
              <a:rPr lang="uk-UA" dirty="0"/>
              <a:t>критерій моральності, взагалі вартості людини. Так само завзято </a:t>
            </a:r>
            <a:r>
              <a:rPr lang="uk-UA" dirty="0"/>
              <a:t/>
            </a:r>
            <a:br>
              <a:rPr lang="uk-UA" dirty="0"/>
            </a:br>
            <a:r>
              <a:rPr lang="uk-UA" dirty="0" smtClean="0"/>
              <a:t>поет </a:t>
            </a:r>
            <a:r>
              <a:rPr lang="uk-UA" dirty="0"/>
              <a:t>засуджує людину, яка зрадила свою мову. Така людина, на думку автора, заслуговує найтяжчої кари — це і втрата життєвого шляху, і втрата матері, і друга, і цілого народу, і поваги </a:t>
            </a:r>
            <a:r>
              <a:rPr lang="uk-UA" dirty="0" smtClean="0"/>
              <a:t>оточуючих.</a:t>
            </a:r>
            <a:endParaRPr lang="uk-UA" b="1" dirty="0"/>
          </a:p>
        </p:txBody>
      </p:sp>
    </p:spTree>
    <p:extLst>
      <p:ext uri="{BB962C8B-B14F-4D97-AF65-F5344CB8AC3E}">
        <p14:creationId xmlns:p14="http://schemas.microsoft.com/office/powerpoint/2010/main" val="16115783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одульн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165</TotalTime>
  <Words>1103</Words>
  <Application>Microsoft Office PowerPoint</Application>
  <PresentationFormat>Экран (4:3)</PresentationFormat>
  <Paragraphs>111</Paragraphs>
  <Slides>22</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Модульная</vt:lpstr>
      <vt:lpstr>Дмитро Павличко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Своєрідна, закроєна за давніми язичницькими зразками прекрасна поезія «Я стужився, мила, за тобою», де закоханий юнак перетворюється на явір, стала улюбленою піснею закоханих       Фольклорні образи явора і яворини— символи вірного, незрадливого, але безнадійного кохання й невимовної туги. Автор ненав'язливо зображує, як драма людського серця переливається в рослинну символіку. </vt:lpstr>
      <vt:lpstr>«Був день, коли ніхто не плаче»</vt:lpstr>
      <vt:lpstr>Презентация PowerPoint</vt:lpstr>
      <vt:lpstr>«Сріблиться дощ»</vt:lpstr>
      <vt:lpstr>Презентация PowerPoint</vt:lpstr>
      <vt:lpstr>Презентация PowerPoint</vt:lpstr>
      <vt:lpstr>Презентация PowerPoint</vt:lpstr>
      <vt:lpstr>«Дзвенить у зорях небо чисте»</vt:lpstr>
      <vt:lpstr>Презентация PowerPoint</vt:lpstr>
      <vt:lpstr>«Це ти створив мене таким» </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Дмитро Павличко</dc:title>
  <dc:creator>Катрін</dc:creator>
  <cp:lastModifiedBy>Катрін</cp:lastModifiedBy>
  <cp:revision>15</cp:revision>
  <dcterms:created xsi:type="dcterms:W3CDTF">2015-01-19T16:57:18Z</dcterms:created>
  <dcterms:modified xsi:type="dcterms:W3CDTF">2015-01-19T19:42:35Z</dcterms:modified>
</cp:coreProperties>
</file>