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2"/>
  </p:notesMasterIdLst>
  <p:handoutMasterIdLst>
    <p:handoutMasterId r:id="rId23"/>
  </p:handoutMasterIdLst>
  <p:sldIdLst>
    <p:sldId id="264" r:id="rId3"/>
    <p:sldId id="276" r:id="rId4"/>
    <p:sldId id="268" r:id="rId5"/>
    <p:sldId id="277" r:id="rId6"/>
    <p:sldId id="278" r:id="rId7"/>
    <p:sldId id="279" r:id="rId8"/>
    <p:sldId id="269" r:id="rId9"/>
    <p:sldId id="270" r:id="rId10"/>
    <p:sldId id="280" r:id="rId11"/>
    <p:sldId id="274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6" r:id="rId2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3" d="100"/>
          <a:sy n="43" d="100"/>
        </p:scale>
        <p:origin x="-1674" y="-57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07.04.2014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07.04.2014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07.04.2014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07.04.2014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07.04.2014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07.04.2014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07.04.2014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07.04.2014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07.04.2014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07.04.2014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07.04.2014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07.04.2014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6%D0%B8%D1%82%D1%94_%D1%96_%D1%81%D0%BB%D0%BE%D0%B2%D0%BE" TargetMode="External"/><Relationship Id="rId2" Type="http://schemas.openxmlformats.org/officeDocument/2006/relationships/hyperlink" Target="http://uk.wikipedia.org/wiki/%D0%A2%D0%B5%D0%B0%D1%82%D1%80_%D0%A3%D0%BA%D1%80%D0%B0%D1%97%D0%BD%D1%81%D1%8C%D0%BA%D0%BE%D1%97_%D0%91%D0%B5%D1%81%D1%96%D0%B4%D0%B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8188" y="548680"/>
            <a:ext cx="7008574" cy="1368152"/>
          </a:xfrm>
        </p:spPr>
        <p:txBody>
          <a:bodyPr>
            <a:normAutofit/>
          </a:bodyPr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6000" b="0" i="0" baseline="0" dirty="0" smtClean="0">
                <a:solidFill>
                  <a:srgbClr val="C00000"/>
                </a:solidFill>
                <a:latin typeface="Century Gothic"/>
                <a:ea typeface="+mj-ea"/>
                <a:cs typeface="+mj-cs"/>
              </a:rPr>
              <a:t>Микола</a:t>
            </a:r>
            <a:r>
              <a:rPr lang="uk-UA" sz="6000" b="0" i="0" dirty="0" smtClean="0">
                <a:solidFill>
                  <a:srgbClr val="C00000"/>
                </a:solidFill>
                <a:latin typeface="Century Gothic"/>
                <a:ea typeface="+mj-ea"/>
                <a:cs typeface="+mj-cs"/>
              </a:rPr>
              <a:t> Вороний</a:t>
            </a:r>
            <a:endParaRPr lang="ru-RU" sz="6000" b="0" i="0" baseline="0" dirty="0">
              <a:solidFill>
                <a:srgbClr val="C00000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22404" y="1916832"/>
            <a:ext cx="3312368" cy="1244600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rgbClr val="C00000"/>
                </a:solidFill>
              </a:rPr>
              <a:t>(</a:t>
            </a:r>
            <a:r>
              <a:rPr lang="ru-RU" sz="3600" smtClean="0">
                <a:solidFill>
                  <a:srgbClr val="C00000"/>
                </a:solidFill>
              </a:rPr>
              <a:t>1871-1938)</a:t>
            </a:r>
            <a:endParaRPr lang="ru-RU" sz="3600" b="0" i="0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220" y="1628800"/>
            <a:ext cx="2880320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2780929"/>
            <a:ext cx="28083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4661" y="188640"/>
            <a:ext cx="12188825" cy="252028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1901 — </a:t>
            </a:r>
            <a:r>
              <a:rPr lang="ru-RU" sz="2400" b="1" dirty="0" err="1">
                <a:solidFill>
                  <a:srgbClr val="002060"/>
                </a:solidFill>
              </a:rPr>
              <a:t>залишив</a:t>
            </a:r>
            <a:r>
              <a:rPr lang="ru-RU" sz="2400" b="1" dirty="0">
                <a:solidFill>
                  <a:srgbClr val="002060"/>
                </a:solidFill>
              </a:rPr>
              <a:t> сцену і служив в </a:t>
            </a:r>
            <a:r>
              <a:rPr lang="ru-RU" sz="2400" b="1" dirty="0" err="1">
                <a:solidFill>
                  <a:srgbClr val="002060"/>
                </a:solidFill>
              </a:rPr>
              <a:t>установах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Катеринодара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Харкова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Одеси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Чернігова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b="1" dirty="0">
                <a:solidFill>
                  <a:srgbClr val="002060"/>
                </a:solidFill>
              </a:rPr>
              <a:t>1910 — </a:t>
            </a:r>
            <a:r>
              <a:rPr lang="ru-RU" sz="2400" b="1" dirty="0" err="1">
                <a:solidFill>
                  <a:srgbClr val="002060"/>
                </a:solidFill>
              </a:rPr>
              <a:t>оселився</a:t>
            </a:r>
            <a:r>
              <a:rPr lang="ru-RU" sz="2400" b="1" dirty="0">
                <a:solidFill>
                  <a:srgbClr val="002060"/>
                </a:solidFill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</a:rPr>
              <a:t>Києві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працював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театрі</a:t>
            </a:r>
            <a:r>
              <a:rPr lang="ru-RU" sz="2400" b="1" dirty="0">
                <a:solidFill>
                  <a:srgbClr val="002060"/>
                </a:solidFill>
              </a:rPr>
              <a:t> М. </a:t>
            </a:r>
            <a:r>
              <a:rPr lang="ru-RU" sz="2400" b="1" dirty="0" err="1">
                <a:solidFill>
                  <a:srgbClr val="002060"/>
                </a:solidFill>
              </a:rPr>
              <a:t>Садовського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викладав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театральній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школі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80" y="2276872"/>
            <a:ext cx="79928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6050" y="27033"/>
            <a:ext cx="9236994" cy="4476597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1920 — </a:t>
            </a:r>
            <a:r>
              <a:rPr lang="ru-RU" sz="2400" dirty="0" err="1"/>
              <a:t>емігрував</a:t>
            </a:r>
            <a:r>
              <a:rPr lang="ru-RU" sz="2400" dirty="0"/>
              <a:t> за кордон. Жив у </a:t>
            </a:r>
            <a:r>
              <a:rPr lang="ru-RU" sz="2400" dirty="0" err="1"/>
              <a:t>Варшаві</a:t>
            </a:r>
            <a:r>
              <a:rPr lang="ru-RU" sz="2400" dirty="0"/>
              <a:t>, де </a:t>
            </a:r>
            <a:r>
              <a:rPr lang="ru-RU" sz="2400" dirty="0" err="1"/>
              <a:t>зблизився</a:t>
            </a:r>
            <a:r>
              <a:rPr lang="ru-RU" sz="2400" dirty="0"/>
              <a:t> з </a:t>
            </a:r>
            <a:r>
              <a:rPr lang="ru-RU" sz="2400" dirty="0" err="1"/>
              <a:t>польськими</a:t>
            </a:r>
            <a:r>
              <a:rPr lang="ru-RU" sz="2400" dirty="0"/>
              <a:t> </a:t>
            </a:r>
            <a:r>
              <a:rPr lang="ru-RU" sz="2400" dirty="0" err="1"/>
              <a:t>письменниками</a:t>
            </a:r>
            <a:r>
              <a:rPr lang="ru-RU" sz="2400" dirty="0"/>
              <a:t> Ю. </a:t>
            </a:r>
            <a:r>
              <a:rPr lang="ru-RU" sz="2400" dirty="0" err="1"/>
              <a:t>Тувімом</a:t>
            </a:r>
            <a:r>
              <a:rPr lang="ru-RU" sz="2400" dirty="0"/>
              <a:t> і Л. </a:t>
            </a:r>
            <a:r>
              <a:rPr lang="ru-RU" sz="2400" dirty="0" err="1"/>
              <a:t>Стаффом</a:t>
            </a:r>
            <a:r>
              <a:rPr lang="ru-RU" sz="2400" dirty="0"/>
              <a:t>, </a:t>
            </a:r>
            <a:r>
              <a:rPr lang="ru-RU" sz="2400" dirty="0" err="1"/>
              <a:t>невдовзі</a:t>
            </a:r>
            <a:r>
              <a:rPr lang="ru-RU" sz="2400" dirty="0"/>
              <a:t> </a:t>
            </a:r>
            <a:r>
              <a:rPr lang="ru-RU" sz="2400" dirty="0" err="1"/>
              <a:t>переїхав</a:t>
            </a:r>
            <a:r>
              <a:rPr lang="ru-RU" sz="2400" dirty="0"/>
              <a:t> до Львова.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§"/>
            </a:pPr>
            <a:endParaRPr lang="ru-RU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err="1" smtClean="0"/>
              <a:t>Викладав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українській</a:t>
            </a:r>
            <a:r>
              <a:rPr lang="ru-RU" sz="2400" dirty="0"/>
              <a:t> </a:t>
            </a:r>
            <a:r>
              <a:rPr lang="ru-RU" sz="2400" dirty="0" err="1"/>
              <a:t>драматичній</a:t>
            </a:r>
            <a:r>
              <a:rPr lang="ru-RU" sz="2400" dirty="0"/>
              <a:t> </a:t>
            </a:r>
            <a:r>
              <a:rPr lang="ru-RU" sz="2400" dirty="0" err="1"/>
              <a:t>школі</a:t>
            </a:r>
            <a:r>
              <a:rPr lang="ru-RU" sz="2400" dirty="0"/>
              <a:t> при </a:t>
            </a:r>
            <a:r>
              <a:rPr lang="ru-RU" sz="2400" dirty="0" err="1"/>
              <a:t>Музичному</a:t>
            </a:r>
            <a:r>
              <a:rPr lang="ru-RU" sz="2400" dirty="0"/>
              <a:t> </a:t>
            </a:r>
            <a:r>
              <a:rPr lang="ru-RU" sz="2400" dirty="0" err="1"/>
              <a:t>інституті</a:t>
            </a:r>
            <a:r>
              <a:rPr lang="ru-RU" sz="2400" dirty="0"/>
              <a:t> </a:t>
            </a:r>
            <a:r>
              <a:rPr lang="ru-RU" sz="2400" dirty="0" err="1"/>
              <a:t>імені</a:t>
            </a:r>
            <a:r>
              <a:rPr lang="ru-RU" sz="2400" dirty="0"/>
              <a:t> М. Лисенка, </a:t>
            </a:r>
            <a:r>
              <a:rPr lang="ru-RU" sz="2400" dirty="0" err="1"/>
              <a:t>деякий</a:t>
            </a:r>
            <a:r>
              <a:rPr lang="ru-RU" sz="2400" dirty="0"/>
              <a:t> час </a:t>
            </a:r>
            <a:r>
              <a:rPr lang="ru-RU" sz="2400" dirty="0" err="1"/>
              <a:t>був</a:t>
            </a:r>
            <a:r>
              <a:rPr lang="ru-RU" sz="2400" dirty="0"/>
              <a:t> директором </a:t>
            </a:r>
            <a:r>
              <a:rPr lang="ru-RU" sz="2400" dirty="0" err="1"/>
              <a:t>цієї</a:t>
            </a:r>
            <a:r>
              <a:rPr lang="ru-RU" sz="2400" dirty="0"/>
              <a:t> </a:t>
            </a:r>
            <a:r>
              <a:rPr lang="ru-RU" sz="2400" dirty="0" err="1"/>
              <a:t>школи</a:t>
            </a:r>
            <a:r>
              <a:rPr lang="ru-RU" sz="2400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ru-RU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повернення</a:t>
            </a:r>
            <a:r>
              <a:rPr lang="ru-RU" sz="2400" dirty="0"/>
              <a:t> в </a:t>
            </a:r>
            <a:r>
              <a:rPr lang="ru-RU" sz="2400" dirty="0" err="1"/>
              <a:t>Україну</a:t>
            </a:r>
            <a:r>
              <a:rPr lang="ru-RU" sz="2400" dirty="0"/>
              <a:t> (1926) </a:t>
            </a:r>
            <a:r>
              <a:rPr lang="ru-RU" sz="2400" dirty="0" err="1"/>
              <a:t>вів</a:t>
            </a:r>
            <a:r>
              <a:rPr lang="ru-RU" sz="2400" dirty="0"/>
              <a:t> </a:t>
            </a:r>
            <a:r>
              <a:rPr lang="ru-RU" sz="2400" dirty="0" err="1"/>
              <a:t>педагогічну</a:t>
            </a:r>
            <a:r>
              <a:rPr lang="ru-RU" sz="2400" dirty="0"/>
              <a:t> і </a:t>
            </a:r>
            <a:r>
              <a:rPr lang="ru-RU" sz="2400" dirty="0" err="1"/>
              <a:t>театрознавчу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. </a:t>
            </a:r>
            <a:r>
              <a:rPr lang="ru-RU" sz="2400" dirty="0" err="1"/>
              <a:t>Викладав</a:t>
            </a:r>
            <a:r>
              <a:rPr lang="ru-RU" sz="2400" dirty="0"/>
              <a:t> у </a:t>
            </a:r>
            <a:r>
              <a:rPr lang="ru-RU" sz="2400" dirty="0" err="1"/>
              <a:t>Харківському</a:t>
            </a:r>
            <a:r>
              <a:rPr lang="ru-RU" sz="2400" dirty="0"/>
              <a:t> </a:t>
            </a:r>
            <a:r>
              <a:rPr lang="ru-RU" sz="2400" dirty="0" err="1"/>
              <a:t>музично</a:t>
            </a:r>
            <a:r>
              <a:rPr lang="ru-RU" sz="2400" dirty="0"/>
              <a:t>-драматичному </a:t>
            </a:r>
            <a:r>
              <a:rPr lang="ru-RU" sz="2400" dirty="0" err="1"/>
              <a:t>інституті</a:t>
            </a:r>
            <a:r>
              <a:rPr lang="ru-RU" sz="2400" dirty="0"/>
              <a:t>,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працював</a:t>
            </a:r>
            <a:r>
              <a:rPr lang="ru-RU" sz="2400" dirty="0"/>
              <a:t> у </a:t>
            </a:r>
            <a:r>
              <a:rPr lang="ru-RU" sz="2400" dirty="0" err="1"/>
              <a:t>Києві</a:t>
            </a:r>
            <a:r>
              <a:rPr lang="ru-RU" sz="2400" dirty="0"/>
              <a:t> у </a:t>
            </a:r>
            <a:r>
              <a:rPr lang="ru-RU" sz="2400" dirty="0" err="1"/>
              <a:t>Всеукраїнському</a:t>
            </a:r>
            <a:r>
              <a:rPr lang="ru-RU" sz="2400" dirty="0"/>
              <a:t> </a:t>
            </a:r>
            <a:r>
              <a:rPr lang="ru-RU" sz="2400" dirty="0" err="1"/>
              <a:t>фотокіноуправлінні</a:t>
            </a:r>
            <a:r>
              <a:rPr lang="ru-RU" sz="2400" dirty="0"/>
              <a:t> </a:t>
            </a:r>
            <a:r>
              <a:rPr lang="ru-RU" sz="2400" dirty="0" smtClean="0"/>
              <a:t>.</a:t>
            </a:r>
            <a:endParaRPr lang="ru-RU" sz="2400" dirty="0"/>
          </a:p>
          <a:p>
            <a:pPr marL="285750" indent="-285750">
              <a:buFont typeface="Wingdings" pitchFamily="2" charset="2"/>
              <a:buChar char="§"/>
            </a:pPr>
            <a:endParaRPr lang="ru-RU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/>
              <a:t>1934 — М. Вороного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заарештовано</a:t>
            </a:r>
            <a:r>
              <a:rPr lang="ru-RU" sz="2400" dirty="0"/>
              <a:t> як </a:t>
            </a:r>
            <a:r>
              <a:rPr lang="ru-RU" sz="2400" dirty="0" err="1"/>
              <a:t>польського</a:t>
            </a:r>
            <a:r>
              <a:rPr lang="ru-RU" sz="2400" dirty="0"/>
              <a:t> </a:t>
            </a:r>
            <a:r>
              <a:rPr lang="ru-RU" sz="2400" dirty="0" err="1"/>
              <a:t>шпигуна</a:t>
            </a:r>
            <a:r>
              <a:rPr lang="ru-RU" sz="2400" dirty="0"/>
              <a:t>.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§"/>
            </a:pPr>
            <a:endParaRPr lang="ru-RU" sz="24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err="1" smtClean="0"/>
              <a:t>Деякий</a:t>
            </a:r>
            <a:r>
              <a:rPr lang="ru-RU" sz="2400" dirty="0" smtClean="0"/>
              <a:t> </a:t>
            </a:r>
            <a:r>
              <a:rPr lang="ru-RU" sz="2400" dirty="0"/>
              <a:t>час </a:t>
            </a:r>
            <a:r>
              <a:rPr lang="ru-RU" sz="2400" dirty="0" err="1"/>
              <a:t>перебував</a:t>
            </a:r>
            <a:r>
              <a:rPr lang="ru-RU" sz="2400" dirty="0"/>
              <a:t> у </a:t>
            </a:r>
            <a:r>
              <a:rPr lang="ru-RU" sz="2400" dirty="0" err="1"/>
              <a:t>Воронежі</a:t>
            </a:r>
            <a:r>
              <a:rPr lang="ru-RU" sz="2400" dirty="0"/>
              <a:t>,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висланий</a:t>
            </a:r>
            <a:r>
              <a:rPr lang="ru-RU" sz="2400" dirty="0"/>
              <a:t> на </a:t>
            </a:r>
            <a:r>
              <a:rPr lang="ru-RU" sz="2400" dirty="0" err="1"/>
              <a:t>Одещину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332656"/>
            <a:ext cx="20882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9796" y="332656"/>
            <a:ext cx="11305256" cy="1224136"/>
          </a:xfrm>
        </p:spPr>
        <p:txBody>
          <a:bodyPr>
            <a:noAutofit/>
          </a:bodyPr>
          <a:lstStyle/>
          <a:p>
            <a:r>
              <a:rPr lang="ru-RU" sz="3200" b="1" dirty="0"/>
              <a:t>7 </a:t>
            </a:r>
            <a:r>
              <a:rPr lang="ru-RU" sz="3200" b="1" dirty="0" err="1"/>
              <a:t>червня</a:t>
            </a:r>
            <a:r>
              <a:rPr lang="ru-RU" sz="3200" b="1" dirty="0"/>
              <a:t> 1938 — </a:t>
            </a:r>
            <a:r>
              <a:rPr lang="ru-RU" sz="3200" b="1" dirty="0" err="1"/>
              <a:t>Розстріляний</a:t>
            </a:r>
            <a:r>
              <a:rPr lang="ru-RU" sz="3200" b="1" dirty="0"/>
              <a:t> за </a:t>
            </a:r>
            <a:r>
              <a:rPr lang="ru-RU" sz="3200" b="1" dirty="0" err="1"/>
              <a:t>вироком</a:t>
            </a:r>
            <a:r>
              <a:rPr lang="ru-RU" sz="3200" b="1" dirty="0"/>
              <a:t> </a:t>
            </a:r>
            <a:r>
              <a:rPr lang="ru-RU" sz="3200" b="1" dirty="0" err="1"/>
              <a:t>особливої</a:t>
            </a:r>
            <a:r>
              <a:rPr lang="ru-RU" sz="3200" b="1" dirty="0"/>
              <a:t> </a:t>
            </a:r>
            <a:r>
              <a:rPr lang="ru-RU" sz="3200" b="1" dirty="0" err="1"/>
              <a:t>трійки</a:t>
            </a:r>
            <a:r>
              <a:rPr lang="ru-RU" sz="3200" b="1" dirty="0"/>
              <a:t> УНКВС </a:t>
            </a:r>
            <a:r>
              <a:rPr lang="ru-RU" sz="3200" b="1" dirty="0" err="1"/>
              <a:t>Одеської</a:t>
            </a:r>
            <a:r>
              <a:rPr lang="ru-RU" sz="3200" b="1" dirty="0"/>
              <a:t> </a:t>
            </a:r>
            <a:r>
              <a:rPr lang="ru-RU" sz="3200" b="1" dirty="0" err="1"/>
              <a:t>області</a:t>
            </a:r>
            <a:r>
              <a:rPr lang="ru-RU" sz="3200" b="1" dirty="0"/>
              <a:t> з </a:t>
            </a:r>
            <a:r>
              <a:rPr lang="ru-RU" sz="3200" b="1" dirty="0" err="1"/>
              <a:t>групою</a:t>
            </a:r>
            <a:r>
              <a:rPr lang="ru-RU" sz="3200" b="1" dirty="0"/>
              <a:t> </a:t>
            </a:r>
            <a:r>
              <a:rPr lang="ru-RU" sz="3200" b="1" dirty="0" smtClean="0"/>
              <a:t>селян.</a:t>
            </a:r>
            <a:endParaRPr lang="ru-RU" sz="3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80" y="1737339"/>
            <a:ext cx="4464496" cy="38164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92" y="2060848"/>
            <a:ext cx="3816424" cy="381642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8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5780" y="862360"/>
            <a:ext cx="9145016" cy="812800"/>
          </a:xfrm>
        </p:spPr>
        <p:txBody>
          <a:bodyPr>
            <a:noAutofit/>
          </a:bodyPr>
          <a:lstStyle/>
          <a:p>
            <a:pPr marL="685800" indent="-685800">
              <a:buFont typeface="Wingdings" pitchFamily="2" charset="2"/>
              <a:buChar char="v"/>
            </a:pPr>
            <a:r>
              <a:rPr lang="uk-UA" sz="4800" b="1" i="1" dirty="0" smtClean="0">
                <a:solidFill>
                  <a:srgbClr val="002060"/>
                </a:solidFill>
              </a:rPr>
              <a:t>Літературна творчість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332656"/>
            <a:ext cx="2305422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8" y="2708920"/>
            <a:ext cx="4896544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13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57795" y="139390"/>
            <a:ext cx="8922486" cy="4657762"/>
          </a:xfrm>
        </p:spPr>
        <p:txBody>
          <a:bodyPr>
            <a:no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>
                <a:solidFill>
                  <a:srgbClr val="002060"/>
                </a:solidFill>
              </a:rPr>
              <a:t>Перші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поетичні</a:t>
            </a:r>
            <a:r>
              <a:rPr lang="ru-RU" sz="2800" dirty="0">
                <a:solidFill>
                  <a:srgbClr val="002060"/>
                </a:solidFill>
              </a:rPr>
              <a:t> твори написав </a:t>
            </a:r>
            <a:r>
              <a:rPr lang="ru-RU" sz="2800" dirty="0" err="1">
                <a:solidFill>
                  <a:srgbClr val="002060"/>
                </a:solidFill>
              </a:rPr>
              <a:t>ще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навчаючись</a:t>
            </a:r>
            <a:r>
              <a:rPr lang="ru-RU" sz="2800" dirty="0">
                <a:solidFill>
                  <a:srgbClr val="002060"/>
                </a:solidFill>
              </a:rPr>
              <a:t> у </a:t>
            </a:r>
            <a:r>
              <a:rPr lang="ru-RU" sz="2800" dirty="0" err="1">
                <a:solidFill>
                  <a:srgbClr val="002060"/>
                </a:solidFill>
              </a:rPr>
              <a:t>Харківському</a:t>
            </a:r>
            <a:r>
              <a:rPr lang="ru-RU" sz="2800" dirty="0">
                <a:solidFill>
                  <a:srgbClr val="002060"/>
                </a:solidFill>
              </a:rPr>
              <a:t> реальному </a:t>
            </a:r>
            <a:r>
              <a:rPr lang="ru-RU" sz="2800" dirty="0" err="1">
                <a:solidFill>
                  <a:srgbClr val="002060"/>
                </a:solidFill>
              </a:rPr>
              <a:t>училищі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Друкуватися</a:t>
            </a:r>
            <a:r>
              <a:rPr lang="ru-RU" sz="2800" dirty="0">
                <a:solidFill>
                  <a:srgbClr val="002060"/>
                </a:solidFill>
              </a:rPr>
              <a:t> Вороний почав у 1893 р. (</a:t>
            </a:r>
            <a:r>
              <a:rPr lang="ru-RU" sz="2800" dirty="0" err="1">
                <a:solidFill>
                  <a:srgbClr val="002060"/>
                </a:solidFill>
              </a:rPr>
              <a:t>вірш</a:t>
            </a:r>
            <a:r>
              <a:rPr lang="ru-RU" sz="2800" dirty="0">
                <a:solidFill>
                  <a:srgbClr val="002060"/>
                </a:solidFill>
              </a:rPr>
              <a:t> «Не журись, </a:t>
            </a:r>
            <a:r>
              <a:rPr lang="ru-RU" sz="2800" dirty="0" err="1">
                <a:solidFill>
                  <a:srgbClr val="002060"/>
                </a:solidFill>
              </a:rPr>
              <a:t>дівчино</a:t>
            </a:r>
            <a:r>
              <a:rPr lang="ru-RU" sz="2800" dirty="0">
                <a:solidFill>
                  <a:srgbClr val="002060"/>
                </a:solidFill>
              </a:rPr>
              <a:t>»). 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002060"/>
                </a:solidFill>
              </a:rPr>
              <a:t>Публікувався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у </a:t>
            </a:r>
            <a:r>
              <a:rPr lang="ru-RU" sz="2800" dirty="0" err="1">
                <a:solidFill>
                  <a:srgbClr val="002060"/>
                </a:solidFill>
              </a:rPr>
              <a:t>періодичних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виданнях</a:t>
            </a:r>
            <a:r>
              <a:rPr lang="ru-RU" sz="2800" dirty="0">
                <a:solidFill>
                  <a:srgbClr val="002060"/>
                </a:solidFill>
              </a:rPr>
              <a:t> «Зоря», «</a:t>
            </a:r>
            <a:r>
              <a:rPr lang="ru-RU" sz="2800" dirty="0" err="1">
                <a:solidFill>
                  <a:srgbClr val="002060"/>
                </a:solidFill>
              </a:rPr>
              <a:t>Літературно-науковий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вісник</a:t>
            </a:r>
            <a:r>
              <a:rPr lang="ru-RU" sz="2800" dirty="0">
                <a:solidFill>
                  <a:srgbClr val="002060"/>
                </a:solidFill>
              </a:rPr>
              <a:t>», «</a:t>
            </a:r>
            <a:r>
              <a:rPr lang="ru-RU" sz="2800" dirty="0" err="1">
                <a:solidFill>
                  <a:srgbClr val="002060"/>
                </a:solidFill>
              </a:rPr>
              <a:t>Засів</a:t>
            </a:r>
            <a:r>
              <a:rPr lang="ru-RU" sz="2800" dirty="0">
                <a:solidFill>
                  <a:srgbClr val="002060"/>
                </a:solidFill>
              </a:rPr>
              <a:t>», «</a:t>
            </a:r>
            <a:r>
              <a:rPr lang="ru-RU" sz="2800" dirty="0" err="1">
                <a:solidFill>
                  <a:srgbClr val="002060"/>
                </a:solidFill>
              </a:rPr>
              <a:t>Дзвін</a:t>
            </a:r>
            <a:r>
              <a:rPr lang="ru-RU" sz="2800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" y="139390"/>
            <a:ext cx="3048000" cy="3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70076" y="368660"/>
            <a:ext cx="8431564" cy="1584176"/>
          </a:xfrm>
        </p:spPr>
        <p:txBody>
          <a:bodyPr>
            <a:noAutofit/>
          </a:bodyPr>
          <a:lstStyle/>
          <a:p>
            <a:r>
              <a:rPr lang="ru-RU" sz="2800" b="1" dirty="0"/>
              <a:t> </a:t>
            </a:r>
            <a:r>
              <a:rPr lang="ru-RU" sz="2800" b="1" i="1" u="sng" dirty="0"/>
              <a:t>1899 року </a:t>
            </a:r>
            <a:r>
              <a:rPr lang="ru-RU" sz="2800" b="1" dirty="0"/>
              <a:t>поет написав </a:t>
            </a:r>
            <a:r>
              <a:rPr lang="ru-RU" sz="2800" b="1" dirty="0" err="1"/>
              <a:t>свій</a:t>
            </a:r>
            <a:r>
              <a:rPr lang="ru-RU" sz="2800" b="1" dirty="0"/>
              <a:t> </a:t>
            </a:r>
            <a:r>
              <a:rPr lang="ru-RU" sz="2800" b="1" dirty="0" err="1"/>
              <a:t>найвідоміший</a:t>
            </a:r>
            <a:r>
              <a:rPr lang="ru-RU" sz="2800" b="1" dirty="0"/>
              <a:t> </a:t>
            </a:r>
            <a:r>
              <a:rPr lang="ru-RU" sz="2800" b="1" dirty="0" err="1"/>
              <a:t>твір</a:t>
            </a:r>
            <a:r>
              <a:rPr lang="ru-RU" sz="2800" b="1" dirty="0"/>
              <a:t> — поему «</a:t>
            </a:r>
            <a:r>
              <a:rPr lang="ru-RU" sz="2800" b="1" dirty="0" err="1"/>
              <a:t>Євшан-зілля</a:t>
            </a:r>
            <a:r>
              <a:rPr lang="ru-RU" sz="2800" b="1" dirty="0"/>
              <a:t>» про </a:t>
            </a:r>
            <a:r>
              <a:rPr lang="ru-RU" sz="2800" b="1" dirty="0" err="1"/>
              <a:t>необхідність</a:t>
            </a:r>
            <a:r>
              <a:rPr lang="ru-RU" sz="2800" b="1" dirty="0"/>
              <a:t> </a:t>
            </a:r>
            <a:r>
              <a:rPr lang="ru-RU" sz="2800" b="1" dirty="0" err="1"/>
              <a:t>повернення</a:t>
            </a:r>
            <a:r>
              <a:rPr lang="ru-RU" sz="2800" b="1" dirty="0"/>
              <a:t> </a:t>
            </a:r>
            <a:r>
              <a:rPr lang="ru-RU" sz="2800" b="1" dirty="0" err="1"/>
              <a:t>людині</a:t>
            </a:r>
            <a:r>
              <a:rPr lang="ru-RU" sz="2800" b="1" dirty="0"/>
              <a:t> </a:t>
            </a:r>
            <a:r>
              <a:rPr lang="ru-RU" sz="2800" b="1" dirty="0" err="1"/>
              <a:t>історичної</a:t>
            </a:r>
            <a:r>
              <a:rPr lang="ru-RU" sz="2800" b="1" dirty="0"/>
              <a:t> </a:t>
            </a:r>
            <a:r>
              <a:rPr lang="ru-RU" sz="2800" b="1" dirty="0" err="1"/>
              <a:t>пам'яті</a:t>
            </a:r>
            <a:r>
              <a:rPr lang="ru-RU" sz="2800" b="1" dirty="0"/>
              <a:t>, </a:t>
            </a:r>
            <a:r>
              <a:rPr lang="ru-RU" sz="2800" b="1" dirty="0" err="1"/>
              <a:t>усвідомлення</a:t>
            </a:r>
            <a:r>
              <a:rPr lang="ru-RU" sz="2800" b="1" dirty="0"/>
              <a:t> </a:t>
            </a:r>
            <a:r>
              <a:rPr lang="ru-RU" sz="2800" b="1" dirty="0" err="1"/>
              <a:t>своєї</a:t>
            </a:r>
            <a:r>
              <a:rPr lang="ru-RU" sz="2800" b="1" dirty="0"/>
              <a:t> </a:t>
            </a:r>
            <a:r>
              <a:rPr lang="ru-RU" sz="2800" b="1" dirty="0" err="1"/>
              <a:t>національної</a:t>
            </a:r>
            <a:r>
              <a:rPr lang="ru-RU" sz="2800" b="1" dirty="0"/>
              <a:t> </a:t>
            </a:r>
            <a:r>
              <a:rPr lang="ru-RU" sz="2800" b="1" dirty="0" err="1"/>
              <a:t>приналежності</a:t>
            </a:r>
            <a:r>
              <a:rPr lang="ru-RU" sz="2800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2" y="2415553"/>
            <a:ext cx="2843559" cy="40481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5" y="188640"/>
            <a:ext cx="195460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3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Documents and Settings\Loner\Local Settings\Temporary Internet Files\Content.IE5\1Z0RMT7D\MP90044887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229"/>
            <a:ext cx="1235910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5780" y="332656"/>
            <a:ext cx="11593288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5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</a:rPr>
              <a:t>У виданому ним </a:t>
            </a:r>
            <a:r>
              <a:rPr lang="ru-RU" sz="3200" b="1" dirty="0" err="1">
                <a:solidFill>
                  <a:srgbClr val="0070C0"/>
                </a:solidFill>
              </a:rPr>
              <a:t>альманасі</a:t>
            </a:r>
            <a:r>
              <a:rPr lang="ru-RU" sz="3200" b="1" dirty="0">
                <a:solidFill>
                  <a:srgbClr val="0070C0"/>
                </a:solidFill>
              </a:rPr>
              <a:t> «З-над </a:t>
            </a:r>
            <a:r>
              <a:rPr lang="ru-RU" sz="3200" b="1" dirty="0" err="1">
                <a:solidFill>
                  <a:srgbClr val="0070C0"/>
                </a:solidFill>
              </a:rPr>
              <a:t>хмар</a:t>
            </a:r>
            <a:r>
              <a:rPr lang="ru-RU" sz="3200" b="1" dirty="0">
                <a:solidFill>
                  <a:srgbClr val="0070C0"/>
                </a:solidFill>
              </a:rPr>
              <a:t> і долин» (Одеса, 1903) </a:t>
            </a:r>
            <a:r>
              <a:rPr lang="ru-RU" sz="3200" b="1" dirty="0" err="1">
                <a:solidFill>
                  <a:srgbClr val="0070C0"/>
                </a:solidFill>
              </a:rPr>
              <a:t>поряд</a:t>
            </a:r>
            <a:r>
              <a:rPr lang="ru-RU" sz="3200" b="1" dirty="0">
                <a:solidFill>
                  <a:srgbClr val="0070C0"/>
                </a:solidFill>
              </a:rPr>
              <a:t> з </a:t>
            </a:r>
            <a:r>
              <a:rPr lang="ru-RU" sz="3200" b="1" dirty="0" err="1">
                <a:solidFill>
                  <a:srgbClr val="0070C0"/>
                </a:solidFill>
              </a:rPr>
              <a:t>модерними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поезіями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були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представлені</a:t>
            </a:r>
            <a:r>
              <a:rPr lang="ru-RU" sz="3200" b="1" dirty="0">
                <a:solidFill>
                  <a:srgbClr val="0070C0"/>
                </a:solidFill>
              </a:rPr>
              <a:t> твори </a:t>
            </a:r>
            <a:r>
              <a:rPr lang="ru-RU" sz="3200" b="1" dirty="0" err="1">
                <a:solidFill>
                  <a:srgbClr val="0070C0"/>
                </a:solidFill>
              </a:rPr>
              <a:t>поетів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що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гостро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виступали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проти</a:t>
            </a:r>
            <a:r>
              <a:rPr lang="ru-RU" sz="3200" b="1" dirty="0">
                <a:solidFill>
                  <a:srgbClr val="0070C0"/>
                </a:solidFill>
              </a:rPr>
              <a:t> декадансу, «чистого </a:t>
            </a:r>
            <a:r>
              <a:rPr lang="ru-RU" sz="3200" b="1" dirty="0" err="1">
                <a:solidFill>
                  <a:srgbClr val="0070C0"/>
                </a:solidFill>
              </a:rPr>
              <a:t>мистецтва</a:t>
            </a:r>
            <a:r>
              <a:rPr lang="ru-RU" sz="3200" b="1" dirty="0">
                <a:solidFill>
                  <a:srgbClr val="0070C0"/>
                </a:solidFill>
              </a:rPr>
              <a:t>» та </a:t>
            </a:r>
            <a:r>
              <a:rPr lang="ru-RU" sz="3200" b="1" dirty="0" err="1">
                <a:solidFill>
                  <a:srgbClr val="0070C0"/>
                </a:solidFill>
              </a:rPr>
              <a:t>інших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течій</a:t>
            </a:r>
            <a:r>
              <a:rPr lang="ru-RU" sz="3200" b="1" dirty="0">
                <a:solidFill>
                  <a:srgbClr val="0070C0"/>
                </a:solidFill>
              </a:rPr>
              <a:t> у </a:t>
            </a:r>
            <a:r>
              <a:rPr lang="ru-RU" sz="3200" b="1" dirty="0" err="1">
                <a:solidFill>
                  <a:srgbClr val="0070C0"/>
                </a:solidFill>
              </a:rPr>
              <a:t>літературі</a:t>
            </a:r>
            <a:r>
              <a:rPr lang="ru-RU" sz="3200" b="1" dirty="0">
                <a:solidFill>
                  <a:srgbClr val="0070C0"/>
                </a:solidFill>
              </a:rPr>
              <a:t> і </a:t>
            </a:r>
            <a:r>
              <a:rPr lang="ru-RU" sz="3200" b="1" dirty="0" err="1">
                <a:solidFill>
                  <a:srgbClr val="0070C0"/>
                </a:solidFill>
              </a:rPr>
              <a:t>мистецтві</a:t>
            </a:r>
            <a:r>
              <a:rPr lang="ru-RU" sz="3200" b="1" dirty="0">
                <a:solidFill>
                  <a:srgbClr val="0070C0"/>
                </a:solidFill>
              </a:rPr>
              <a:t>, — І. Франка, П. </a:t>
            </a:r>
            <a:r>
              <a:rPr lang="ru-RU" sz="3200" b="1" dirty="0" err="1">
                <a:solidFill>
                  <a:srgbClr val="0070C0"/>
                </a:solidFill>
              </a:rPr>
              <a:t>Грабовського</a:t>
            </a:r>
            <a:r>
              <a:rPr lang="ru-RU" sz="3200" b="1" dirty="0">
                <a:solidFill>
                  <a:srgbClr val="0070C0"/>
                </a:solidFill>
              </a:rPr>
              <a:t>, </a:t>
            </a:r>
            <a:r>
              <a:rPr lang="ru-RU" sz="3200" b="1" dirty="0" err="1">
                <a:solidFill>
                  <a:srgbClr val="0070C0"/>
                </a:solidFill>
              </a:rPr>
              <a:t>Лесі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Українки</a:t>
            </a:r>
            <a:r>
              <a:rPr lang="ru-RU" sz="3200" b="1" dirty="0">
                <a:solidFill>
                  <a:srgbClr val="0070C0"/>
                </a:solidFill>
              </a:rPr>
              <a:t>, М. </a:t>
            </a:r>
            <a:r>
              <a:rPr lang="ru-RU" sz="3200" b="1" dirty="0" err="1">
                <a:solidFill>
                  <a:srgbClr val="0070C0"/>
                </a:solidFill>
              </a:rPr>
              <a:t>Старицького</a:t>
            </a:r>
            <a:r>
              <a:rPr lang="ru-RU" sz="3200" b="1" dirty="0">
                <a:solidFill>
                  <a:srgbClr val="0070C0"/>
                </a:solidFill>
              </a:rPr>
              <a:t>, В. </a:t>
            </a:r>
            <a:r>
              <a:rPr lang="ru-RU" sz="3200" b="1" dirty="0" err="1">
                <a:solidFill>
                  <a:srgbClr val="0070C0"/>
                </a:solidFill>
              </a:rPr>
              <a:t>Самійленка</a:t>
            </a:r>
            <a:r>
              <a:rPr lang="ru-RU" sz="3200" b="1" dirty="0">
                <a:solidFill>
                  <a:srgbClr val="0070C0"/>
                </a:solidFill>
              </a:rPr>
              <a:t> та </a:t>
            </a:r>
            <a:r>
              <a:rPr lang="ru-RU" sz="3200" b="1" dirty="0" err="1">
                <a:solidFill>
                  <a:srgbClr val="0070C0"/>
                </a:solidFill>
              </a:rPr>
              <a:t>інших</a:t>
            </a:r>
            <a:r>
              <a:rPr lang="ru-RU" sz="32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443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7948" y="311944"/>
            <a:ext cx="9577064" cy="1892920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</a:rPr>
              <a:t>Перша </a:t>
            </a:r>
            <a:r>
              <a:rPr lang="ru-RU" sz="3200" b="1" dirty="0" err="1">
                <a:solidFill>
                  <a:srgbClr val="002060"/>
                </a:solidFill>
              </a:rPr>
              <a:t>збірка</a:t>
            </a:r>
            <a:r>
              <a:rPr lang="ru-RU" sz="3200" b="1" dirty="0">
                <a:solidFill>
                  <a:srgbClr val="002060"/>
                </a:solidFill>
              </a:rPr>
              <a:t> Вороного «</a:t>
            </a:r>
            <a:r>
              <a:rPr lang="ru-RU" sz="3200" b="1" dirty="0" err="1">
                <a:solidFill>
                  <a:srgbClr val="002060"/>
                </a:solidFill>
              </a:rPr>
              <a:t>Ліричні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поезії</a:t>
            </a:r>
            <a:r>
              <a:rPr lang="ru-RU" sz="3200" b="1" dirty="0">
                <a:solidFill>
                  <a:srgbClr val="002060"/>
                </a:solidFill>
              </a:rPr>
              <a:t>» </a:t>
            </a:r>
            <a:r>
              <a:rPr lang="ru-RU" sz="3200" b="1" dirty="0" err="1">
                <a:solidFill>
                  <a:srgbClr val="002060"/>
                </a:solidFill>
              </a:rPr>
              <a:t>вийшла</a:t>
            </a:r>
            <a:r>
              <a:rPr lang="ru-RU" sz="3200" b="1" dirty="0">
                <a:solidFill>
                  <a:srgbClr val="002060"/>
                </a:solidFill>
              </a:rPr>
              <a:t> 1911 р. у </a:t>
            </a:r>
            <a:r>
              <a:rPr lang="ru-RU" sz="3200" b="1" dirty="0" err="1">
                <a:solidFill>
                  <a:srgbClr val="002060"/>
                </a:solidFill>
              </a:rPr>
              <a:t>Києві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Вірші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її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були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сповнені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музикальності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свіжості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образів</a:t>
            </a:r>
            <a:r>
              <a:rPr lang="ru-RU" sz="32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260648"/>
            <a:ext cx="1584176" cy="1728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2439" y="3512634"/>
            <a:ext cx="71287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5000"/>
              </a:lnSpc>
              <a:buFont typeface="Wingdings" pitchFamily="2" charset="2"/>
              <a:buChar char="Ø"/>
            </a:pPr>
            <a:r>
              <a:rPr lang="ru-RU" sz="3200" b="1" dirty="0"/>
              <a:t>У </a:t>
            </a:r>
            <a:r>
              <a:rPr lang="ru-RU" sz="3200" b="1" dirty="0" err="1"/>
              <a:t>наступній</a:t>
            </a:r>
            <a:r>
              <a:rPr lang="ru-RU" sz="3200" b="1" dirty="0"/>
              <a:t> </a:t>
            </a:r>
            <a:r>
              <a:rPr lang="ru-RU" sz="3200" b="1" dirty="0" err="1"/>
              <a:t>збірці</a:t>
            </a:r>
            <a:r>
              <a:rPr lang="ru-RU" sz="3200" b="1" dirty="0"/>
              <a:t> «В </a:t>
            </a:r>
            <a:r>
              <a:rPr lang="ru-RU" sz="3200" b="1" dirty="0" err="1"/>
              <a:t>сяйві</a:t>
            </a:r>
            <a:r>
              <a:rPr lang="ru-RU" sz="3200" b="1" dirty="0"/>
              <a:t> </a:t>
            </a:r>
            <a:r>
              <a:rPr lang="ru-RU" sz="3200" b="1" dirty="0" err="1"/>
              <a:t>мрій</a:t>
            </a:r>
            <a:r>
              <a:rPr lang="ru-RU" sz="3200" b="1" dirty="0"/>
              <a:t>» (1913 р.) Вороний </a:t>
            </a:r>
            <a:r>
              <a:rPr lang="ru-RU" sz="3200" b="1" dirty="0" err="1"/>
              <a:t>іде</a:t>
            </a:r>
            <a:r>
              <a:rPr lang="ru-RU" sz="3200" b="1" dirty="0"/>
              <a:t> шляхом </a:t>
            </a:r>
            <a:r>
              <a:rPr lang="ru-RU" sz="3200" b="1" dirty="0" err="1"/>
              <a:t>певної</a:t>
            </a:r>
            <a:r>
              <a:rPr lang="ru-RU" sz="3200" b="1" dirty="0"/>
              <a:t> </a:t>
            </a:r>
            <a:r>
              <a:rPr lang="ru-RU" sz="3200" b="1" dirty="0" err="1"/>
              <a:t>естетизації</a:t>
            </a:r>
            <a:r>
              <a:rPr lang="ru-RU" sz="3200" b="1" dirty="0"/>
              <a:t>, </a:t>
            </a:r>
            <a:r>
              <a:rPr lang="ru-RU" sz="3200" b="1" dirty="0" err="1"/>
              <a:t>самозамилування</a:t>
            </a:r>
            <a:r>
              <a:rPr lang="ru-RU" sz="3200" b="1" dirty="0"/>
              <a:t> </a:t>
            </a:r>
            <a:r>
              <a:rPr lang="ru-RU" sz="3200" b="1" dirty="0" err="1"/>
              <a:t>ліричного</a:t>
            </a:r>
            <a:r>
              <a:rPr lang="ru-RU" sz="3200" b="1" dirty="0"/>
              <a:t> героя.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84" y="3645024"/>
            <a:ext cx="3096344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94012" y="1556792"/>
            <a:ext cx="9417288" cy="4962624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b="1" dirty="0" err="1"/>
              <a:t>Поезія</a:t>
            </a:r>
            <a:r>
              <a:rPr lang="ru-RU" sz="2400" b="1" dirty="0"/>
              <a:t> Вороного </a:t>
            </a:r>
            <a:r>
              <a:rPr lang="ru-RU" sz="2400" b="1" dirty="0" err="1"/>
              <a:t>дедалі</a:t>
            </a:r>
            <a:r>
              <a:rPr lang="ru-RU" sz="2400" b="1" dirty="0"/>
              <a:t> </a:t>
            </a:r>
            <a:r>
              <a:rPr lang="ru-RU" sz="2400" b="1" dirty="0" err="1"/>
              <a:t>глибшає</a:t>
            </a:r>
            <a:r>
              <a:rPr lang="ru-RU" sz="2400" b="1" dirty="0"/>
              <a:t> </a:t>
            </a:r>
            <a:r>
              <a:rPr lang="ru-RU" sz="2400" b="1" dirty="0" err="1"/>
              <a:t>змістом</a:t>
            </a:r>
            <a:r>
              <a:rPr lang="ru-RU" sz="2400" b="1" dirty="0"/>
              <a:t>, </a:t>
            </a:r>
            <a:r>
              <a:rPr lang="ru-RU" sz="2400" b="1" dirty="0" err="1"/>
              <a:t>порушує</a:t>
            </a:r>
            <a:r>
              <a:rPr lang="ru-RU" sz="2400" b="1" dirty="0"/>
              <a:t> </a:t>
            </a:r>
            <a:r>
              <a:rPr lang="ru-RU" sz="2400" b="1" dirty="0" err="1"/>
              <a:t>загальносвітові</a:t>
            </a:r>
            <a:r>
              <a:rPr lang="ru-RU" sz="2400" b="1" dirty="0"/>
              <a:t> теми, </a:t>
            </a:r>
            <a:r>
              <a:rPr lang="ru-RU" sz="2400" b="1" dirty="0" err="1"/>
              <a:t>філософські</a:t>
            </a:r>
            <a:r>
              <a:rPr lang="ru-RU" sz="2400" b="1" dirty="0"/>
              <a:t> </a:t>
            </a:r>
            <a:r>
              <a:rPr lang="ru-RU" sz="2400" b="1" dirty="0" err="1"/>
              <a:t>питання</a:t>
            </a:r>
            <a:r>
              <a:rPr lang="ru-RU" sz="2400" b="1" dirty="0"/>
              <a:t> («</a:t>
            </a:r>
            <a:r>
              <a:rPr lang="ru-RU" sz="2400" b="1" dirty="0" err="1"/>
              <a:t>Мандрівні</a:t>
            </a:r>
            <a:r>
              <a:rPr lang="ru-RU" sz="2400" b="1" dirty="0"/>
              <a:t> </a:t>
            </a:r>
            <a:r>
              <a:rPr lang="ru-RU" sz="2400" b="1" dirty="0" err="1"/>
              <a:t>елегії</a:t>
            </a:r>
            <a:r>
              <a:rPr lang="ru-RU" sz="2400" b="1" dirty="0"/>
              <a:t>»). </a:t>
            </a:r>
            <a:r>
              <a:rPr lang="ru-RU" sz="2400" b="1" dirty="0" err="1"/>
              <a:t>Він</a:t>
            </a:r>
            <a:r>
              <a:rPr lang="ru-RU" sz="2400" b="1" dirty="0"/>
              <a:t> одним з перших вводить у </a:t>
            </a:r>
            <a:r>
              <a:rPr lang="ru-RU" sz="2400" b="1" dirty="0" err="1"/>
              <a:t>лірику</a:t>
            </a:r>
            <a:r>
              <a:rPr lang="ru-RU" sz="2400" b="1" dirty="0"/>
              <a:t> тему </a:t>
            </a:r>
            <a:r>
              <a:rPr lang="ru-RU" sz="2400" b="1" dirty="0" err="1"/>
              <a:t>міста</a:t>
            </a:r>
            <a:r>
              <a:rPr lang="ru-RU" sz="2400" b="1" dirty="0"/>
              <a:t>, </a:t>
            </a:r>
            <a:r>
              <a:rPr lang="ru-RU" sz="2400" b="1" dirty="0" err="1"/>
              <a:t>переймає</a:t>
            </a:r>
            <a:r>
              <a:rPr lang="ru-RU" sz="2400" b="1" dirty="0"/>
              <a:t> ряд </a:t>
            </a:r>
            <a:r>
              <a:rPr lang="ru-RU" sz="2400" b="1" dirty="0" err="1"/>
              <a:t>традиційних</a:t>
            </a:r>
            <a:r>
              <a:rPr lang="ru-RU" sz="2400" b="1" dirty="0"/>
              <a:t> </a:t>
            </a:r>
            <a:r>
              <a:rPr lang="ru-RU" sz="2400" b="1" dirty="0" err="1"/>
              <a:t>мотивів</a:t>
            </a:r>
            <a:r>
              <a:rPr lang="ru-RU" sz="2400" b="1" dirty="0"/>
              <a:t> </a:t>
            </a:r>
            <a:r>
              <a:rPr lang="ru-RU" sz="2400" b="1" dirty="0" err="1"/>
              <a:t>європейської</a:t>
            </a:r>
            <a:r>
              <a:rPr lang="ru-RU" sz="2400" b="1" dirty="0"/>
              <a:t> </a:t>
            </a:r>
            <a:r>
              <a:rPr lang="ru-RU" sz="2400" b="1" dirty="0" err="1"/>
              <a:t>поезії</a:t>
            </a:r>
            <a:r>
              <a:rPr lang="ru-RU" sz="2400" b="1" dirty="0"/>
              <a:t>, де </a:t>
            </a:r>
            <a:r>
              <a:rPr lang="ru-RU" sz="2400" b="1" dirty="0" err="1"/>
              <a:t>протиставляється</a:t>
            </a:r>
            <a:r>
              <a:rPr lang="ru-RU" sz="2400" b="1" dirty="0"/>
              <a:t> </a:t>
            </a:r>
            <a:r>
              <a:rPr lang="ru-RU" sz="2400" b="1" dirty="0" err="1"/>
              <a:t>поетична</a:t>
            </a:r>
            <a:r>
              <a:rPr lang="ru-RU" sz="2400" b="1" dirty="0"/>
              <a:t> </a:t>
            </a:r>
            <a:r>
              <a:rPr lang="ru-RU" sz="2400" b="1" dirty="0" err="1"/>
              <a:t>одухотвореність</a:t>
            </a:r>
            <a:r>
              <a:rPr lang="ru-RU" sz="2400" b="1" dirty="0"/>
              <a:t> і </a:t>
            </a:r>
            <a:r>
              <a:rPr lang="ru-RU" sz="2400" b="1" dirty="0" err="1"/>
              <a:t>буденність</a:t>
            </a:r>
            <a:r>
              <a:rPr lang="ru-RU" sz="2400" b="1" dirty="0"/>
              <a:t>, </a:t>
            </a:r>
            <a:r>
              <a:rPr lang="ru-RU" sz="2400" b="1" dirty="0" err="1"/>
              <a:t>утверджує</a:t>
            </a:r>
            <a:r>
              <a:rPr lang="ru-RU" sz="2400" b="1" dirty="0"/>
              <a:t> </a:t>
            </a:r>
            <a:r>
              <a:rPr lang="ru-RU" sz="2400" b="1" dirty="0" err="1"/>
              <a:t>нестримне</a:t>
            </a:r>
            <a:r>
              <a:rPr lang="ru-RU" sz="2400" b="1" dirty="0"/>
              <a:t> </a:t>
            </a:r>
            <a:r>
              <a:rPr lang="ru-RU" sz="2400" b="1" dirty="0" err="1"/>
              <a:t>прагнення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r>
              <a:rPr lang="ru-RU" sz="2400" b="1" dirty="0"/>
              <a:t> до </a:t>
            </a:r>
            <a:r>
              <a:rPr lang="ru-RU" sz="2400" b="1" dirty="0" err="1"/>
              <a:t>краси</a:t>
            </a:r>
            <a:r>
              <a:rPr lang="ru-RU" sz="2400" b="1" dirty="0"/>
              <a:t>, </a:t>
            </a:r>
            <a:r>
              <a:rPr lang="ru-RU" sz="2400" b="1" dirty="0" err="1"/>
              <a:t>світла</a:t>
            </a:r>
            <a:r>
              <a:rPr lang="ru-RU" sz="2400" b="1" dirty="0"/>
              <a:t>, </a:t>
            </a:r>
            <a:r>
              <a:rPr lang="ru-RU" sz="2400" b="1" dirty="0" err="1"/>
              <a:t>осягнення</a:t>
            </a:r>
            <a:r>
              <a:rPr lang="ru-RU" sz="2400" b="1" dirty="0"/>
              <a:t> космосу («</a:t>
            </a:r>
            <a:r>
              <a:rPr lang="ru-RU" sz="2400" b="1" dirty="0" err="1"/>
              <a:t>Ікар</a:t>
            </a:r>
            <a:r>
              <a:rPr lang="ru-RU" sz="2400" b="1" dirty="0"/>
              <a:t>», «</a:t>
            </a:r>
            <a:r>
              <a:rPr lang="ru-RU" sz="2400" b="1" dirty="0" err="1"/>
              <a:t>Сонячні</a:t>
            </a:r>
            <a:r>
              <a:rPr lang="ru-RU" sz="2400" b="1" dirty="0"/>
              <a:t> </a:t>
            </a:r>
            <a:r>
              <a:rPr lang="ru-RU" sz="2400" b="1" dirty="0" err="1"/>
              <a:t>хвилини</a:t>
            </a:r>
            <a:r>
              <a:rPr lang="ru-RU" sz="2400" b="1" dirty="0"/>
              <a:t>»), </a:t>
            </a:r>
            <a:r>
              <a:rPr lang="ru-RU" sz="2400" b="1" dirty="0" err="1"/>
              <a:t>розкриває</a:t>
            </a:r>
            <a:r>
              <a:rPr lang="ru-RU" sz="2400" b="1" dirty="0"/>
              <a:t> </a:t>
            </a:r>
            <a:r>
              <a:rPr lang="ru-RU" sz="2400" b="1" dirty="0" err="1"/>
              <a:t>трагізм</a:t>
            </a:r>
            <a:r>
              <a:rPr lang="ru-RU" sz="2400" b="1" dirty="0"/>
              <a:t> </a:t>
            </a:r>
            <a:r>
              <a:rPr lang="ru-RU" sz="2400" b="1" dirty="0" err="1"/>
              <a:t>духовної</a:t>
            </a:r>
            <a:r>
              <a:rPr lang="ru-RU" sz="2400" b="1" dirty="0"/>
              <a:t> </a:t>
            </a:r>
            <a:r>
              <a:rPr lang="ru-RU" sz="2400" b="1" dirty="0" err="1"/>
              <a:t>самотності</a:t>
            </a:r>
            <a:r>
              <a:rPr lang="ru-RU" sz="2400" b="1" dirty="0"/>
              <a:t> (цикл «</a:t>
            </a:r>
            <a:r>
              <a:rPr lang="ru-RU" sz="2400" b="1" dirty="0" err="1"/>
              <a:t>Осокорі</a:t>
            </a:r>
            <a:r>
              <a:rPr lang="ru-RU" sz="2400" b="1" dirty="0"/>
              <a:t>»). </a:t>
            </a:r>
            <a:r>
              <a:rPr lang="ru-RU" sz="2400" b="1" dirty="0" err="1"/>
              <a:t>Орієнтована</a:t>
            </a:r>
            <a:r>
              <a:rPr lang="ru-RU" sz="2400" b="1" dirty="0"/>
              <a:t> </a:t>
            </a:r>
            <a:r>
              <a:rPr lang="ru-RU" sz="2400" b="1" dirty="0" err="1"/>
              <a:t>передусім</a:t>
            </a:r>
            <a:r>
              <a:rPr lang="ru-RU" sz="2400" b="1" dirty="0"/>
              <a:t> на </a:t>
            </a:r>
            <a:r>
              <a:rPr lang="ru-RU" sz="2400" b="1" dirty="0" err="1"/>
              <a:t>читача</a:t>
            </a:r>
            <a:r>
              <a:rPr lang="ru-RU" sz="2400" b="1" dirty="0"/>
              <a:t>, </a:t>
            </a:r>
            <a:r>
              <a:rPr lang="ru-RU" sz="2400" b="1" dirty="0" err="1"/>
              <a:t>вихованого</a:t>
            </a:r>
            <a:r>
              <a:rPr lang="ru-RU" sz="2400" b="1" dirty="0"/>
              <a:t> на </a:t>
            </a:r>
            <a:r>
              <a:rPr lang="ru-RU" sz="2400" b="1" dirty="0" err="1"/>
              <a:t>найкращих</a:t>
            </a:r>
            <a:r>
              <a:rPr lang="ru-RU" sz="2400" b="1" dirty="0"/>
              <a:t> </a:t>
            </a:r>
            <a:r>
              <a:rPr lang="ru-RU" sz="2400" b="1" dirty="0" err="1"/>
              <a:t>зразках</a:t>
            </a:r>
            <a:r>
              <a:rPr lang="ru-RU" sz="2400" b="1" dirty="0"/>
              <a:t> </a:t>
            </a:r>
            <a:r>
              <a:rPr lang="ru-RU" sz="2400" b="1" dirty="0" err="1"/>
              <a:t>світової</a:t>
            </a:r>
            <a:r>
              <a:rPr lang="ru-RU" sz="2400" b="1" dirty="0"/>
              <a:t> </a:t>
            </a:r>
            <a:r>
              <a:rPr lang="ru-RU" sz="2400" b="1" dirty="0" err="1"/>
              <a:t>літератури</a:t>
            </a:r>
            <a:r>
              <a:rPr lang="ru-RU" sz="2400" b="1" dirty="0"/>
              <a:t>, </a:t>
            </a:r>
            <a:r>
              <a:rPr lang="ru-RU" sz="2400" b="1" dirty="0" err="1"/>
              <a:t>поезія</a:t>
            </a:r>
            <a:r>
              <a:rPr lang="ru-RU" sz="2400" b="1" dirty="0"/>
              <a:t> Вороного </a:t>
            </a:r>
            <a:r>
              <a:rPr lang="ru-RU" sz="2400" b="1" dirty="0" err="1"/>
              <a:t>була</a:t>
            </a:r>
            <a:r>
              <a:rPr lang="ru-RU" sz="2400" b="1" dirty="0"/>
              <a:t>, за </a:t>
            </a:r>
            <a:r>
              <a:rPr lang="ru-RU" sz="2400" b="1" dirty="0" err="1"/>
              <a:t>висловом</a:t>
            </a:r>
            <a:r>
              <a:rPr lang="ru-RU" sz="2400" b="1" dirty="0"/>
              <a:t> О. І. </a:t>
            </a:r>
            <a:r>
              <a:rPr lang="ru-RU" sz="2400" b="1" dirty="0" err="1"/>
              <a:t>Білецького</a:t>
            </a:r>
            <a:r>
              <a:rPr lang="ru-RU" sz="2400" b="1" dirty="0"/>
              <a:t>, «</a:t>
            </a:r>
            <a:r>
              <a:rPr lang="ru-RU" sz="2400" b="1" dirty="0" err="1"/>
              <a:t>явище</a:t>
            </a:r>
            <a:r>
              <a:rPr lang="ru-RU" sz="2400" b="1" dirty="0"/>
              <a:t> </a:t>
            </a:r>
            <a:r>
              <a:rPr lang="ru-RU" sz="2400" b="1" dirty="0" err="1"/>
              <a:t>високої</a:t>
            </a:r>
            <a:r>
              <a:rPr lang="ru-RU" sz="2400" b="1" dirty="0"/>
              <a:t> </a:t>
            </a:r>
            <a:r>
              <a:rPr lang="ru-RU" sz="2400" b="1" dirty="0" err="1"/>
              <a:t>художньої</a:t>
            </a:r>
            <a:r>
              <a:rPr lang="ru-RU" sz="2400" b="1" dirty="0"/>
              <a:t> </a:t>
            </a:r>
            <a:r>
              <a:rPr lang="ru-RU" sz="2400" b="1" dirty="0" err="1"/>
              <a:t>цінності</a:t>
            </a:r>
            <a:r>
              <a:rPr lang="ru-RU" sz="2400" b="1" dirty="0"/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6"/>
            <a:ext cx="2494012" cy="25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4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11089232" cy="5904656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 err="1">
                <a:solidFill>
                  <a:schemeClr val="tx2"/>
                </a:solidFill>
              </a:rPr>
              <a:t>Творчість</a:t>
            </a:r>
            <a:r>
              <a:rPr lang="ru-RU" sz="2000" b="1" dirty="0">
                <a:solidFill>
                  <a:schemeClr val="tx2"/>
                </a:solidFill>
              </a:rPr>
              <a:t> Вороного </a:t>
            </a:r>
            <a:r>
              <a:rPr lang="ru-RU" sz="2000" b="1" dirty="0" err="1">
                <a:solidFill>
                  <a:schemeClr val="tx2"/>
                </a:solidFill>
              </a:rPr>
              <a:t>знаменує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розрив</a:t>
            </a:r>
            <a:r>
              <a:rPr lang="ru-RU" sz="2000" b="1" dirty="0">
                <a:solidFill>
                  <a:schemeClr val="tx2"/>
                </a:solidFill>
              </a:rPr>
              <a:t> з </a:t>
            </a:r>
            <a:r>
              <a:rPr lang="ru-RU" sz="2000" b="1" dirty="0" err="1">
                <a:solidFill>
                  <a:schemeClr val="tx2"/>
                </a:solidFill>
              </a:rPr>
              <a:t>народницькою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традицією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їй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притаманна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різноманітність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метричних</a:t>
            </a:r>
            <a:r>
              <a:rPr lang="ru-RU" sz="2000" b="1" dirty="0">
                <a:solidFill>
                  <a:schemeClr val="tx2"/>
                </a:solidFill>
              </a:rPr>
              <a:t> форм і </a:t>
            </a:r>
            <a:r>
              <a:rPr lang="ru-RU" sz="2000" b="1" dirty="0" err="1">
                <a:solidFill>
                  <a:schemeClr val="tx2"/>
                </a:solidFill>
              </a:rPr>
              <a:t>строфічних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побудов</a:t>
            </a:r>
            <a:r>
              <a:rPr lang="ru-RU" sz="2000" b="1" dirty="0">
                <a:solidFill>
                  <a:schemeClr val="tx2"/>
                </a:solidFill>
              </a:rPr>
              <a:t>. </a:t>
            </a:r>
            <a:r>
              <a:rPr lang="ru-RU" sz="2000" b="1" dirty="0" err="1">
                <a:solidFill>
                  <a:schemeClr val="tx2"/>
                </a:solidFill>
              </a:rPr>
              <a:t>Тяжіння</a:t>
            </a:r>
            <a:r>
              <a:rPr lang="ru-RU" sz="2000" b="1" dirty="0">
                <a:solidFill>
                  <a:schemeClr val="tx2"/>
                </a:solidFill>
              </a:rPr>
              <a:t> до </a:t>
            </a:r>
            <a:r>
              <a:rPr lang="ru-RU" sz="2000" b="1" dirty="0" err="1">
                <a:solidFill>
                  <a:schemeClr val="tx2"/>
                </a:solidFill>
              </a:rPr>
              <a:t>модернізму</a:t>
            </a:r>
            <a:r>
              <a:rPr lang="ru-RU" sz="2000" b="1" dirty="0">
                <a:solidFill>
                  <a:schemeClr val="tx2"/>
                </a:solidFill>
              </a:rPr>
              <a:t> не </a:t>
            </a:r>
            <a:r>
              <a:rPr lang="ru-RU" sz="2000" b="1" dirty="0" err="1">
                <a:solidFill>
                  <a:schemeClr val="tx2"/>
                </a:solidFill>
              </a:rPr>
              <a:t>перешкоджало</a:t>
            </a:r>
            <a:r>
              <a:rPr lang="ru-RU" sz="2000" b="1" dirty="0">
                <a:solidFill>
                  <a:schemeClr val="tx2"/>
                </a:solidFill>
              </a:rPr>
              <a:t> Вороному </a:t>
            </a:r>
            <a:r>
              <a:rPr lang="ru-RU" sz="2000" b="1" dirty="0" err="1">
                <a:solidFill>
                  <a:schemeClr val="tx2"/>
                </a:solidFill>
              </a:rPr>
              <a:t>писати</a:t>
            </a:r>
            <a:r>
              <a:rPr lang="ru-RU" sz="2000" b="1" dirty="0">
                <a:solidFill>
                  <a:schemeClr val="tx2"/>
                </a:solidFill>
              </a:rPr>
              <a:t> твори, </a:t>
            </a:r>
            <a:r>
              <a:rPr lang="ru-RU" sz="2000" b="1" dirty="0" err="1">
                <a:solidFill>
                  <a:schemeClr val="tx2"/>
                </a:solidFill>
              </a:rPr>
              <a:t>пройняті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щирою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любов'ю</a:t>
            </a:r>
            <a:r>
              <a:rPr lang="ru-RU" sz="2000" b="1" dirty="0">
                <a:solidFill>
                  <a:schemeClr val="tx2"/>
                </a:solidFill>
              </a:rPr>
              <a:t> до народу, </a:t>
            </a:r>
            <a:r>
              <a:rPr lang="ru-RU" sz="2000" b="1" dirty="0" err="1">
                <a:solidFill>
                  <a:schemeClr val="tx2"/>
                </a:solidFill>
              </a:rPr>
              <a:t>шаною</a:t>
            </a:r>
            <a:r>
              <a:rPr lang="ru-RU" sz="2000" b="1" dirty="0">
                <a:solidFill>
                  <a:schemeClr val="tx2"/>
                </a:solidFill>
              </a:rPr>
              <a:t> до </a:t>
            </a:r>
            <a:r>
              <a:rPr lang="ru-RU" sz="2000" b="1" dirty="0" err="1">
                <a:solidFill>
                  <a:schemeClr val="tx2"/>
                </a:solidFill>
              </a:rPr>
              <a:t>його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найкращих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синів</a:t>
            </a:r>
            <a:r>
              <a:rPr lang="ru-RU" sz="2000" b="1" dirty="0">
                <a:solidFill>
                  <a:schemeClr val="tx2"/>
                </a:solidFill>
              </a:rPr>
              <a:t> («Краю </a:t>
            </a:r>
            <a:r>
              <a:rPr lang="ru-RU" sz="2000" b="1" dirty="0" err="1">
                <a:solidFill>
                  <a:schemeClr val="tx2"/>
                </a:solidFill>
              </a:rPr>
              <a:t>мій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рідний</a:t>
            </a:r>
            <a:r>
              <a:rPr lang="ru-RU" sz="2000" b="1" dirty="0">
                <a:solidFill>
                  <a:schemeClr val="tx2"/>
                </a:solidFill>
              </a:rPr>
              <a:t>», «Горами, горами», «</a:t>
            </a:r>
            <a:r>
              <a:rPr lang="ru-RU" sz="2000" b="1" dirty="0" err="1">
                <a:solidFill>
                  <a:schemeClr val="tx2"/>
                </a:solidFill>
              </a:rPr>
              <a:t>Привид</a:t>
            </a:r>
            <a:r>
              <a:rPr lang="ru-RU" sz="2000" b="1" dirty="0">
                <a:solidFill>
                  <a:schemeClr val="tx2"/>
                </a:solidFill>
              </a:rPr>
              <a:t>», </a:t>
            </a:r>
            <a:r>
              <a:rPr lang="ru-RU" sz="2000" b="1" dirty="0" err="1">
                <a:solidFill>
                  <a:schemeClr val="tx2"/>
                </a:solidFill>
              </a:rPr>
              <a:t>вірші</a:t>
            </a:r>
            <a:r>
              <a:rPr lang="ru-RU" sz="2000" b="1" dirty="0">
                <a:solidFill>
                  <a:schemeClr val="tx2"/>
                </a:solidFill>
              </a:rPr>
              <a:t>, </a:t>
            </a:r>
            <a:r>
              <a:rPr lang="ru-RU" sz="2000" b="1" dirty="0" err="1">
                <a:solidFill>
                  <a:schemeClr val="tx2"/>
                </a:solidFill>
              </a:rPr>
              <a:t>присвячені</a:t>
            </a:r>
            <a:r>
              <a:rPr lang="ru-RU" sz="2000" b="1" dirty="0">
                <a:solidFill>
                  <a:schemeClr val="tx2"/>
                </a:solidFill>
              </a:rPr>
              <a:t> Т. </a:t>
            </a:r>
            <a:r>
              <a:rPr lang="ru-RU" sz="2000" b="1" dirty="0" err="1">
                <a:solidFill>
                  <a:schemeClr val="tx2"/>
                </a:solidFill>
              </a:rPr>
              <a:t>Шевченкові</a:t>
            </a:r>
            <a:r>
              <a:rPr lang="ru-RU" sz="2000" b="1" dirty="0">
                <a:solidFill>
                  <a:schemeClr val="tx2"/>
                </a:solidFill>
              </a:rPr>
              <a:t>, І. </a:t>
            </a:r>
            <a:r>
              <a:rPr lang="ru-RU" sz="2000" b="1" dirty="0" err="1">
                <a:solidFill>
                  <a:schemeClr val="tx2"/>
                </a:solidFill>
              </a:rPr>
              <a:t>Франкові</a:t>
            </a:r>
            <a:r>
              <a:rPr lang="ru-RU" sz="2000" b="1" dirty="0">
                <a:solidFill>
                  <a:schemeClr val="tx2"/>
                </a:solidFill>
              </a:rPr>
              <a:t>, М. </a:t>
            </a:r>
            <a:r>
              <a:rPr lang="ru-RU" sz="2000" b="1" dirty="0" err="1">
                <a:solidFill>
                  <a:schemeClr val="tx2"/>
                </a:solidFill>
              </a:rPr>
              <a:t>Лисенкові</a:t>
            </a:r>
            <a:r>
              <a:rPr lang="ru-RU" sz="2000" b="1" dirty="0" smtClean="0">
                <a:solidFill>
                  <a:schemeClr val="tx2"/>
                </a:solidFill>
              </a:rPr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Водночас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створює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поезії</a:t>
            </a:r>
            <a:r>
              <a:rPr lang="ru-RU" sz="2000" b="1" dirty="0">
                <a:solidFill>
                  <a:schemeClr val="tx2"/>
                </a:solidFill>
              </a:rPr>
              <a:t>, в </a:t>
            </a:r>
            <a:r>
              <a:rPr lang="ru-RU" sz="2000" b="1" dirty="0" err="1">
                <a:solidFill>
                  <a:schemeClr val="tx2"/>
                </a:solidFill>
              </a:rPr>
              <a:t>яких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висміює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псевдопатріотизм</a:t>
            </a:r>
            <a:r>
              <a:rPr lang="ru-RU" sz="2000" b="1" dirty="0">
                <a:solidFill>
                  <a:schemeClr val="tx2"/>
                </a:solidFill>
              </a:rPr>
              <a:t> («</a:t>
            </a:r>
            <a:r>
              <a:rPr lang="ru-RU" sz="2000" b="1" dirty="0" err="1">
                <a:solidFill>
                  <a:schemeClr val="tx2"/>
                </a:solidFill>
              </a:rPr>
              <a:t>Мерці</a:t>
            </a:r>
            <a:r>
              <a:rPr lang="ru-RU" sz="2000" b="1" dirty="0">
                <a:solidFill>
                  <a:schemeClr val="tx2"/>
                </a:solidFill>
              </a:rPr>
              <a:t>», «</a:t>
            </a:r>
            <a:r>
              <a:rPr lang="ru-RU" sz="2000" b="1" dirty="0" err="1">
                <a:solidFill>
                  <a:schemeClr val="tx2"/>
                </a:solidFill>
              </a:rPr>
              <a:t>Молодий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патріот</a:t>
            </a:r>
            <a:r>
              <a:rPr lang="ru-RU" sz="2000" b="1" dirty="0">
                <a:solidFill>
                  <a:schemeClr val="tx2"/>
                </a:solidFill>
              </a:rPr>
              <a:t>», «Старим </a:t>
            </a:r>
            <a:r>
              <a:rPr lang="ru-RU" sz="2000" b="1" dirty="0" err="1">
                <a:solidFill>
                  <a:schemeClr val="tx2"/>
                </a:solidFill>
              </a:rPr>
              <a:t>патріотам</a:t>
            </a:r>
            <a:r>
              <a:rPr lang="ru-RU" sz="2000" b="1" dirty="0" smtClean="0">
                <a:solidFill>
                  <a:schemeClr val="tx2"/>
                </a:solidFill>
              </a:rPr>
              <a:t>»).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 smtClean="0">
              <a:solidFill>
                <a:schemeClr val="tx2"/>
              </a:solidFill>
            </a:endParaRPr>
          </a:p>
          <a:p>
            <a:endParaRPr lang="ru-RU" sz="20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Вороному </a:t>
            </a:r>
            <a:r>
              <a:rPr lang="ru-RU" sz="2000" b="1" dirty="0" err="1">
                <a:solidFill>
                  <a:schemeClr val="tx2"/>
                </a:solidFill>
              </a:rPr>
              <a:t>належить</a:t>
            </a:r>
            <a:r>
              <a:rPr lang="ru-RU" sz="2000" b="1" dirty="0">
                <a:solidFill>
                  <a:schemeClr val="tx2"/>
                </a:solidFill>
              </a:rPr>
              <a:t> ряд </a:t>
            </a:r>
            <a:r>
              <a:rPr lang="ru-RU" sz="2000" b="1" dirty="0" err="1">
                <a:solidFill>
                  <a:schemeClr val="tx2"/>
                </a:solidFill>
              </a:rPr>
              <a:t>мистецтвознавчих</a:t>
            </a:r>
            <a:r>
              <a:rPr lang="ru-RU" sz="2000" b="1" dirty="0">
                <a:solidFill>
                  <a:schemeClr val="tx2"/>
                </a:solidFill>
              </a:rPr>
              <a:t> («</a:t>
            </a:r>
            <a:r>
              <a:rPr lang="ru-RU" sz="2000" b="1" dirty="0" err="1">
                <a:solidFill>
                  <a:schemeClr val="tx2"/>
                </a:solidFill>
              </a:rPr>
              <a:t>Пензлем</a:t>
            </a:r>
            <a:r>
              <a:rPr lang="ru-RU" sz="2000" b="1" dirty="0">
                <a:solidFill>
                  <a:schemeClr val="tx2"/>
                </a:solidFill>
              </a:rPr>
              <a:t> і пером») і </a:t>
            </a:r>
            <a:r>
              <a:rPr lang="ru-RU" sz="2000" b="1" dirty="0" err="1">
                <a:solidFill>
                  <a:schemeClr val="tx2"/>
                </a:solidFill>
              </a:rPr>
              <a:t>театрознавчих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розвідок</a:t>
            </a:r>
            <a:r>
              <a:rPr lang="ru-RU" sz="2000" b="1" dirty="0">
                <a:solidFill>
                  <a:schemeClr val="tx2"/>
                </a:solidFill>
              </a:rPr>
              <a:t> («</a:t>
            </a:r>
            <a:r>
              <a:rPr lang="ru-RU" sz="2000" b="1" dirty="0" err="1">
                <a:solidFill>
                  <a:schemeClr val="tx2"/>
                </a:solidFill>
              </a:rPr>
              <a:t>Театральне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мистецтво</a:t>
            </a:r>
            <a:r>
              <a:rPr lang="ru-RU" sz="2000" b="1" dirty="0">
                <a:solidFill>
                  <a:schemeClr val="tx2"/>
                </a:solidFill>
              </a:rPr>
              <a:t> й </a:t>
            </a:r>
            <a:r>
              <a:rPr lang="ru-RU" sz="2000" b="1" dirty="0" err="1">
                <a:solidFill>
                  <a:schemeClr val="tx2"/>
                </a:solidFill>
              </a:rPr>
              <a:t>український</a:t>
            </a:r>
            <a:r>
              <a:rPr lang="ru-RU" sz="2000" b="1" dirty="0">
                <a:solidFill>
                  <a:schemeClr val="tx2"/>
                </a:solidFill>
              </a:rPr>
              <a:t> театр», 1912; «Театр і драма», 1913), в </a:t>
            </a:r>
            <a:r>
              <a:rPr lang="ru-RU" sz="2000" b="1" dirty="0" err="1">
                <a:solidFill>
                  <a:schemeClr val="tx2"/>
                </a:solidFill>
              </a:rPr>
              <a:t>яких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він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виступає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прихильником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системи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Станіславського</a:t>
            </a:r>
            <a:r>
              <a:rPr lang="ru-RU" sz="2000" b="1" dirty="0">
                <a:solidFill>
                  <a:schemeClr val="tx2"/>
                </a:solidFill>
              </a:rPr>
              <a:t>; «Михайло </a:t>
            </a:r>
            <a:r>
              <a:rPr lang="ru-RU" sz="2000" b="1" dirty="0" err="1">
                <a:solidFill>
                  <a:schemeClr val="tx2"/>
                </a:solidFill>
              </a:rPr>
              <a:t>Щепкін</a:t>
            </a:r>
            <a:r>
              <a:rPr lang="ru-RU" sz="2000" b="1" dirty="0">
                <a:solidFill>
                  <a:schemeClr val="tx2"/>
                </a:solidFill>
              </a:rPr>
              <a:t>», 1913 р.; «</a:t>
            </a:r>
            <a:r>
              <a:rPr lang="ru-RU" sz="2000" b="1" dirty="0" err="1">
                <a:solidFill>
                  <a:schemeClr val="tx2"/>
                </a:solidFill>
              </a:rPr>
              <a:t>Український</a:t>
            </a:r>
            <a:r>
              <a:rPr lang="ru-RU" sz="2000" b="1" dirty="0">
                <a:solidFill>
                  <a:schemeClr val="tx2"/>
                </a:solidFill>
              </a:rPr>
              <a:t> театр у </a:t>
            </a:r>
            <a:r>
              <a:rPr lang="ru-RU" sz="2000" b="1" dirty="0" err="1">
                <a:solidFill>
                  <a:schemeClr val="tx2"/>
                </a:solidFill>
              </a:rPr>
              <a:t>Києві</a:t>
            </a:r>
            <a:r>
              <a:rPr lang="ru-RU" sz="2000" b="1" dirty="0">
                <a:solidFill>
                  <a:schemeClr val="tx2"/>
                </a:solidFill>
              </a:rPr>
              <a:t>», 1914 р.; «</a:t>
            </a:r>
            <a:r>
              <a:rPr lang="ru-RU" sz="2000" b="1" dirty="0" err="1">
                <a:solidFill>
                  <a:schemeClr val="tx2"/>
                </a:solidFill>
              </a:rPr>
              <a:t>Режисер</a:t>
            </a:r>
            <a:r>
              <a:rPr lang="ru-RU" sz="2000" b="1" dirty="0">
                <a:solidFill>
                  <a:schemeClr val="tx2"/>
                </a:solidFill>
              </a:rPr>
              <a:t>», 1925 р.; «Драматична примадонна», 1924 р. — про </a:t>
            </a:r>
            <a:r>
              <a:rPr lang="ru-RU" sz="2000" b="1" dirty="0" err="1">
                <a:solidFill>
                  <a:schemeClr val="tx2"/>
                </a:solidFill>
              </a:rPr>
              <a:t>сценічну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творчість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відомої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актриси</a:t>
            </a:r>
            <a:r>
              <a:rPr lang="ru-RU" sz="2000" b="1" dirty="0">
                <a:solidFill>
                  <a:schemeClr val="tx2"/>
                </a:solidFill>
              </a:rPr>
              <a:t> Л. </a:t>
            </a:r>
            <a:r>
              <a:rPr lang="ru-RU" sz="2000" b="1" dirty="0" err="1">
                <a:solidFill>
                  <a:schemeClr val="tx2"/>
                </a:solidFill>
              </a:rPr>
              <a:t>Ліницької</a:t>
            </a:r>
            <a:r>
              <a:rPr lang="ru-RU" sz="2000" b="1" dirty="0" smtClean="0">
                <a:solidFill>
                  <a:schemeClr val="tx2"/>
                </a:solidFill>
              </a:rPr>
              <a:t>.</a:t>
            </a:r>
            <a:endParaRPr lang="ru-RU" sz="2000" b="1" dirty="0">
              <a:solidFill>
                <a:schemeClr val="tx2"/>
              </a:solidFill>
            </a:endParaRPr>
          </a:p>
          <a:p>
            <a:endParaRPr lang="ru-RU" sz="2000" b="1" dirty="0">
              <a:solidFill>
                <a:schemeClr val="tx2"/>
              </a:solidFill>
            </a:endParaRPr>
          </a:p>
          <a:p>
            <a:r>
              <a:rPr lang="ru-RU" sz="2000" b="1" dirty="0">
                <a:solidFill>
                  <a:schemeClr val="tx2"/>
                </a:solidFill>
              </a:rPr>
              <a:t>Вороний — автор ряду </a:t>
            </a:r>
            <a:r>
              <a:rPr lang="ru-RU" sz="2000" b="1" dirty="0" err="1">
                <a:solidFill>
                  <a:schemeClr val="tx2"/>
                </a:solidFill>
              </a:rPr>
              <a:t>літературознавчих</a:t>
            </a:r>
            <a:r>
              <a:rPr lang="ru-RU" sz="2000" b="1" dirty="0">
                <a:solidFill>
                  <a:schemeClr val="tx2"/>
                </a:solidFill>
              </a:rPr>
              <a:t> статей, </a:t>
            </a:r>
            <a:r>
              <a:rPr lang="ru-RU" sz="2000" b="1" dirty="0" err="1">
                <a:solidFill>
                  <a:schemeClr val="tx2"/>
                </a:solidFill>
              </a:rPr>
              <a:t>театральних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рецензій</a:t>
            </a:r>
            <a:r>
              <a:rPr lang="ru-RU" sz="2000" b="1" dirty="0">
                <a:solidFill>
                  <a:schemeClr val="tx2"/>
                </a:solidFill>
              </a:rPr>
              <a:t>. У </a:t>
            </a:r>
            <a:r>
              <a:rPr lang="ru-RU" sz="2000" b="1" dirty="0" err="1">
                <a:solidFill>
                  <a:schemeClr val="tx2"/>
                </a:solidFill>
              </a:rPr>
              <a:t>спадщині</a:t>
            </a:r>
            <a:r>
              <a:rPr lang="ru-RU" sz="2000" b="1" dirty="0">
                <a:solidFill>
                  <a:schemeClr val="tx2"/>
                </a:solidFill>
              </a:rPr>
              <a:t> Вороного </a:t>
            </a:r>
            <a:r>
              <a:rPr lang="ru-RU" sz="2000" b="1" dirty="0" err="1">
                <a:solidFill>
                  <a:schemeClr val="tx2"/>
                </a:solidFill>
              </a:rPr>
              <a:t>значне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місце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посідають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переклади</a:t>
            </a:r>
            <a:r>
              <a:rPr lang="ru-RU" sz="2000" b="1" dirty="0">
                <a:solidFill>
                  <a:schemeClr val="tx2"/>
                </a:solidFill>
              </a:rPr>
              <a:t> й </a:t>
            </a:r>
            <a:r>
              <a:rPr lang="ru-RU" sz="2000" b="1" dirty="0" err="1">
                <a:solidFill>
                  <a:schemeClr val="tx2"/>
                </a:solidFill>
              </a:rPr>
              <a:t>переспіви</a:t>
            </a:r>
            <a:r>
              <a:rPr lang="ru-RU" sz="2000" b="1" dirty="0">
                <a:solidFill>
                  <a:schemeClr val="tx2"/>
                </a:solidFill>
              </a:rPr>
              <a:t> з </a:t>
            </a:r>
            <a:r>
              <a:rPr lang="ru-RU" sz="2000" b="1" dirty="0" err="1">
                <a:solidFill>
                  <a:schemeClr val="tx2"/>
                </a:solidFill>
              </a:rPr>
              <a:t>інших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літератур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34342" y="341029"/>
            <a:ext cx="2267451" cy="982010"/>
          </a:xfrm>
          <a:prstGeom prst="right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ПОЕТ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334342" y="1617852"/>
            <a:ext cx="2286016" cy="1143008"/>
          </a:xfrm>
          <a:prstGeom prst="right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ПЕРЕКЛАДАЧ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362282" y="3212976"/>
            <a:ext cx="2143140" cy="1000132"/>
          </a:xfrm>
          <a:prstGeom prst="right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КРИТИК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334342" y="4941168"/>
            <a:ext cx="2428892" cy="1143008"/>
          </a:xfrm>
          <a:prstGeom prst="right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РЕДАКТОР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092153" y="5201657"/>
            <a:ext cx="3500462" cy="1643074"/>
          </a:xfrm>
          <a:prstGeom prst="up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ДОСЛІДНИК ТЕАТРУ,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ДРАМАТУРГІЇ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8925758" y="4941168"/>
            <a:ext cx="2571736" cy="1143008"/>
          </a:xfrm>
          <a:prstGeom prst="left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ГРОМАДСЬКИЙ ДІЯЧ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8997164" y="3212976"/>
            <a:ext cx="2500330" cy="1143008"/>
          </a:xfrm>
          <a:prstGeom prst="left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РЕЖИСЕР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8997164" y="1936116"/>
            <a:ext cx="2500298" cy="1000132"/>
          </a:xfrm>
          <a:prstGeom prst="left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АКТОР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Выноска со стрелкой влево 11"/>
          <p:cNvSpPr/>
          <p:nvPr/>
        </p:nvSpPr>
        <p:spPr>
          <a:xfrm>
            <a:off x="8792704" y="599477"/>
            <a:ext cx="2714612" cy="1000132"/>
          </a:xfrm>
          <a:prstGeom prst="left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ПУБЛІЦИСТ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4449343" y="46216"/>
            <a:ext cx="2786082" cy="1571636"/>
          </a:xfrm>
          <a:prstGeom prst="downArrowCallout">
            <a:avLst/>
          </a:prstGeom>
          <a:solidFill>
            <a:srgbClr val="53548A"/>
          </a:solidFill>
          <a:ln w="19050" cap="flat" cmpd="sng" algn="ctr">
            <a:solidFill>
              <a:srgbClr val="53548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ІСТОРИК ЛІТЕРАТУРИ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153" y="1673265"/>
            <a:ext cx="3658444" cy="32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1804" y="260648"/>
            <a:ext cx="10513168" cy="6336704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ahoma"/>
              </a:rPr>
              <a:t>М.Вороний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знаменує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собою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значну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сторінку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в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житті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нашої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літератури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й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культури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загалом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. </a:t>
            </a:r>
            <a:endParaRPr lang="ru-RU" sz="2800" dirty="0" smtClean="0">
              <a:solidFill>
                <a:srgbClr val="002060"/>
              </a:solidFill>
              <a:latin typeface="Tahoma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Tahoma"/>
              </a:rPr>
              <a:t>Його</a:t>
            </a:r>
            <a:r>
              <a:rPr lang="ru-RU" sz="280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поетичний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доробок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критика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порівнює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з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творчістю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Шарля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Бодлера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й Поля Верлена.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П.Тичина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й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М.Рильський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вважали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його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своїм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учителем. </a:t>
            </a:r>
            <a:endParaRPr lang="ru-RU" sz="2800" dirty="0" smtClean="0">
              <a:solidFill>
                <a:srgbClr val="002060"/>
              </a:solidFill>
              <a:latin typeface="Tahoma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Tahoma"/>
              </a:rPr>
              <a:t>Саме</a:t>
            </a:r>
            <a:r>
              <a:rPr lang="ru-RU" sz="280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ahoma"/>
              </a:rPr>
              <a:t>він</a:t>
            </a:r>
            <a:r>
              <a:rPr lang="ru-RU" sz="280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ahoma"/>
              </a:rPr>
              <a:t>примусив</a:t>
            </a:r>
            <a:r>
              <a:rPr lang="ru-RU" sz="280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цілі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ahoma"/>
              </a:rPr>
              <a:t>покоління</a:t>
            </a:r>
            <a:r>
              <a:rPr lang="ru-RU" sz="280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творців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замислюватися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над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сутністю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художнього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слова, над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філософією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мистецтва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. І в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естетичних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поглядах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, і в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творчості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він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був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новатором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художніх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форм,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прагнув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розширити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естетичні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горизонти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нашої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літератури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. </a:t>
            </a:r>
            <a:endParaRPr lang="ru-RU" sz="2800" dirty="0" smtClean="0">
              <a:solidFill>
                <a:srgbClr val="002060"/>
              </a:solidFill>
              <a:latin typeface="Tahoma"/>
            </a:endParaRPr>
          </a:p>
          <a:p>
            <a:r>
              <a:rPr lang="ru-RU" sz="2800" dirty="0" err="1" smtClean="0">
                <a:solidFill>
                  <a:srgbClr val="002060"/>
                </a:solidFill>
                <a:latin typeface="Tahoma"/>
              </a:rPr>
              <a:t>Відстоював</a:t>
            </a:r>
            <a:r>
              <a:rPr lang="ru-RU" sz="2800" dirty="0" smtClean="0">
                <a:solidFill>
                  <a:srgbClr val="002060"/>
                </a:solidFill>
                <a:latin typeface="Tahoma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право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поезії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«нести красу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чуттів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 і </a:t>
            </a:r>
            <a:r>
              <a:rPr lang="ru-RU" sz="2800" dirty="0" err="1">
                <a:solidFill>
                  <a:srgbClr val="002060"/>
                </a:solidFill>
                <a:latin typeface="Tahoma"/>
              </a:rPr>
              <a:t>замислів</a:t>
            </a:r>
            <a:r>
              <a:rPr lang="ru-RU" sz="2800" dirty="0">
                <a:solidFill>
                  <a:srgbClr val="002060"/>
                </a:solidFill>
                <a:latin typeface="Tahoma"/>
              </a:rPr>
              <a:t>».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188640"/>
            <a:ext cx="11233248" cy="15841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err="1">
                <a:solidFill>
                  <a:srgbClr val="002060"/>
                </a:solidFill>
              </a:rPr>
              <a:t>Микола</a:t>
            </a:r>
            <a:r>
              <a:rPr lang="ru-RU" sz="3200" b="1" dirty="0">
                <a:solidFill>
                  <a:srgbClr val="002060"/>
                </a:solidFill>
              </a:rPr>
              <a:t> Вороний </a:t>
            </a:r>
            <a:r>
              <a:rPr lang="ru-RU" sz="3200" b="1" dirty="0" err="1">
                <a:solidFill>
                  <a:srgbClr val="002060"/>
                </a:solidFill>
              </a:rPr>
              <a:t>народився</a:t>
            </a:r>
            <a:r>
              <a:rPr lang="ru-RU" sz="3200" b="1" dirty="0">
                <a:solidFill>
                  <a:srgbClr val="002060"/>
                </a:solidFill>
              </a:rPr>
              <a:t> 6 </a:t>
            </a:r>
            <a:r>
              <a:rPr lang="ru-RU" sz="3200" b="1" dirty="0" err="1">
                <a:solidFill>
                  <a:srgbClr val="002060"/>
                </a:solidFill>
              </a:rPr>
              <a:t>грудня</a:t>
            </a:r>
            <a:r>
              <a:rPr lang="ru-RU" sz="3200" b="1" dirty="0">
                <a:solidFill>
                  <a:srgbClr val="002060"/>
                </a:solidFill>
              </a:rPr>
              <a:t> 1871 р. на </a:t>
            </a:r>
            <a:r>
              <a:rPr lang="ru-RU" sz="3200" b="1" dirty="0" err="1">
                <a:solidFill>
                  <a:srgbClr val="002060"/>
                </a:solidFill>
              </a:rPr>
              <a:t>Катеринославщині</a:t>
            </a:r>
            <a:r>
              <a:rPr lang="ru-RU" sz="3200" b="1" dirty="0">
                <a:solidFill>
                  <a:srgbClr val="002060"/>
                </a:solidFill>
              </a:rPr>
              <a:t> (</a:t>
            </a:r>
            <a:r>
              <a:rPr lang="ru-RU" sz="3200" b="1" dirty="0" err="1">
                <a:solidFill>
                  <a:srgbClr val="002060"/>
                </a:solidFill>
              </a:rPr>
              <a:t>нині</a:t>
            </a:r>
            <a:r>
              <a:rPr lang="ru-RU" sz="3200" b="1" dirty="0">
                <a:solidFill>
                  <a:srgbClr val="002060"/>
                </a:solidFill>
              </a:rPr>
              <a:t> — </a:t>
            </a:r>
            <a:r>
              <a:rPr lang="ru-RU" sz="3200" b="1" dirty="0" err="1">
                <a:solidFill>
                  <a:srgbClr val="002060"/>
                </a:solidFill>
              </a:rPr>
              <a:t>Дніпропетровська</a:t>
            </a:r>
            <a:r>
              <a:rPr lang="ru-RU" sz="3200" b="1" dirty="0">
                <a:solidFill>
                  <a:srgbClr val="002060"/>
                </a:solidFill>
              </a:rPr>
              <a:t> область</a:t>
            </a:r>
            <a:r>
              <a:rPr lang="ru-RU" sz="3200" b="1" dirty="0" smtClean="0">
                <a:solidFill>
                  <a:srgbClr val="002060"/>
                </a:solidFill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Його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батько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 походив з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кріпаків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, сам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був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ремісником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Мати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 ж вела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родовід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від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 ректора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Києво-Могилянської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академії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 П.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</a:rPr>
              <a:t>Колачинського</a:t>
            </a:r>
            <a:r>
              <a:rPr lang="ru-RU" sz="3200" dirty="0">
                <a:solidFill>
                  <a:srgbClr val="002060"/>
                </a:solidFill>
                <a:latin typeface="Times New Roman"/>
              </a:rPr>
              <a:t>.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3068960"/>
            <a:ext cx="3600400" cy="3754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33772" y="0"/>
            <a:ext cx="11665296" cy="5767536"/>
          </a:xfrm>
        </p:spPr>
        <p:txBody>
          <a:bodyPr>
            <a:normAutofit/>
          </a:bodyPr>
          <a:lstStyle/>
          <a:p>
            <a:pPr defTabSz="1216152">
              <a:buClr>
                <a:srgbClr val="374C81"/>
              </a:buClr>
              <a:buFont typeface="Wingdings" pitchFamily="2" charset="2"/>
              <a:buChar char="§"/>
            </a:pPr>
            <a:r>
              <a:rPr lang="ru-RU" dirty="0" err="1">
                <a:solidFill>
                  <a:srgbClr val="002060"/>
                </a:solidFill>
              </a:rPr>
              <a:t>Навчався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Харківському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пізніше</a:t>
            </a:r>
            <a:r>
              <a:rPr lang="ru-RU" dirty="0">
                <a:solidFill>
                  <a:srgbClr val="002060"/>
                </a:solidFill>
              </a:rPr>
              <a:t> — у </a:t>
            </a:r>
            <a:r>
              <a:rPr lang="ru-RU" dirty="0" err="1">
                <a:solidFill>
                  <a:srgbClr val="002060"/>
                </a:solidFill>
              </a:rPr>
              <a:t>Ростовському</a:t>
            </a:r>
            <a:r>
              <a:rPr lang="ru-RU" dirty="0">
                <a:solidFill>
                  <a:srgbClr val="002060"/>
                </a:solidFill>
              </a:rPr>
              <a:t> реальному </a:t>
            </a:r>
            <a:r>
              <a:rPr lang="ru-RU" dirty="0" err="1">
                <a:solidFill>
                  <a:srgbClr val="002060"/>
                </a:solidFill>
              </a:rPr>
              <a:t>училищі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звідки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виключений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зв'язки</a:t>
            </a:r>
            <a:r>
              <a:rPr lang="ru-RU" dirty="0">
                <a:solidFill>
                  <a:srgbClr val="002060"/>
                </a:solidFill>
              </a:rPr>
              <a:t> з народниками, </a:t>
            </a:r>
            <a:r>
              <a:rPr lang="ru-RU" dirty="0" err="1">
                <a:solidFill>
                  <a:srgbClr val="002060"/>
                </a:solidFill>
              </a:rPr>
              <a:t>читання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поширення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забороненої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літератури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endParaRPr lang="ru-RU" dirty="0" smtClean="0">
              <a:solidFill>
                <a:srgbClr val="002060"/>
              </a:solidFill>
            </a:endParaRPr>
          </a:p>
          <a:p>
            <a:pPr defTabSz="1216152">
              <a:buClr>
                <a:srgbClr val="374C81"/>
              </a:buClr>
              <a:buFont typeface="Wingdings" pitchFamily="2" charset="2"/>
              <a:buChar char="§"/>
            </a:pPr>
            <a:r>
              <a:rPr lang="ru-RU" dirty="0" smtClean="0">
                <a:solidFill>
                  <a:srgbClr val="002060"/>
                </a:solidFill>
              </a:rPr>
              <a:t>Три </a:t>
            </a:r>
            <a:r>
              <a:rPr lang="ru-RU" dirty="0">
                <a:solidFill>
                  <a:srgbClr val="002060"/>
                </a:solidFill>
              </a:rPr>
              <a:t>роки </a:t>
            </a:r>
            <a:r>
              <a:rPr lang="ru-RU" dirty="0" err="1">
                <a:solidFill>
                  <a:srgbClr val="002060"/>
                </a:solidFill>
              </a:rPr>
              <a:t>перебував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наглядом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поліції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забороною </a:t>
            </a:r>
            <a:r>
              <a:rPr lang="ru-RU" dirty="0" err="1">
                <a:solidFill>
                  <a:srgbClr val="002060"/>
                </a:solidFill>
              </a:rPr>
              <a:t>вступати</a:t>
            </a:r>
            <a:r>
              <a:rPr lang="ru-RU" dirty="0">
                <a:solidFill>
                  <a:srgbClr val="002060"/>
                </a:solidFill>
              </a:rPr>
              <a:t> до </a:t>
            </a:r>
            <a:r>
              <a:rPr lang="ru-RU" dirty="0" err="1">
                <a:solidFill>
                  <a:srgbClr val="002060"/>
                </a:solidFill>
              </a:rPr>
              <a:t>вищих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навчальних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закладів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Росії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defTabSz="1216152">
              <a:buClr>
                <a:srgbClr val="374C81"/>
              </a:buCl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002060"/>
                </a:solidFill>
              </a:rPr>
              <a:t>Продовжував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навчання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Віденському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Львівському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університетах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філософський</a:t>
            </a:r>
            <a:r>
              <a:rPr lang="ru-RU" dirty="0">
                <a:solidFill>
                  <a:srgbClr val="002060"/>
                </a:solidFill>
              </a:rPr>
              <a:t> факультет).</a:t>
            </a:r>
            <a:endParaRPr lang="ru-RU" b="0" i="0" dirty="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828" y="3356992"/>
            <a:ext cx="4824536" cy="322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2444" y="3356991"/>
            <a:ext cx="4968552" cy="3226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0"/>
            <a:ext cx="10157354" cy="1944216"/>
          </a:xfrm>
        </p:spPr>
        <p:txBody>
          <a:bodyPr>
            <a:noAutofit/>
          </a:bodyPr>
          <a:lstStyle/>
          <a:p>
            <a:pPr defTabSz="1216152">
              <a:spcBef>
                <a:spcPts val="0"/>
              </a:spcBef>
            </a:pPr>
            <a:r>
              <a:rPr lang="ru-RU" sz="3600" dirty="0">
                <a:solidFill>
                  <a:srgbClr val="002060"/>
                </a:solidFill>
                <a:latin typeface="Arimo"/>
              </a:rPr>
              <a:t>У </a:t>
            </a:r>
            <a:r>
              <a:rPr lang="ru-RU" sz="3600" dirty="0" err="1">
                <a:solidFill>
                  <a:srgbClr val="002060"/>
                </a:solidFill>
                <a:latin typeface="Arimo"/>
              </a:rPr>
              <a:t>Львові</a:t>
            </a:r>
            <a:r>
              <a:rPr lang="ru-RU" sz="36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mo"/>
              </a:rPr>
              <a:t>зблизився</a:t>
            </a:r>
            <a:r>
              <a:rPr lang="ru-RU" sz="3600" dirty="0">
                <a:solidFill>
                  <a:srgbClr val="002060"/>
                </a:solidFill>
                <a:latin typeface="Arimo"/>
              </a:rPr>
              <a:t> з І. Франком, </a:t>
            </a:r>
            <a:r>
              <a:rPr lang="ru-RU" sz="3600" dirty="0" err="1">
                <a:solidFill>
                  <a:srgbClr val="002060"/>
                </a:solidFill>
                <a:latin typeface="Arimo"/>
              </a:rPr>
              <a:t>який</a:t>
            </a:r>
            <a:r>
              <a:rPr lang="ru-RU" sz="3600" dirty="0">
                <a:solidFill>
                  <a:srgbClr val="002060"/>
                </a:solidFill>
                <a:latin typeface="Arimo"/>
              </a:rPr>
              <a:t> справив великий </a:t>
            </a:r>
            <a:r>
              <a:rPr lang="ru-RU" sz="3600" dirty="0" err="1">
                <a:solidFill>
                  <a:srgbClr val="002060"/>
                </a:solidFill>
                <a:latin typeface="Arimo"/>
              </a:rPr>
              <a:t>вплив</a:t>
            </a:r>
            <a:r>
              <a:rPr lang="ru-RU" sz="3600" dirty="0">
                <a:solidFill>
                  <a:srgbClr val="002060"/>
                </a:solidFill>
                <a:latin typeface="Arimo"/>
              </a:rPr>
              <a:t> на </a:t>
            </a:r>
            <a:r>
              <a:rPr lang="ru-RU" sz="3600" dirty="0" err="1">
                <a:solidFill>
                  <a:srgbClr val="002060"/>
                </a:solidFill>
                <a:latin typeface="Arimo"/>
              </a:rPr>
              <a:t>формування</a:t>
            </a:r>
            <a:r>
              <a:rPr lang="ru-RU" sz="36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mo"/>
              </a:rPr>
              <a:t>його</a:t>
            </a:r>
            <a:r>
              <a:rPr lang="ru-RU" sz="36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mo"/>
              </a:rPr>
              <a:t>світогляду</a:t>
            </a:r>
            <a:r>
              <a:rPr lang="ru-RU" sz="3600" dirty="0">
                <a:solidFill>
                  <a:srgbClr val="002060"/>
                </a:solidFill>
                <a:latin typeface="Arimo"/>
              </a:rPr>
              <a:t>, </a:t>
            </a:r>
            <a:r>
              <a:rPr lang="ru-RU" sz="3600" dirty="0" err="1">
                <a:solidFill>
                  <a:srgbClr val="002060"/>
                </a:solidFill>
                <a:latin typeface="Arimo"/>
              </a:rPr>
              <a:t>літературно-естетичних</a:t>
            </a:r>
            <a:r>
              <a:rPr lang="ru-RU" sz="36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600" dirty="0" err="1">
                <a:solidFill>
                  <a:srgbClr val="002060"/>
                </a:solidFill>
                <a:latin typeface="Arimo"/>
              </a:rPr>
              <a:t>поглядів</a:t>
            </a:r>
            <a:r>
              <a:rPr lang="ru-RU" sz="3600" dirty="0">
                <a:solidFill>
                  <a:srgbClr val="002060"/>
                </a:solidFill>
                <a:latin typeface="Arimo"/>
              </a:rPr>
              <a:t>.</a:t>
            </a:r>
            <a:endParaRPr lang="ru-RU" sz="3600" b="0" i="0" baseline="0" dirty="0">
              <a:solidFill>
                <a:srgbClr val="002060"/>
              </a:solidFill>
              <a:latin typeface="Century Gothic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180" y="2204864"/>
            <a:ext cx="403244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332656"/>
            <a:ext cx="10945216" cy="2664296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2060"/>
                </a:solidFill>
                <a:latin typeface="Arimo"/>
              </a:rPr>
              <a:t>Працював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бібліотекарем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і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коректором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Наукового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товариства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імені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Шевченка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,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режисером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українського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театру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товариства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 </a:t>
            </a:r>
            <a:r>
              <a:rPr lang="ru-RU" sz="3200" i="1" dirty="0">
                <a:solidFill>
                  <a:srgbClr val="002060"/>
                </a:solidFill>
                <a:latin typeface="Arimo"/>
                <a:hlinkClick r:id="rId2" tooltip="Театр Української Бесіди"/>
              </a:rPr>
              <a:t>«</a:t>
            </a:r>
            <a:r>
              <a:rPr lang="ru-RU" sz="3200" i="1" dirty="0" err="1">
                <a:solidFill>
                  <a:srgbClr val="002060"/>
                </a:solidFill>
                <a:latin typeface="Arimo"/>
                <a:hlinkClick r:id="rId2" tooltip="Театр Української Бесіди"/>
              </a:rPr>
              <a:t>Руська</a:t>
            </a:r>
            <a:r>
              <a:rPr lang="ru-RU" sz="3200" i="1" dirty="0">
                <a:solidFill>
                  <a:srgbClr val="002060"/>
                </a:solidFill>
                <a:latin typeface="Arimo"/>
                <a:hlinkClick r:id="rId2" tooltip="Театр Української Бесіди"/>
              </a:rPr>
              <a:t> </a:t>
            </a:r>
            <a:r>
              <a:rPr lang="ru-RU" sz="3200" i="1" dirty="0" err="1">
                <a:solidFill>
                  <a:srgbClr val="002060"/>
                </a:solidFill>
                <a:latin typeface="Arimo"/>
                <a:hlinkClick r:id="rId2" tooltip="Театр Української Бесіди"/>
              </a:rPr>
              <a:t>бесіда</a:t>
            </a:r>
            <a:r>
              <a:rPr lang="ru-RU" sz="3200" i="1" dirty="0">
                <a:solidFill>
                  <a:srgbClr val="002060"/>
                </a:solidFill>
                <a:latin typeface="Arimo"/>
                <a:hlinkClick r:id="rId2" tooltip="Театр Української Бесіди"/>
              </a:rPr>
              <a:t>»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, в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редакції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журналу </a:t>
            </a:r>
            <a:r>
              <a:rPr lang="ru-RU" sz="3200" i="1" dirty="0">
                <a:solidFill>
                  <a:srgbClr val="002060"/>
                </a:solidFill>
                <a:latin typeface="Arimo"/>
                <a:hlinkClick r:id="rId3" tooltip="Житє і слово"/>
              </a:rPr>
              <a:t>«</a:t>
            </a:r>
            <a:r>
              <a:rPr lang="ru-RU" sz="3200" i="1" dirty="0" err="1">
                <a:solidFill>
                  <a:srgbClr val="002060"/>
                </a:solidFill>
                <a:latin typeface="Arimo"/>
                <a:hlinkClick r:id="rId3" tooltip="Житє і слово"/>
              </a:rPr>
              <a:t>Життє</a:t>
            </a:r>
            <a:r>
              <a:rPr lang="ru-RU" sz="3200" i="1" dirty="0">
                <a:solidFill>
                  <a:srgbClr val="002060"/>
                </a:solidFill>
                <a:latin typeface="Arimo"/>
                <a:hlinkClick r:id="rId3" tooltip="Житє і слово"/>
              </a:rPr>
              <a:t> і слово»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, де </a:t>
            </a:r>
            <a:r>
              <a:rPr lang="ru-RU" sz="3200" dirty="0" err="1">
                <a:solidFill>
                  <a:srgbClr val="002060"/>
                </a:solidFill>
                <a:latin typeface="Arimo"/>
              </a:rPr>
              <a:t>вів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 рубрику </a:t>
            </a:r>
            <a:r>
              <a:rPr lang="ru-RU" sz="3200" i="1" dirty="0">
                <a:solidFill>
                  <a:srgbClr val="002060"/>
                </a:solidFill>
                <a:latin typeface="Arimo"/>
              </a:rPr>
              <a:t>«</a:t>
            </a:r>
            <a:r>
              <a:rPr lang="ru-RU" sz="3200" i="1" dirty="0" err="1">
                <a:solidFill>
                  <a:srgbClr val="002060"/>
                </a:solidFill>
                <a:latin typeface="Arimo"/>
              </a:rPr>
              <a:t>Вісті</a:t>
            </a:r>
            <a:r>
              <a:rPr lang="ru-RU" sz="3200" i="1" dirty="0">
                <a:solidFill>
                  <a:srgbClr val="002060"/>
                </a:solidFill>
                <a:latin typeface="Arimo"/>
              </a:rPr>
              <a:t> з </a:t>
            </a:r>
            <a:r>
              <a:rPr lang="ru-RU" sz="3200" i="1" dirty="0" err="1">
                <a:solidFill>
                  <a:srgbClr val="002060"/>
                </a:solidFill>
                <a:latin typeface="Arimo"/>
              </a:rPr>
              <a:t>Росії</a:t>
            </a:r>
            <a:r>
              <a:rPr lang="ru-RU" sz="3200" i="1" dirty="0">
                <a:solidFill>
                  <a:srgbClr val="002060"/>
                </a:solidFill>
                <a:latin typeface="Arimo"/>
              </a:rPr>
              <a:t>»</a:t>
            </a:r>
            <a:r>
              <a:rPr lang="ru-RU" sz="3200" dirty="0">
                <a:solidFill>
                  <a:srgbClr val="002060"/>
                </a:solidFill>
                <a:latin typeface="Arimo"/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092" y="3068960"/>
            <a:ext cx="604867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828" y="692696"/>
            <a:ext cx="9793088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b="1" dirty="0" err="1">
                <a:solidFill>
                  <a:srgbClr val="002060"/>
                </a:solidFill>
              </a:rPr>
              <a:t>Допомагав</a:t>
            </a:r>
            <a:r>
              <a:rPr lang="ru-RU" sz="2800" b="1" dirty="0">
                <a:solidFill>
                  <a:srgbClr val="002060"/>
                </a:solidFill>
              </a:rPr>
              <a:t> І. </a:t>
            </a:r>
            <a:r>
              <a:rPr lang="ru-RU" sz="2800" b="1" dirty="0" err="1">
                <a:solidFill>
                  <a:srgbClr val="002060"/>
                </a:solidFill>
              </a:rPr>
              <a:t>Франкові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виданні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газети</a:t>
            </a:r>
            <a:r>
              <a:rPr lang="ru-RU" sz="2800" b="1" dirty="0">
                <a:solidFill>
                  <a:srgbClr val="002060"/>
                </a:solidFill>
              </a:rPr>
              <a:t> «</a:t>
            </a:r>
            <a:r>
              <a:rPr lang="ru-RU" sz="2800" b="1" dirty="0" err="1">
                <a:solidFill>
                  <a:srgbClr val="002060"/>
                </a:solidFill>
              </a:rPr>
              <a:t>Громадський</a:t>
            </a:r>
            <a:r>
              <a:rPr lang="ru-RU" sz="2800" b="1" dirty="0">
                <a:solidFill>
                  <a:srgbClr val="002060"/>
                </a:solidFill>
              </a:rPr>
              <a:t> голос» і «Радикал», </a:t>
            </a:r>
            <a:r>
              <a:rPr lang="ru-RU" sz="2800" b="1" dirty="0" err="1">
                <a:solidFill>
                  <a:srgbClr val="002060"/>
                </a:solidFill>
              </a:rPr>
              <a:t>деякий</a:t>
            </a:r>
            <a:r>
              <a:rPr lang="ru-RU" sz="2800" b="1" dirty="0">
                <a:solidFill>
                  <a:srgbClr val="002060"/>
                </a:solidFill>
              </a:rPr>
              <a:t> час </a:t>
            </a:r>
            <a:r>
              <a:rPr lang="ru-RU" sz="2800" b="1" dirty="0" err="1">
                <a:solidFill>
                  <a:srgbClr val="002060"/>
                </a:solidFill>
              </a:rPr>
              <a:t>був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неофіційним</a:t>
            </a:r>
            <a:r>
              <a:rPr lang="ru-RU" sz="2800" b="1" dirty="0">
                <a:solidFill>
                  <a:srgbClr val="002060"/>
                </a:solidFill>
              </a:rPr>
              <a:t> редактором журналу «Зоря».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66" y="2375561"/>
            <a:ext cx="2843870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2375560"/>
            <a:ext cx="3528392" cy="4005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482600"/>
            <a:ext cx="10945216" cy="208230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З 1897 — </a:t>
            </a:r>
            <a:r>
              <a:rPr lang="ru-RU" sz="3200" b="1" dirty="0" err="1">
                <a:solidFill>
                  <a:srgbClr val="002060"/>
                </a:solidFill>
              </a:rPr>
              <a:t>актор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трупи</a:t>
            </a:r>
            <a:r>
              <a:rPr lang="ru-RU" sz="3200" b="1" dirty="0">
                <a:solidFill>
                  <a:srgbClr val="002060"/>
                </a:solidFill>
              </a:rPr>
              <a:t> М. </a:t>
            </a:r>
            <a:r>
              <a:rPr lang="ru-RU" sz="3200" b="1" dirty="0" err="1">
                <a:solidFill>
                  <a:srgbClr val="002060"/>
                </a:solidFill>
              </a:rPr>
              <a:t>Кропивницького</a:t>
            </a:r>
            <a:r>
              <a:rPr lang="ru-RU" sz="3200" b="1" dirty="0">
                <a:solidFill>
                  <a:srgbClr val="002060"/>
                </a:solidFill>
              </a:rPr>
              <a:t>, П. </a:t>
            </a:r>
            <a:r>
              <a:rPr lang="ru-RU" sz="3200" b="1" dirty="0" err="1">
                <a:solidFill>
                  <a:srgbClr val="002060"/>
                </a:solidFill>
              </a:rPr>
              <a:t>Саксаганського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828" y="1772816"/>
            <a:ext cx="400618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25" y="1772816"/>
            <a:ext cx="3419623" cy="45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854</Words>
  <Application>Microsoft Office PowerPoint</Application>
  <PresentationFormat>Произвольный</PresentationFormat>
  <Paragraphs>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Stopka-knig</vt:lpstr>
      <vt:lpstr>Микола Вороний</vt:lpstr>
      <vt:lpstr>Презентация PowerPoint</vt:lpstr>
      <vt:lpstr>Презентация PowerPoint</vt:lpstr>
      <vt:lpstr>Презентация PowerPoint</vt:lpstr>
      <vt:lpstr>Презентация PowerPoint</vt:lpstr>
      <vt:lpstr>У Львові зблизився з І. Франком, який справив великий вплив на формування його світогляду, літературно-естетичних поглядів.</vt:lpstr>
      <vt:lpstr>Працював бібліотекарем і коректором Наукового товариства імені Шевченка, режисером українського театру товариства «Руська бесіда», в редакції журналу «Життє і слово», де вів рубрику «Вісті з Росії».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2014-04-06T15:42:59Z</dcterms:created>
  <dcterms:modified xsi:type="dcterms:W3CDTF">2014-04-07T12:47:37Z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