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9" name="Инструкции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  <a:p>
            <a:pPr lvl="5"/>
            <a:r>
              <a:rPr lang="ru-RU" dirty="0" smtClean="0"/>
              <a:t>Шестой уровень</a:t>
            </a:r>
          </a:p>
          <a:p>
            <a:pPr lvl="6"/>
            <a:r>
              <a:rPr lang="ru-RU" dirty="0" smtClean="0"/>
              <a:t>Седьмой уровень</a:t>
            </a:r>
          </a:p>
          <a:p>
            <a:pPr lvl="7"/>
            <a:r>
              <a:rPr lang="ru-RU" dirty="0" smtClean="0"/>
              <a:t>Восьмой уровень</a:t>
            </a:r>
          </a:p>
          <a:p>
            <a:pPr lvl="8"/>
            <a:r>
              <a:rPr lang="ru-RU" dirty="0" smtClean="0"/>
              <a:t>Девятый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69E91E77-1381-4B12-AF81-C45594F9F77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26A909E-788D-463A-B178-FDC72568D8C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Группа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ersonal_digital_assistant" TargetMode="External"/><Relationship Id="rId13" Type="http://schemas.openxmlformats.org/officeDocument/2006/relationships/hyperlink" Target="http://en.wikipedia.org/wiki/Types_of_business_entity" TargetMode="External"/><Relationship Id="rId18" Type="http://schemas.openxmlformats.org/officeDocument/2006/relationships/hyperlink" Target="http://en.wikipedia.org/wiki/Telecommunications_equipment" TargetMode="External"/><Relationship Id="rId26" Type="http://schemas.openxmlformats.org/officeDocument/2006/relationships/hyperlink" Target="http://en.wikipedia.org/wiki/Earnings_before_interest_and_taxes" TargetMode="External"/><Relationship Id="rId3" Type="http://schemas.openxmlformats.org/officeDocument/2006/relationships/hyperlink" Target="http://en.wikipedia.org/wiki/Internet_tablet" TargetMode="External"/><Relationship Id="rId21" Type="http://schemas.openxmlformats.org/officeDocument/2006/relationships/hyperlink" Target="http://en.wikipedia.org/wiki/Peter_Chou" TargetMode="External"/><Relationship Id="rId34" Type="http://schemas.openxmlformats.org/officeDocument/2006/relationships/image" Target="../media/image2.png"/><Relationship Id="rId7" Type="http://schemas.openxmlformats.org/officeDocument/2006/relationships/hyperlink" Target="http://en.wikipedia.org/wiki/Original_equipment_manufacturer" TargetMode="External"/><Relationship Id="rId12" Type="http://schemas.openxmlformats.org/officeDocument/2006/relationships/hyperlink" Target="http://en.wikipedia.org/wiki/Contract_manufacturer" TargetMode="External"/><Relationship Id="rId17" Type="http://schemas.openxmlformats.org/officeDocument/2006/relationships/hyperlink" Target="http://finance.yahoo.com/q?m=TW&amp;s=2498.TW" TargetMode="External"/><Relationship Id="rId25" Type="http://schemas.openxmlformats.org/officeDocument/2006/relationships/hyperlink" Target="http://en.wikipedia.org/wiki/HTC" TargetMode="External"/><Relationship Id="rId33" Type="http://schemas.openxmlformats.org/officeDocument/2006/relationships/hyperlink" Target="http://en.wikipedia.org/wiki/File:HTC.svg" TargetMode="External"/><Relationship Id="rId2" Type="http://schemas.openxmlformats.org/officeDocument/2006/relationships/hyperlink" Target="http://en.wikipedia.org/wiki/Smartphone" TargetMode="External"/><Relationship Id="rId16" Type="http://schemas.openxmlformats.org/officeDocument/2006/relationships/hyperlink" Target="http://en.wikipedia.org/wiki/Taiwan_Stock_Exchange" TargetMode="External"/><Relationship Id="rId20" Type="http://schemas.openxmlformats.org/officeDocument/2006/relationships/hyperlink" Target="http://en.wikipedia.org/wiki/Chairman" TargetMode="External"/><Relationship Id="rId29" Type="http://schemas.openxmlformats.org/officeDocument/2006/relationships/hyperlink" Target="http://en.wikipedia.org/wiki/Equity_(financ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riginal_design_manufacturer" TargetMode="External"/><Relationship Id="rId11" Type="http://schemas.openxmlformats.org/officeDocument/2006/relationships/hyperlink" Target="http://en.wikipedia.org/wiki/Mobile_network_operator" TargetMode="External"/><Relationship Id="rId24" Type="http://schemas.openxmlformats.org/officeDocument/2006/relationships/hyperlink" Target="http://en.wikipedia.org/wiki/Tablet_computer" TargetMode="External"/><Relationship Id="rId32" Type="http://schemas.openxmlformats.org/officeDocument/2006/relationships/hyperlink" Target="http://en.wikipedia.org/wiki/S3_Graphics" TargetMode="External"/><Relationship Id="rId5" Type="http://schemas.openxmlformats.org/officeDocument/2006/relationships/hyperlink" Target="http://en.wikipedia.org/wiki/Taiwan" TargetMode="External"/><Relationship Id="rId15" Type="http://schemas.openxmlformats.org/officeDocument/2006/relationships/hyperlink" Target="http://en.wikipedia.org/wiki/Ticker_symbol" TargetMode="External"/><Relationship Id="rId23" Type="http://schemas.openxmlformats.org/officeDocument/2006/relationships/hyperlink" Target="http://en.wikipedia.org/wiki/Chief_operating_officer" TargetMode="External"/><Relationship Id="rId28" Type="http://schemas.openxmlformats.org/officeDocument/2006/relationships/hyperlink" Target="http://en.wikipedia.org/wiki/Asset" TargetMode="External"/><Relationship Id="rId10" Type="http://schemas.openxmlformats.org/officeDocument/2006/relationships/hyperlink" Target="http://en.wikipedia.org/wiki/Binary_Runtime_Environment_for_Wireless" TargetMode="External"/><Relationship Id="rId19" Type="http://schemas.openxmlformats.org/officeDocument/2006/relationships/hyperlink" Target="http://en.wikipedia.org/wiki/Cher_Wang" TargetMode="External"/><Relationship Id="rId31" Type="http://schemas.openxmlformats.org/officeDocument/2006/relationships/hyperlink" Target="http://en.wikipedia.org/wiki/Beats_Electronics" TargetMode="External"/><Relationship Id="rId4" Type="http://schemas.openxmlformats.org/officeDocument/2006/relationships/hyperlink" Target="http://en.wikipedia.org/wiki/New_Taipei_City" TargetMode="External"/><Relationship Id="rId9" Type="http://schemas.openxmlformats.org/officeDocument/2006/relationships/hyperlink" Target="http://en.wikipedia.org/wiki/Windows_Mobile" TargetMode="External"/><Relationship Id="rId14" Type="http://schemas.openxmlformats.org/officeDocument/2006/relationships/hyperlink" Target="http://en.wikipedia.org/wiki/Public" TargetMode="External"/><Relationship Id="rId22" Type="http://schemas.openxmlformats.org/officeDocument/2006/relationships/hyperlink" Target="http://en.wikipedia.org/wiki/CEO" TargetMode="External"/><Relationship Id="rId27" Type="http://schemas.openxmlformats.org/officeDocument/2006/relationships/hyperlink" Target="http://en.wikipedia.org/wiki/Net_income" TargetMode="External"/><Relationship Id="rId30" Type="http://schemas.openxmlformats.org/officeDocument/2006/relationships/hyperlink" Target="http://en.wikipedia.org/wiki/Subsidiary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TC_Evo_4G" TargetMode="External"/><Relationship Id="rId13" Type="http://schemas.openxmlformats.org/officeDocument/2006/relationships/hyperlink" Target="http://en.wikipedia.org/wiki/GSM_Association" TargetMode="External"/><Relationship Id="rId18" Type="http://schemas.openxmlformats.org/officeDocument/2006/relationships/hyperlink" Target="http://en.wikipedia.org/wiki/Taoyuan_City" TargetMode="External"/><Relationship Id="rId3" Type="http://schemas.openxmlformats.org/officeDocument/2006/relationships/hyperlink" Target="http://en.wikipedia.org/wiki/Peter_Chou" TargetMode="External"/><Relationship Id="rId7" Type="http://schemas.openxmlformats.org/officeDocument/2006/relationships/hyperlink" Target="http://en.wikipedia.org/wiki/Smartphone" TargetMode="External"/><Relationship Id="rId12" Type="http://schemas.openxmlformats.org/officeDocument/2006/relationships/hyperlink" Target="http://en.wikipedia.org/wiki/Mobile_World_Congress" TargetMode="External"/><Relationship Id="rId17" Type="http://schemas.openxmlformats.org/officeDocument/2006/relationships/hyperlink" Target="http://en.wikipedia.org/wiki/Beats_Electronics" TargetMode="External"/><Relationship Id="rId2" Type="http://schemas.openxmlformats.org/officeDocument/2006/relationships/hyperlink" Target="http://en.wikipedia.org/wiki/Cher_Wang" TargetMode="External"/><Relationship Id="rId16" Type="http://schemas.openxmlformats.org/officeDocument/2006/relationships/hyperlink" Target="http://en.wikipedia.org/wiki/Samsung_Electronics" TargetMode="External"/><Relationship Id="rId20" Type="http://schemas.openxmlformats.org/officeDocument/2006/relationships/hyperlink" Target="http://en.wikipedia.org/wiki/New_Taipei_C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HTC" TargetMode="External"/><Relationship Id="rId11" Type="http://schemas.openxmlformats.org/officeDocument/2006/relationships/hyperlink" Target="http://en.wikipedia.org/wiki/China_Mobile" TargetMode="External"/><Relationship Id="rId5" Type="http://schemas.openxmlformats.org/officeDocument/2006/relationships/hyperlink" Target="http://en.wikipedia.org/wiki/Mobile_device" TargetMode="External"/><Relationship Id="rId15" Type="http://schemas.openxmlformats.org/officeDocument/2006/relationships/hyperlink" Target="http://en.wikipedia.org/wiki/Apple_Inc." TargetMode="External"/><Relationship Id="rId10" Type="http://schemas.openxmlformats.org/officeDocument/2006/relationships/hyperlink" Target="http://en.wikipedia.org/wiki/People%27s_Republic_of_China" TargetMode="External"/><Relationship Id="rId19" Type="http://schemas.openxmlformats.org/officeDocument/2006/relationships/hyperlink" Target="http://en.wikipedia.org/wiki/Xindian_District" TargetMode="External"/><Relationship Id="rId4" Type="http://schemas.openxmlformats.org/officeDocument/2006/relationships/hyperlink" Target="http://en.wikipedia.org/wiki/Laptop" TargetMode="External"/><Relationship Id="rId9" Type="http://schemas.openxmlformats.org/officeDocument/2006/relationships/hyperlink" Target="http://en.wikipedia.org/wiki/4G" TargetMode="External"/><Relationship Id="rId14" Type="http://schemas.openxmlformats.org/officeDocument/2006/relationships/hyperlink" Target="http://en.wikipedia.org/wiki/Noki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en.wikipedia.org/wiki/United_States_International_Trade_Commission" TargetMode="External"/><Relationship Id="rId7" Type="http://schemas.openxmlformats.org/officeDocument/2006/relationships/hyperlink" Target="http://en.wikipedia.org/wiki/New_Taipei_City" TargetMode="External"/><Relationship Id="rId2" Type="http://schemas.openxmlformats.org/officeDocument/2006/relationships/hyperlink" Target="http://en.wikipedia.org/wiki/Apple_Inc.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ederal_Trade_Commission" TargetMode="External"/><Relationship Id="rId5" Type="http://schemas.openxmlformats.org/officeDocument/2006/relationships/hyperlink" Target="http://en.wikipedia.org/wiki/HTC" TargetMode="External"/><Relationship Id="rId4" Type="http://schemas.openxmlformats.org/officeDocument/2006/relationships/hyperlink" Target="http://en.wikipedia.org/wiki/IPho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64904"/>
            <a:ext cx="7572375" cy="2219691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DigifaceWide" pitchFamily="2" charset="0"/>
              </a:rPr>
              <a:t>HTC Corporation</a:t>
            </a:r>
            <a:endParaRPr lang="ru-RU" sz="7200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10969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High Tech Computer </a:t>
            </a:r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Corporation</a:t>
            </a:r>
            <a:endParaRPr lang="ru-RU" sz="2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5004048" cy="5517232"/>
          </a:xfrm>
        </p:spPr>
        <p:txBody>
          <a:bodyPr>
            <a:normAutofit/>
          </a:bodyPr>
          <a:lstStyle/>
          <a:p>
            <a:r>
              <a:rPr lang="en-US" b="1" dirty="0"/>
              <a:t>HTC Corporation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/>
              <a:t>formerly </a:t>
            </a:r>
            <a:r>
              <a:rPr lang="en-US" b="1" dirty="0"/>
              <a:t>High Tech Computer Corporation</a:t>
            </a:r>
            <a:r>
              <a:rPr lang="en-US" dirty="0" smtClean="0"/>
              <a:t>,</a:t>
            </a:r>
            <a:r>
              <a:rPr lang="en-US" dirty="0"/>
              <a:t> is a Taiwanese manufacturer of </a:t>
            </a:r>
            <a:r>
              <a:rPr lang="en-US" dirty="0" err="1">
                <a:hlinkClick r:id="rId2" tooltip="Smartphone"/>
              </a:rPr>
              <a:t>smartphones</a:t>
            </a:r>
            <a:r>
              <a:rPr lang="en-US" dirty="0"/>
              <a:t> and </a:t>
            </a:r>
            <a:r>
              <a:rPr lang="en-US" dirty="0">
                <a:hlinkClick r:id="rId3" tooltip="Internet tablet"/>
              </a:rPr>
              <a:t>tablets</a:t>
            </a:r>
            <a:r>
              <a:rPr lang="en-US" dirty="0"/>
              <a:t> headquartered in </a:t>
            </a:r>
            <a:r>
              <a:rPr lang="en-US" dirty="0">
                <a:hlinkClick r:id="rId4" tooltip="New Taipei City"/>
              </a:rPr>
              <a:t>New Taipei City</a:t>
            </a:r>
            <a:r>
              <a:rPr lang="en-US" dirty="0"/>
              <a:t>, </a:t>
            </a:r>
            <a:r>
              <a:rPr lang="en-US" dirty="0">
                <a:hlinkClick r:id="rId5" tooltip="Taiwan"/>
              </a:rPr>
              <a:t>Taiwan</a:t>
            </a:r>
            <a:r>
              <a:rPr lang="en-US" dirty="0"/>
              <a:t>. Founded in 1997, HTC began as an </a:t>
            </a:r>
            <a:r>
              <a:rPr lang="en-US" dirty="0">
                <a:hlinkClick r:id="rId6" tooltip="Original design manufacturer"/>
              </a:rPr>
              <a:t>original design manufacturer</a:t>
            </a:r>
            <a:r>
              <a:rPr lang="en-US" dirty="0"/>
              <a:t> and </a:t>
            </a:r>
            <a:r>
              <a:rPr lang="en-US" dirty="0">
                <a:hlinkClick r:id="rId7" tooltip="Original equipment manufacturer"/>
              </a:rPr>
              <a:t>original equipment manufacturer</a:t>
            </a:r>
            <a:r>
              <a:rPr lang="en-US" dirty="0"/>
              <a:t>, designing and manufacturing devices such as mobile phones, </a:t>
            </a:r>
            <a:r>
              <a:rPr lang="en-US" dirty="0" err="1"/>
              <a:t>touchscreen</a:t>
            </a:r>
            <a:r>
              <a:rPr lang="en-US" dirty="0"/>
              <a:t> phones, and </a:t>
            </a:r>
            <a:r>
              <a:rPr lang="en-US" dirty="0">
                <a:hlinkClick r:id="rId8" tooltip="Personal digital assistant"/>
              </a:rPr>
              <a:t>PDAs</a:t>
            </a:r>
            <a:r>
              <a:rPr lang="en-US" dirty="0"/>
              <a:t> based on </a:t>
            </a:r>
            <a:r>
              <a:rPr lang="en-US" dirty="0">
                <a:hlinkClick r:id="rId9" tooltip="Windows Mobile"/>
              </a:rPr>
              <a:t>Windows Mobile</a:t>
            </a:r>
            <a:r>
              <a:rPr lang="en-US" dirty="0"/>
              <a:t> OS and </a:t>
            </a:r>
            <a:r>
              <a:rPr lang="en-US" dirty="0">
                <a:hlinkClick r:id="rId10" tooltip="Binary Runtime Environment for Wireless"/>
              </a:rPr>
              <a:t>Brew MP</a:t>
            </a:r>
            <a:r>
              <a:rPr lang="en-US" dirty="0"/>
              <a:t> to market to </a:t>
            </a:r>
            <a:r>
              <a:rPr lang="en-US" dirty="0">
                <a:hlinkClick r:id="rId11" tooltip="Mobile network operator"/>
              </a:rPr>
              <a:t>mobile network operators</a:t>
            </a:r>
            <a:r>
              <a:rPr lang="en-US" dirty="0"/>
              <a:t> who were willing to pay a </a:t>
            </a:r>
            <a:r>
              <a:rPr lang="en-US" dirty="0">
                <a:hlinkClick r:id="rId12" tooltip="Contract manufacturer"/>
              </a:rPr>
              <a:t>contract manufacturer</a:t>
            </a:r>
            <a:r>
              <a:rPr lang="en-US" dirty="0"/>
              <a:t> for customized products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24128" y="115547"/>
          <a:ext cx="3419872" cy="6742453"/>
        </p:xfrm>
        <a:graphic>
          <a:graphicData uri="http://schemas.openxmlformats.org/drawingml/2006/table">
            <a:tbl>
              <a:tblPr/>
              <a:tblGrid>
                <a:gridCol w="1709936"/>
                <a:gridCol w="1709936"/>
              </a:tblGrid>
              <a:tr h="479854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HTC </a:t>
                      </a: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Corporation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922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uk-UA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2009-present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logo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3" tooltip="Types of business entity"/>
                        </a:rPr>
                        <a:t>Type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4" tooltip="Public"/>
                        </a:rPr>
                        <a:t>Public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5" tooltip="Ticker symbol"/>
                        </a:rPr>
                        <a:t>Traded as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6" tooltip="Taiwan Stock Exchange"/>
                        </a:rPr>
                        <a:t>TWSE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 </a:t>
                      </a:r>
                      <a:r>
                        <a:rPr lang="ru-RU" sz="1000" dirty="0">
                          <a:solidFill>
                            <a:srgbClr val="663366"/>
                          </a:solidFill>
                          <a:latin typeface="Arial"/>
                          <a:ea typeface="Times New Roman"/>
                          <a:cs typeface="Times New Roman"/>
                          <a:hlinkClick r:id="rId17"/>
                        </a:rPr>
                        <a:t>2498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47985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Industry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8" tooltip="Telecommunications equipment"/>
                        </a:rPr>
                        <a:t>Telecommunications</a:t>
                      </a:r>
                      <a:r>
                        <a:rPr lang="ru-RU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8" tooltip="Telecommunications equipment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8" tooltip="Telecommunications equipment"/>
                        </a:rPr>
                        <a:t>equipment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Founded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1997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Headquarters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New Taipei City"/>
                        </a:rPr>
                        <a:t>New</a:t>
                      </a:r>
                      <a:r>
                        <a:rPr lang="ru-RU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New Taipei City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New Taipei City"/>
                        </a:rPr>
                        <a:t>Taipei</a:t>
                      </a:r>
                      <a:r>
                        <a:rPr lang="ru-RU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New Taipei City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New Taipei City"/>
                        </a:rPr>
                        <a:t>City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5" tooltip="Taiwan"/>
                        </a:rPr>
                        <a:t>Taiwan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Area served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Worldwide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927057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Key people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9" tooltip="Cher Wang"/>
                        </a:rPr>
                        <a:t>Cher Wang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0" tooltip="Chairman"/>
                        </a:rPr>
                        <a:t>Chairwoman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1" tooltip="Peter Chou"/>
                        </a:rPr>
                        <a:t>Peter Chou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2" tooltip="CEO"/>
                        </a:rPr>
                        <a:t>CEO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and President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Fred Liu, </a:t>
                      </a: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3" tooltip="Chief operating officer"/>
                        </a:rPr>
                        <a:t>COO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Products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" tooltip="Smartphone"/>
                        </a:rPr>
                        <a:t>Smartphones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ru-RU" sz="1000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4" tooltip="Tablet computer"/>
                        </a:rPr>
                        <a:t>Tablets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Revenue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$9.84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billion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USD (2012)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[1]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6" tooltip="Earnings before interest and taxes"/>
                        </a:rPr>
                        <a:t>Operating income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$646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million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USD (2012)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[1]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7" tooltip="Net income"/>
                        </a:rPr>
                        <a:t>Net income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$603.8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million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USD (2012)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[1]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8" tooltip="Asset"/>
                        </a:rPr>
                        <a:t>Total assets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$7.09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billion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USD (2012)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[1]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9" tooltip="Equity (finance)"/>
                        </a:rPr>
                        <a:t>Total equity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$2.76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billion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USD (2012)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[1]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5625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Employees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16,846 (2012-3-31)</a:t>
                      </a:r>
                      <a:r>
                        <a:rPr lang="ru-RU" sz="1000" baseline="30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5"/>
                        </a:rPr>
                        <a:t>[2]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115065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dirty="0" err="1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30" tooltip="Subsidiary"/>
                        </a:rPr>
                        <a:t>Subsidiaries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31" tooltip="Beats Electronics"/>
                        </a:rPr>
                        <a:t>Beats Electronics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32" tooltip="S3 Graphics"/>
                        </a:rPr>
                        <a:t>S3 Graphics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Dashwire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Zoodles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Saffron Digital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90" marR="16690" marT="16690" marB="166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15366" name="Рисунок 1" descr="HTC Logo">
            <a:hlinkClick r:id="rId33" tooltip="&quot;HTC Logo&quot;"/>
          </p:cNvPr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1331640" y="5805264"/>
            <a:ext cx="1905000" cy="6381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History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r>
              <a:rPr lang="en-US" sz="1500" dirty="0" smtClean="0">
                <a:hlinkClick r:id="rId2" tooltip="Cher Wang"/>
              </a:rPr>
              <a:t>Cher </a:t>
            </a:r>
            <a:r>
              <a:rPr lang="en-US" sz="1500" dirty="0" smtClean="0">
                <a:hlinkClick r:id="rId2" tooltip="Cher Wang"/>
              </a:rPr>
              <a:t>Wang</a:t>
            </a:r>
            <a:r>
              <a:rPr lang="en-US" altLang="ja-JP" sz="1500" dirty="0" smtClean="0"/>
              <a:t>, </a:t>
            </a:r>
            <a:r>
              <a:rPr lang="en-US" sz="1500" dirty="0" smtClean="0"/>
              <a:t>H. T. Cho </a:t>
            </a:r>
            <a:r>
              <a:rPr lang="en-US" altLang="ja-JP" sz="1500" dirty="0" smtClean="0"/>
              <a:t> </a:t>
            </a:r>
            <a:r>
              <a:rPr lang="en-US" sz="1500" dirty="0" smtClean="0"/>
              <a:t>and </a:t>
            </a:r>
            <a:r>
              <a:rPr lang="en-US" sz="1500" dirty="0" smtClean="0">
                <a:hlinkClick r:id="rId3" tooltip="Peter Chou"/>
              </a:rPr>
              <a:t>Peter Chou</a:t>
            </a:r>
            <a:r>
              <a:rPr lang="en-US" sz="1500" dirty="0" smtClean="0"/>
              <a:t> </a:t>
            </a:r>
            <a:r>
              <a:rPr lang="en-US" sz="1500" dirty="0" smtClean="0"/>
              <a:t>founded </a:t>
            </a:r>
            <a:r>
              <a:rPr lang="en-US" sz="1500" dirty="0" smtClean="0"/>
              <a:t>HTC in 1997</a:t>
            </a:r>
            <a:r>
              <a:rPr lang="en-US" sz="1500" dirty="0" smtClean="0"/>
              <a:t>.</a:t>
            </a:r>
            <a:r>
              <a:rPr lang="en-US" sz="1500" dirty="0" smtClean="0"/>
              <a:t> Initially a manufacturer of </a:t>
            </a:r>
            <a:r>
              <a:rPr lang="en-US" sz="1500" dirty="0" smtClean="0">
                <a:hlinkClick r:id="rId4" tooltip="Laptop"/>
              </a:rPr>
              <a:t>notebook computers</a:t>
            </a:r>
            <a:r>
              <a:rPr lang="en-US" sz="1500" dirty="0" smtClean="0"/>
              <a:t>, HTC began designing some of the world's first touch and wireless </a:t>
            </a:r>
            <a:r>
              <a:rPr lang="en-US" sz="1500" dirty="0" smtClean="0">
                <a:hlinkClick r:id="rId5" tooltip="Mobile device"/>
              </a:rPr>
              <a:t>hand-held devices</a:t>
            </a:r>
            <a:r>
              <a:rPr lang="en-US" sz="1500" dirty="0" smtClean="0"/>
              <a:t> in 1998.</a:t>
            </a:r>
            <a:r>
              <a:rPr lang="en-US" sz="1500" baseline="30000" dirty="0" smtClean="0">
                <a:hlinkClick r:id="rId6"/>
              </a:rPr>
              <a:t>[10]</a:t>
            </a:r>
            <a:r>
              <a:rPr lang="en-US" sz="1500" dirty="0" smtClean="0"/>
              <a:t> The company has a rich heritage of many "firsts", including creating the first Microsoft-powered </a:t>
            </a:r>
            <a:r>
              <a:rPr lang="en-US" sz="1500" dirty="0" err="1" smtClean="0">
                <a:hlinkClick r:id="rId7" tooltip="Smartphone"/>
              </a:rPr>
              <a:t>smartphone</a:t>
            </a:r>
            <a:r>
              <a:rPr lang="en-US" sz="1500" dirty="0" smtClean="0"/>
              <a:t> (2002) and the first Microsoft 3G phone (2005). Their first major product, one of the world's first touch-screen </a:t>
            </a:r>
            <a:r>
              <a:rPr lang="en-US" sz="1500" dirty="0" err="1" smtClean="0"/>
              <a:t>smartphones</a:t>
            </a:r>
            <a:r>
              <a:rPr lang="en-US" sz="1500" dirty="0" smtClean="0"/>
              <a:t>, appeared in 2000. </a:t>
            </a:r>
          </a:p>
          <a:p>
            <a:r>
              <a:rPr lang="en-US" sz="1500" dirty="0" smtClean="0"/>
              <a:t>In June 2008, HTC changed its official name from </a:t>
            </a:r>
            <a:r>
              <a:rPr lang="en-US" sz="1500" i="1" dirty="0" smtClean="0"/>
              <a:t>High Tech Computer Corporation</a:t>
            </a:r>
            <a:r>
              <a:rPr lang="en-US" sz="1500" dirty="0" smtClean="0"/>
              <a:t> to </a:t>
            </a:r>
            <a:r>
              <a:rPr lang="en-US" sz="1500" i="1" dirty="0" smtClean="0"/>
              <a:t>HTC Corporation</a:t>
            </a:r>
            <a:r>
              <a:rPr lang="en-US" sz="1500" dirty="0" smtClean="0"/>
              <a:t>.</a:t>
            </a:r>
          </a:p>
          <a:p>
            <a:r>
              <a:rPr lang="en-US" sz="1500" dirty="0" smtClean="0"/>
              <a:t>In October 2009, HTC launched the brand tagline </a:t>
            </a:r>
            <a:r>
              <a:rPr lang="en-US" sz="1500" i="1" dirty="0" smtClean="0"/>
              <a:t>"quietly brilliant"</a:t>
            </a:r>
            <a:r>
              <a:rPr lang="en-US" sz="1500" dirty="0" smtClean="0"/>
              <a:t>, and the YOU campaign, HTC's first global advertising campaign</a:t>
            </a:r>
            <a:r>
              <a:rPr lang="en-US" sz="1500" dirty="0" smtClean="0"/>
              <a:t>.</a:t>
            </a:r>
            <a:endParaRPr lang="en-US" sz="1500" dirty="0" smtClean="0"/>
          </a:p>
          <a:p>
            <a:r>
              <a:rPr lang="en-US" sz="1500" dirty="0" smtClean="0"/>
              <a:t>In June 2010, the company launched the </a:t>
            </a:r>
            <a:r>
              <a:rPr lang="en-US" sz="1500" dirty="0" smtClean="0">
                <a:hlinkClick r:id="rId8" tooltip="HTC Evo 4G"/>
              </a:rPr>
              <a:t>HTC </a:t>
            </a:r>
            <a:r>
              <a:rPr lang="en-US" sz="1500" dirty="0" err="1" smtClean="0">
                <a:hlinkClick r:id="rId8" tooltip="HTC Evo 4G"/>
              </a:rPr>
              <a:t>Evo</a:t>
            </a:r>
            <a:r>
              <a:rPr lang="en-US" sz="1500" dirty="0" smtClean="0">
                <a:hlinkClick r:id="rId8" tooltip="HTC Evo 4G"/>
              </a:rPr>
              <a:t> 4G</a:t>
            </a:r>
            <a:r>
              <a:rPr lang="en-US" sz="1500" dirty="0" smtClean="0"/>
              <a:t>, the first </a:t>
            </a:r>
            <a:r>
              <a:rPr lang="en-US" sz="1500" dirty="0" smtClean="0">
                <a:hlinkClick r:id="rId9" tooltip="4G"/>
              </a:rPr>
              <a:t>4G</a:t>
            </a:r>
            <a:r>
              <a:rPr lang="en-US" sz="1500" dirty="0" smtClean="0"/>
              <a:t>-capable phone in the United States.</a:t>
            </a:r>
            <a:r>
              <a:rPr lang="en-US" sz="1500" baseline="30000" dirty="0" smtClean="0">
                <a:hlinkClick r:id="rId6"/>
              </a:rPr>
              <a:t>[13]</a:t>
            </a:r>
            <a:r>
              <a:rPr lang="en-US" sz="1500" dirty="0" smtClean="0"/>
              <a:t> In July 2010, HTC announced it would begin selling </a:t>
            </a:r>
            <a:r>
              <a:rPr lang="en-US" sz="1500" dirty="0" err="1" smtClean="0"/>
              <a:t>smartphones</a:t>
            </a:r>
            <a:r>
              <a:rPr lang="en-US" sz="1500" dirty="0" smtClean="0"/>
              <a:t> in </a:t>
            </a:r>
            <a:r>
              <a:rPr lang="en-US" sz="1500" dirty="0" smtClean="0">
                <a:hlinkClick r:id="rId10" tooltip="People's Republic of China"/>
              </a:rPr>
              <a:t>China</a:t>
            </a:r>
            <a:r>
              <a:rPr lang="en-US" sz="1500" dirty="0" smtClean="0"/>
              <a:t> under its own brand name in a partnership with </a:t>
            </a:r>
            <a:r>
              <a:rPr lang="en-US" sz="1500" dirty="0" smtClean="0">
                <a:hlinkClick r:id="rId11" tooltip="China Mobile"/>
              </a:rPr>
              <a:t>China Mobile</a:t>
            </a:r>
            <a:r>
              <a:rPr lang="en-US" sz="1500" dirty="0" smtClean="0"/>
              <a:t>.</a:t>
            </a:r>
            <a:r>
              <a:rPr lang="en-US" sz="1500" dirty="0" smtClean="0"/>
              <a:t> In 2010 HTC sold over 24.6 million handsets, up 111% over 2009.</a:t>
            </a:r>
            <a:r>
              <a:rPr lang="en-US" sz="1500" baseline="30000" dirty="0" smtClean="0">
                <a:hlinkClick r:id="rId6"/>
              </a:rPr>
              <a:t>[15]</a:t>
            </a:r>
            <a:endParaRPr lang="en-US" sz="1500" dirty="0" smtClean="0"/>
          </a:p>
          <a:p>
            <a:r>
              <a:rPr lang="en-US" sz="1500" dirty="0" smtClean="0"/>
              <a:t>At the </a:t>
            </a:r>
            <a:r>
              <a:rPr lang="en-US" sz="1500" dirty="0" smtClean="0">
                <a:hlinkClick r:id="rId12" tooltip="Mobile World Congress"/>
              </a:rPr>
              <a:t>Mobile World Congress</a:t>
            </a:r>
            <a:r>
              <a:rPr lang="en-US" sz="1500" dirty="0" smtClean="0"/>
              <a:t> on 16 February 2011, the </a:t>
            </a:r>
            <a:r>
              <a:rPr lang="en-US" sz="1500" dirty="0" smtClean="0">
                <a:hlinkClick r:id="rId13" tooltip="GSM Association"/>
              </a:rPr>
              <a:t>GSM Association</a:t>
            </a:r>
            <a:r>
              <a:rPr lang="en-US" sz="1500" dirty="0" smtClean="0"/>
              <a:t> named HTC the "Device Manufacturer of the Year" for 2011.</a:t>
            </a:r>
            <a:r>
              <a:rPr lang="en-US" sz="1500" baseline="30000" dirty="0" smtClean="0">
                <a:hlinkClick r:id="rId6"/>
              </a:rPr>
              <a:t>[16]</a:t>
            </a:r>
            <a:r>
              <a:rPr lang="en-US" sz="1500" dirty="0" smtClean="0"/>
              <a:t> In April 2011, the company's market value surpassed that of </a:t>
            </a:r>
            <a:r>
              <a:rPr lang="en-US" sz="1500" dirty="0" smtClean="0">
                <a:hlinkClick r:id="rId14" tooltip="Nokia"/>
              </a:rPr>
              <a:t>Nokia</a:t>
            </a:r>
            <a:r>
              <a:rPr lang="en-US" sz="1500" dirty="0" smtClean="0"/>
              <a:t>, making HTC the third-largest </a:t>
            </a:r>
            <a:r>
              <a:rPr lang="en-US" sz="1500" dirty="0" err="1" smtClean="0"/>
              <a:t>smartphone</a:t>
            </a:r>
            <a:r>
              <a:rPr lang="en-US" sz="1500" dirty="0" smtClean="0"/>
              <a:t>-maker in the world behind </a:t>
            </a:r>
            <a:r>
              <a:rPr lang="en-US" sz="1500" dirty="0" smtClean="0">
                <a:hlinkClick r:id="rId15" tooltip="Apple Inc."/>
              </a:rPr>
              <a:t>Apple</a:t>
            </a:r>
            <a:r>
              <a:rPr lang="en-US" sz="1500" dirty="0" smtClean="0"/>
              <a:t> </a:t>
            </a:r>
            <a:r>
              <a:rPr lang="en-US" sz="1500" dirty="0" err="1" smtClean="0"/>
              <a:t>and</a:t>
            </a:r>
            <a:r>
              <a:rPr lang="en-US" sz="1500" dirty="0" err="1" smtClean="0">
                <a:hlinkClick r:id="rId16" tooltip="Samsung Electronics"/>
              </a:rPr>
              <a:t>Samsung</a:t>
            </a:r>
            <a:r>
              <a:rPr lang="en-US" sz="1500" dirty="0" smtClean="0"/>
              <a:t>.</a:t>
            </a:r>
            <a:r>
              <a:rPr lang="en-US" sz="1500" baseline="30000" dirty="0" smtClean="0">
                <a:hlinkClick r:id="rId6"/>
              </a:rPr>
              <a:t>[17]</a:t>
            </a:r>
            <a:endParaRPr lang="en-US" sz="1500" dirty="0" smtClean="0"/>
          </a:p>
          <a:p>
            <a:r>
              <a:rPr lang="en-US" sz="1500" dirty="0" smtClean="0"/>
              <a:t>In </a:t>
            </a:r>
            <a:r>
              <a:rPr lang="en-US" sz="1500" dirty="0" smtClean="0"/>
              <a:t>August 2011, HTC confirmed a plan for a strategic partnership with </a:t>
            </a:r>
            <a:r>
              <a:rPr lang="en-US" sz="1500" dirty="0" smtClean="0">
                <a:hlinkClick r:id="rId17" tooltip="Beats Electronics"/>
              </a:rPr>
              <a:t>Beats Electronics</a:t>
            </a:r>
            <a:r>
              <a:rPr lang="en-US" sz="1500" dirty="0" smtClean="0"/>
              <a:t> involving acquiring 51 percent of Beats' </a:t>
            </a:r>
            <a:r>
              <a:rPr lang="en-US" sz="1500" dirty="0" err="1" smtClean="0"/>
              <a:t>shares.On</a:t>
            </a:r>
            <a:r>
              <a:rPr lang="en-US" sz="1500" dirty="0" smtClean="0"/>
              <a:t> </a:t>
            </a:r>
            <a:r>
              <a:rPr lang="en-US" sz="1500" dirty="0" smtClean="0"/>
              <a:t>27 September 2013, HTC announced that it sold back all remaining shares of Beats to Beats Electronics. The deal is expected to be closed in Q4 of 2013.</a:t>
            </a:r>
            <a:r>
              <a:rPr lang="en-US" sz="1500" baseline="30000" dirty="0" smtClean="0">
                <a:hlinkClick r:id="rId6"/>
              </a:rPr>
              <a:t>[22]</a:t>
            </a:r>
            <a:endParaRPr lang="en-US" sz="1500" dirty="0" smtClean="0"/>
          </a:p>
          <a:p>
            <a:r>
              <a:rPr lang="en-US" sz="1500" dirty="0" smtClean="0"/>
              <a:t>In June 2012, HTC moved its headquarters from </a:t>
            </a:r>
            <a:r>
              <a:rPr lang="en-US" sz="1500" dirty="0" err="1" smtClean="0">
                <a:hlinkClick r:id="rId18" tooltip="Taoyuan City"/>
              </a:rPr>
              <a:t>Taoyuan</a:t>
            </a:r>
            <a:r>
              <a:rPr lang="en-US" sz="1500" dirty="0" smtClean="0">
                <a:hlinkClick r:id="rId18" tooltip="Taoyuan City"/>
              </a:rPr>
              <a:t> City</a:t>
            </a:r>
            <a:r>
              <a:rPr lang="en-US" sz="1500" dirty="0" smtClean="0"/>
              <a:t> to </a:t>
            </a:r>
            <a:r>
              <a:rPr lang="en-US" sz="1500" dirty="0" err="1" smtClean="0">
                <a:hlinkClick r:id="rId19" tooltip="Xindian District"/>
              </a:rPr>
              <a:t>Xindian</a:t>
            </a:r>
            <a:r>
              <a:rPr lang="en-US" sz="1500" dirty="0" smtClean="0">
                <a:hlinkClick r:id="rId19" tooltip="Xindian District"/>
              </a:rPr>
              <a:t> District</a:t>
            </a:r>
            <a:r>
              <a:rPr lang="en-US" sz="1500" dirty="0" smtClean="0"/>
              <a:t>, </a:t>
            </a:r>
            <a:r>
              <a:rPr lang="en-US" sz="1500" dirty="0" smtClean="0">
                <a:hlinkClick r:id="rId20" tooltip="New Taipei City"/>
              </a:rPr>
              <a:t>New Taipei City</a:t>
            </a:r>
            <a:r>
              <a:rPr lang="en-US" sz="1500" dirty="0" smtClean="0"/>
              <a:t>.</a:t>
            </a:r>
          </a:p>
          <a:p>
            <a:endParaRPr lang="ru-RU" sz="1500" dirty="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Legal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6588224" cy="55172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March 2010, </a:t>
            </a:r>
            <a:r>
              <a:rPr lang="en-US" dirty="0" smtClean="0">
                <a:hlinkClick r:id="rId2" tooltip="Apple Inc."/>
              </a:rPr>
              <a:t>Apple Inc.</a:t>
            </a:r>
            <a:r>
              <a:rPr lang="en-US" dirty="0" smtClean="0"/>
              <a:t> filed a complaint with the </a:t>
            </a:r>
            <a:r>
              <a:rPr lang="en-US" dirty="0" smtClean="0">
                <a:hlinkClick r:id="rId3" tooltip="United States International Trade Commission"/>
              </a:rPr>
              <a:t>US International Trade Commission</a:t>
            </a:r>
            <a:r>
              <a:rPr lang="en-US" dirty="0" smtClean="0"/>
              <a:t> claiming infringement of 20 of its patents covering aspects of the </a:t>
            </a:r>
            <a:r>
              <a:rPr lang="en-US" dirty="0" err="1" smtClean="0">
                <a:hlinkClick r:id="rId4" tooltip="IPhone"/>
              </a:rPr>
              <a:t>iPhone</a:t>
            </a:r>
            <a:r>
              <a:rPr lang="en-US" dirty="0" smtClean="0"/>
              <a:t> user interface and hardware.</a:t>
            </a:r>
            <a:r>
              <a:rPr lang="en-US" baseline="30000" dirty="0" smtClean="0">
                <a:hlinkClick r:id="rId5"/>
              </a:rPr>
              <a:t>[31]</a:t>
            </a:r>
            <a:r>
              <a:rPr lang="en-US" dirty="0" smtClean="0"/>
              <a:t> HTC disagreed with Apple's actions and reiterated its commitment to creating innovative </a:t>
            </a:r>
            <a:r>
              <a:rPr lang="en-US" dirty="0" err="1" smtClean="0"/>
              <a:t>smartphones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5"/>
              </a:rPr>
              <a:t>[32]</a:t>
            </a:r>
            <a:r>
              <a:rPr lang="en-US" dirty="0" smtClean="0"/>
              <a:t> HTC also filed a complaint against Apple for infringing on 5 of its patents and sought to ban the import of Apple products into the US from manufacturing facilities in Asia.</a:t>
            </a:r>
            <a:r>
              <a:rPr lang="en-US" baseline="30000" dirty="0" smtClean="0">
                <a:hlinkClick r:id="rId5"/>
              </a:rPr>
              <a:t>[33]</a:t>
            </a:r>
            <a:r>
              <a:rPr lang="en-US" baseline="30000" dirty="0" smtClean="0">
                <a:hlinkClick r:id="rId5"/>
              </a:rPr>
              <a:t>[34]</a:t>
            </a:r>
            <a:r>
              <a:rPr lang="en-US" dirty="0" smtClean="0"/>
              <a:t> Apple expanded its original complaint by adding two more patents.</a:t>
            </a:r>
            <a:r>
              <a:rPr lang="en-US" baseline="30000" dirty="0" smtClean="0">
                <a:hlinkClick r:id="rId5"/>
              </a:rPr>
              <a:t>[35]</a:t>
            </a:r>
            <a:endParaRPr lang="en-US" dirty="0" smtClean="0"/>
          </a:p>
          <a:p>
            <a:r>
              <a:rPr lang="en-US" dirty="0" smtClean="0"/>
              <a:t>On November 10, 2012, Apple and HTC reached a 10-year license-agreement covering current and future patents held by the two companies. The terms of the agreement remain confidential.</a:t>
            </a:r>
          </a:p>
          <a:p>
            <a:r>
              <a:rPr lang="en-US" dirty="0" smtClean="0"/>
              <a:t>In February 2013 HTC settled with the U.S. </a:t>
            </a:r>
            <a:r>
              <a:rPr lang="en-US" dirty="0" smtClean="0">
                <a:hlinkClick r:id="rId6" tooltip="Federal Trade Commission"/>
              </a:rPr>
              <a:t>Federal Trade Commission</a:t>
            </a:r>
            <a:r>
              <a:rPr lang="en-US" dirty="0" smtClean="0"/>
              <a:t> concerning lax security on more than 18 million </a:t>
            </a:r>
            <a:r>
              <a:rPr lang="en-US" dirty="0" err="1" smtClean="0"/>
              <a:t>smartphones</a:t>
            </a:r>
            <a:r>
              <a:rPr lang="en-US" dirty="0" smtClean="0"/>
              <a:t> and tablets</a:t>
            </a:r>
            <a:r>
              <a:rPr lang="en-US" baseline="30000" dirty="0" smtClean="0">
                <a:hlinkClick r:id="rId5"/>
              </a:rPr>
              <a:t>[36]</a:t>
            </a:r>
            <a:r>
              <a:rPr lang="en-US" dirty="0" smtClean="0"/>
              <a:t> it had shipped to customers</a:t>
            </a:r>
            <a:r>
              <a:rPr lang="en-US" baseline="30000" dirty="0" smtClean="0">
                <a:hlinkClick r:id="rId5"/>
              </a:rPr>
              <a:t>[37]</a:t>
            </a:r>
            <a:r>
              <a:rPr lang="en-US" dirty="0" smtClean="0"/>
              <a:t>and agreed to security patches.</a:t>
            </a:r>
            <a:r>
              <a:rPr lang="en-US" baseline="30000" dirty="0" smtClean="0">
                <a:hlinkClick r:id="rId5"/>
              </a:rPr>
              <a:t>[38]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4248" y="4869160"/>
            <a:ext cx="2195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HTC's headquarters in </a:t>
            </a:r>
            <a:r>
              <a:rPr lang="en-US" dirty="0">
                <a:hlinkClick r:id="rId7" tooltip="New Taipei City"/>
              </a:rPr>
              <a:t>New Taipei City</a:t>
            </a:r>
            <a:endParaRPr lang="ru-RU" dirty="0"/>
          </a:p>
        </p:txBody>
      </p:sp>
      <p:pic>
        <p:nvPicPr>
          <p:cNvPr id="17410" name="Picture 2" descr="C:\Users\Саша\Desktop\HTC_台北新店總部大樓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1511828"/>
            <a:ext cx="2483768" cy="331169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27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AcademicLiterature_16x9_TP103431361.potx" id="{2F0AAF73-AE41-486D-B6DC-0985ADE3F2EC}" vid="{EF7BD8ED-D7CC-46AA-8B96-4CA16C4A9E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37</TotalTime>
  <Words>118</Words>
  <Application>Microsoft Office PowerPoint</Application>
  <PresentationFormat>Экран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Тема27</vt:lpstr>
      <vt:lpstr>HTC Corporation</vt:lpstr>
      <vt:lpstr>High Tech Computer Corporation</vt:lpstr>
      <vt:lpstr>History</vt:lpstr>
      <vt:lpstr>Legal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HTC Corporation</dc:title>
  <dc:creator>Саша</dc:creator>
  <cp:lastModifiedBy>Саша</cp:lastModifiedBy>
  <cp:revision>4</cp:revision>
  <dcterms:created xsi:type="dcterms:W3CDTF">2013-10-03T17:07:56Z</dcterms:created>
  <dcterms:modified xsi:type="dcterms:W3CDTF">2013-10-03T17:44:59Z</dcterms:modified>
</cp:coreProperties>
</file>