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0EBA5C-324F-4615-A73A-F98B00060CB7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2EF1CC-3A9E-49D7-BCE2-E37CE0E519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139952" cy="6858000"/>
          </a:xfrm>
        </p:spPr>
        <p:txBody>
          <a:bodyPr>
            <a:normAutofit/>
          </a:bodyPr>
          <a:lstStyle/>
          <a:p>
            <a:pPr algn="l"/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>  </a:t>
            </a:r>
            <a:r>
              <a:rPr lang="ru-RU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>Григор</a:t>
            </a:r>
            <a:r>
              <a:rPr lang="uk-UA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>і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>й</a:t>
            </a:r>
            <a:b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>Сковорода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/>
            </a:r>
            <a:br>
              <a: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  <a:t/>
            </a:r>
            <a:br>
              <a:rPr lang="ru-RU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Gautami" pitchFamily="34" charset="0"/>
              </a:rPr>
            </a:br>
            <a: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22 листопада (3грудня)1722,</a:t>
            </a:r>
            <a:b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</a:br>
            <a:r>
              <a:rPr lang="ru-RU" sz="1050" dirty="0" err="1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Чорнухи,Лубенський</a:t>
            </a:r>
            <a: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 полк —</a:t>
            </a:r>
            <a:b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</a:br>
            <a: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 29 </a:t>
            </a:r>
            <a:r>
              <a:rPr lang="ru-RU" sz="1050" dirty="0" err="1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жовтня</a:t>
            </a:r>
            <a: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 (9 листопада)1794,</a:t>
            </a:r>
            <a:br>
              <a:rPr lang="ru-RU" sz="105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</a:br>
            <a:r>
              <a:rPr lang="ru-RU" sz="1050" dirty="0" err="1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>Іванівка,Харківщина</a:t>
            </a:r>
            <a:r>
              <a:rPr lang="ru-RU" sz="140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Segoe Print" pitchFamily="2" charset="0"/>
                <a:cs typeface="Gautami" pitchFamily="34" charset="0"/>
              </a:rPr>
            </a:br>
            <a:endParaRPr lang="ru-RU" sz="1400" dirty="0">
              <a:solidFill>
                <a:srgbClr val="002060"/>
              </a:solidFill>
              <a:latin typeface="Segoe Print" pitchFamily="2" charset="0"/>
              <a:cs typeface="Gautami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7475"/>
            <a:ext cx="5004048" cy="6830526"/>
          </a:xfrm>
        </p:spPr>
      </p:pic>
    </p:spTree>
    <p:extLst>
      <p:ext uri="{BB962C8B-B14F-4D97-AF65-F5344CB8AC3E}">
        <p14:creationId xmlns:p14="http://schemas.microsoft.com/office/powerpoint/2010/main" val="19841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0"/>
            <a:ext cx="3995936" cy="6858000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Тема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дружби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/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Як на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джерело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радощів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звідси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— душевного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здоров’я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Сковорода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вказує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на дружбу.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Однак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вибирати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друзів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треба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дуже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обачно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оминаючи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підлабузників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і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криводушних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.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Бо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нерідко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нещирі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друзі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залучають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молоду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людину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до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непомірності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спокушаючи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запевненнями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що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для чистого все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чисте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; у таких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випадках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треба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рішуче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побороти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со-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ромливість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і твердо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відмовити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надалі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і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взагалі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відмовитися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від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спілкування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з такими людьми, —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застерігає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наставник.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Якщо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«ми охоче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підтримуємо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зносини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з людьми,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які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ще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досі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здорові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але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розум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яких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пошкоджений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і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насичений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отруйним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вченням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», ми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ри-зикуємо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втрапити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їхнє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становище.</a:t>
            </a:r>
            <a:endParaRPr lang="ru-RU" sz="1600" dirty="0">
              <a:latin typeface="Segoe Script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" y="0"/>
            <a:ext cx="5143496" cy="6858000"/>
          </a:xfrm>
        </p:spPr>
      </p:pic>
    </p:spTree>
    <p:extLst>
      <p:ext uri="{BB962C8B-B14F-4D97-AF65-F5344CB8AC3E}">
        <p14:creationId xmlns:p14="http://schemas.microsoft.com/office/powerpoint/2010/main" val="7110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355976" cy="685800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Тема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свободи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Сковорода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обстоював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права люд-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ської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особистості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кожній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людині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, а, в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перекладі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конкретну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політичну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мову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того часу,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означало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сильну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демо-кратичну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тенденцію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була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поєдна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-на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із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співчуттям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закріпачених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селянських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мас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, з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гострою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неприязню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московських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гнобителів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. В одному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своєму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вірші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носив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багатозначний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заголовок лат. «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De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libertate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» («Про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сво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-боду»)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він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писав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тодішнім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жаргоном,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винесеним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із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Академії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Что то за вольность? Добро в ней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какоє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?</a:t>
            </a:r>
            <a:b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Іни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говорять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будто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золотоє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.</a:t>
            </a:r>
            <a:b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Ах, не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златоє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: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єсли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сравнить злато</a:t>
            </a:r>
            <a:b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Против вольности,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єще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оно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блато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...</a:t>
            </a:r>
            <a:b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Будь славен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вовік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 о муже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ізбранне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,</a:t>
            </a:r>
            <a:b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Вольности отче, герою Богдане!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0"/>
            <a:ext cx="4896544" cy="6858000"/>
          </a:xfrm>
        </p:spPr>
      </p:pic>
    </p:spTree>
    <p:extLst>
      <p:ext uri="{BB962C8B-B14F-4D97-AF65-F5344CB8AC3E}">
        <p14:creationId xmlns:p14="http://schemas.microsoft.com/office/powerpoint/2010/main" val="25735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err="1" smtClean="0">
                <a:solidFill>
                  <a:srgbClr val="FF0000"/>
                </a:solidFill>
                <a:latin typeface="Mistral" pitchFamily="66" charset="0"/>
              </a:rPr>
              <a:t>Вплив</a:t>
            </a:r>
            <a:r>
              <a:rPr lang="ru-RU" sz="9600" b="1" dirty="0" smtClean="0">
                <a:solidFill>
                  <a:srgbClr val="FF0000"/>
                </a:solidFill>
                <a:latin typeface="Mistral" pitchFamily="66" charset="0"/>
              </a:rPr>
              <a:t> Сковороди на </a:t>
            </a:r>
            <a:r>
              <a:rPr lang="ru-RU" sz="9600" b="1" dirty="0" err="1" smtClean="0">
                <a:solidFill>
                  <a:srgbClr val="FF0000"/>
                </a:solidFill>
                <a:latin typeface="Mistral" pitchFamily="66" charset="0"/>
              </a:rPr>
              <a:t>сучасників</a:t>
            </a:r>
            <a:endParaRPr lang="ru-RU" sz="9600" b="1" dirty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10476656" y="1052736"/>
            <a:ext cx="936104" cy="50734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6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Григорій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Сковорода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мав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величезний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вплив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на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своїх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сучасників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і на дальше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українське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громадянство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, і то не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тільки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своєю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етичною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наукою, а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головним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чином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своїм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життям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, в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якому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слово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ніколи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не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розходилося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з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ділом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: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його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вчення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було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в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повній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згоді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з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його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життям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Mistral" pitchFamily="66" charset="0"/>
              </a:rPr>
              <a:t>. </a:t>
            </a:r>
            <a:endParaRPr lang="ru-RU" sz="2400" dirty="0">
              <a:solidFill>
                <a:schemeClr val="bg1">
                  <a:lumMod val="50000"/>
                </a:schemeClr>
              </a:solidFill>
              <a:latin typeface="Mistral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177800"/>
            <a:ext cx="4678387" cy="4678387"/>
          </a:xfrm>
        </p:spPr>
      </p:pic>
    </p:spTree>
    <p:extLst>
      <p:ext uri="{BB962C8B-B14F-4D97-AF65-F5344CB8AC3E}">
        <p14:creationId xmlns:p14="http://schemas.microsoft.com/office/powerpoint/2010/main" val="36396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0"/>
            <a:ext cx="4283968" cy="68580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Незважаючи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те,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творів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Сковороди не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друкувалося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вони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ширилися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переписування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«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Сковороді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треба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шукати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читачів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— вони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шукали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знаходились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гарячі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прихильники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пропаґатори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газети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сповіщали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закликаючії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себе охочих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читати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українського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філософа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endParaRPr lang="ru-RU" sz="24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865807" cy="6856365"/>
          </a:xfrm>
        </p:spPr>
      </p:pic>
    </p:spTree>
    <p:extLst>
      <p:ext uri="{BB962C8B-B14F-4D97-AF65-F5344CB8AC3E}">
        <p14:creationId xmlns:p14="http://schemas.microsoft.com/office/powerpoint/2010/main" val="163446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148064" cy="6858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Ці</a:t>
            </a:r>
            <a:r>
              <a:rPr lang="ru-RU" sz="2400" dirty="0" smtClean="0"/>
              <a:t> твори заходили й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стріху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Згадаймо</a:t>
            </a:r>
            <a:r>
              <a:rPr lang="ru-RU" sz="2400" dirty="0" smtClean="0"/>
              <a:t> Шевченкову </a:t>
            </a:r>
            <a:r>
              <a:rPr lang="ru-RU" sz="2400" dirty="0" err="1" smtClean="0"/>
              <a:t>згадку</a:t>
            </a:r>
            <a:r>
              <a:rPr lang="ru-RU" sz="2400" dirty="0" smtClean="0"/>
              <a:t> з </a:t>
            </a:r>
            <a:r>
              <a:rPr lang="ru-RU" sz="2400" dirty="0" err="1" smtClean="0"/>
              <a:t>дитячих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літ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Зроблю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Маленьку</a:t>
            </a:r>
            <a:r>
              <a:rPr lang="ru-RU" sz="2400" dirty="0" smtClean="0"/>
              <a:t> книжечку. </a:t>
            </a:r>
            <a:r>
              <a:rPr lang="ru-RU" sz="2400" dirty="0" err="1" smtClean="0"/>
              <a:t>Хрестами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І </a:t>
            </a:r>
            <a:r>
              <a:rPr lang="ru-RU" sz="2400" dirty="0" err="1" smtClean="0"/>
              <a:t>візерунками</a:t>
            </a:r>
            <a:r>
              <a:rPr lang="ru-RU" sz="2400" dirty="0" smtClean="0"/>
              <a:t> з </a:t>
            </a:r>
            <a:r>
              <a:rPr lang="ru-RU" sz="2400" dirty="0" err="1" smtClean="0"/>
              <a:t>квітками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Кругом листочки обведу</a:t>
            </a:r>
            <a:br>
              <a:rPr lang="ru-RU" sz="2400" dirty="0" smtClean="0"/>
            </a:br>
            <a:r>
              <a:rPr lang="ru-RU" sz="2400" dirty="0" smtClean="0"/>
              <a:t> Та й </a:t>
            </a:r>
            <a:r>
              <a:rPr lang="ru-RU" sz="2400" dirty="0" err="1" smtClean="0"/>
              <a:t>списую</a:t>
            </a:r>
            <a:r>
              <a:rPr lang="ru-RU" sz="2400" dirty="0" smtClean="0"/>
              <a:t> Сковороду,</a:t>
            </a:r>
            <a:br>
              <a:rPr lang="ru-RU" sz="2400" dirty="0" smtClean="0"/>
            </a:br>
            <a:r>
              <a:rPr lang="ru-RU" sz="2400" dirty="0" smtClean="0"/>
              <a:t> Або «Три </a:t>
            </a:r>
            <a:r>
              <a:rPr lang="ru-RU" sz="2400" dirty="0" err="1" smtClean="0"/>
              <a:t>царіє</a:t>
            </a:r>
            <a:r>
              <a:rPr lang="ru-RU" sz="2400" dirty="0" smtClean="0"/>
              <a:t> со дари»...</a:t>
            </a:r>
            <a:endParaRPr lang="ru-RU" sz="2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0"/>
            <a:ext cx="4148336" cy="6872955"/>
          </a:xfrm>
        </p:spPr>
      </p:pic>
    </p:spTree>
    <p:extLst>
      <p:ext uri="{BB962C8B-B14F-4D97-AF65-F5344CB8AC3E}">
        <p14:creationId xmlns:p14="http://schemas.microsoft.com/office/powerpoint/2010/main" val="11673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1" r="12311"/>
          <a:stretch>
            <a:fillRect/>
          </a:stretch>
        </p:blipFill>
        <p:spPr>
          <a:xfrm>
            <a:off x="0" y="-26965"/>
            <a:ext cx="5220072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1980728" y="188640"/>
            <a:ext cx="1368152" cy="64807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072" y="0"/>
            <a:ext cx="3923928" cy="6858000"/>
          </a:xfrm>
        </p:spPr>
        <p:txBody>
          <a:bodyPr>
            <a:noAutofit/>
          </a:bodyPr>
          <a:lstStyle/>
          <a:p>
            <a:r>
              <a:rPr lang="ru-RU" sz="2200" dirty="0" err="1" smtClean="0">
                <a:solidFill>
                  <a:srgbClr val="002060"/>
                </a:solidFill>
              </a:rPr>
              <a:t>Григорій</a:t>
            </a:r>
            <a:r>
              <a:rPr lang="ru-RU" sz="2200" dirty="0" smtClean="0">
                <a:solidFill>
                  <a:srgbClr val="002060"/>
                </a:solidFill>
              </a:rPr>
              <a:t> Сковорода </a:t>
            </a:r>
            <a:r>
              <a:rPr lang="ru-RU" sz="2200" dirty="0" err="1" smtClean="0">
                <a:solidFill>
                  <a:srgbClr val="002060"/>
                </a:solidFill>
              </a:rPr>
              <a:t>народився</a:t>
            </a:r>
            <a:r>
              <a:rPr lang="ru-RU" sz="2200" dirty="0" smtClean="0">
                <a:solidFill>
                  <a:srgbClr val="002060"/>
                </a:solidFill>
              </a:rPr>
              <a:t> в сотенному </a:t>
            </a:r>
            <a:r>
              <a:rPr lang="ru-RU" sz="2200" dirty="0" err="1" smtClean="0">
                <a:solidFill>
                  <a:srgbClr val="002060"/>
                </a:solidFill>
              </a:rPr>
              <a:t>містечку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Чорнухи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Лубенського</a:t>
            </a:r>
            <a:r>
              <a:rPr lang="ru-RU" sz="2200" dirty="0" smtClean="0">
                <a:solidFill>
                  <a:srgbClr val="002060"/>
                </a:solidFill>
              </a:rPr>
              <a:t> полку, </a:t>
            </a:r>
            <a:r>
              <a:rPr lang="ru-RU" sz="2200" dirty="0" err="1" smtClean="0">
                <a:solidFill>
                  <a:srgbClr val="002060"/>
                </a:solidFill>
              </a:rPr>
              <a:t>що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нині</a:t>
            </a:r>
            <a:r>
              <a:rPr lang="ru-RU" sz="2200" dirty="0" smtClean="0">
                <a:solidFill>
                  <a:srgbClr val="002060"/>
                </a:solidFill>
              </a:rPr>
              <a:t> на </a:t>
            </a:r>
            <a:r>
              <a:rPr lang="ru-RU" sz="2200" dirty="0" err="1" smtClean="0">
                <a:solidFill>
                  <a:srgbClr val="002060"/>
                </a:solidFill>
              </a:rPr>
              <a:t>Полтавщині</a:t>
            </a:r>
            <a:r>
              <a:rPr lang="ru-RU" sz="2200" dirty="0" smtClean="0">
                <a:solidFill>
                  <a:srgbClr val="002060"/>
                </a:solidFill>
              </a:rPr>
              <a:t>, у </a:t>
            </a:r>
            <a:r>
              <a:rPr lang="ru-RU" sz="2200" dirty="0" err="1" smtClean="0">
                <a:solidFill>
                  <a:srgbClr val="002060"/>
                </a:solidFill>
              </a:rPr>
              <a:t>небагатій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козацькій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родині</a:t>
            </a:r>
            <a:r>
              <a:rPr lang="ru-RU" sz="2200" dirty="0" smtClean="0">
                <a:solidFill>
                  <a:srgbClr val="002060"/>
                </a:solidFill>
              </a:rPr>
              <a:t>. </a:t>
            </a:r>
            <a:r>
              <a:rPr lang="ru-RU" sz="2200" dirty="0" err="1" smtClean="0">
                <a:solidFill>
                  <a:srgbClr val="002060"/>
                </a:solidFill>
              </a:rPr>
              <a:t>Після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здобуття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початкової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освіти</a:t>
            </a:r>
            <a:r>
              <a:rPr lang="ru-RU" sz="2200" dirty="0" smtClean="0">
                <a:solidFill>
                  <a:srgbClr val="002060"/>
                </a:solidFill>
              </a:rPr>
              <a:t> в </a:t>
            </a:r>
            <a:r>
              <a:rPr lang="ru-RU" sz="2200" dirty="0" err="1" smtClean="0">
                <a:solidFill>
                  <a:srgbClr val="002060"/>
                </a:solidFill>
              </a:rPr>
              <a:t>сільській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школі</a:t>
            </a:r>
            <a:r>
              <a:rPr lang="ru-RU" sz="2200" dirty="0" smtClean="0">
                <a:solidFill>
                  <a:srgbClr val="002060"/>
                </a:solidFill>
              </a:rPr>
              <a:t>, з 1734 року (</a:t>
            </a:r>
            <a:r>
              <a:rPr lang="ru-RU" sz="2200" dirty="0" err="1" smtClean="0">
                <a:solidFill>
                  <a:srgbClr val="002060"/>
                </a:solidFill>
              </a:rPr>
              <a:t>Григорію</a:t>
            </a:r>
            <a:r>
              <a:rPr lang="ru-RU" sz="2200" dirty="0" smtClean="0">
                <a:solidFill>
                  <a:srgbClr val="002060"/>
                </a:solidFill>
              </a:rPr>
              <a:t> 12) </a:t>
            </a:r>
            <a:r>
              <a:rPr lang="ru-RU" sz="2200" dirty="0" err="1" smtClean="0">
                <a:solidFill>
                  <a:srgbClr val="002060"/>
                </a:solidFill>
              </a:rPr>
              <a:t>навчався</a:t>
            </a:r>
            <a:r>
              <a:rPr lang="ru-RU" sz="2200" dirty="0" smtClean="0">
                <a:solidFill>
                  <a:srgbClr val="002060"/>
                </a:solidFill>
              </a:rPr>
              <a:t> у </a:t>
            </a:r>
            <a:r>
              <a:rPr lang="ru-RU" sz="2200" dirty="0" err="1" smtClean="0">
                <a:solidFill>
                  <a:srgbClr val="002060"/>
                </a:solidFill>
              </a:rPr>
              <a:t>Києво-Могилянській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академії</a:t>
            </a:r>
            <a:r>
              <a:rPr lang="ru-RU" sz="2200" dirty="0" smtClean="0">
                <a:solidFill>
                  <a:srgbClr val="002060"/>
                </a:solidFill>
              </a:rPr>
              <a:t>. </a:t>
            </a:r>
            <a:r>
              <a:rPr lang="ru-RU" sz="2200" dirty="0" err="1" smtClean="0">
                <a:solidFill>
                  <a:srgbClr val="002060"/>
                </a:solidFill>
              </a:rPr>
              <a:t>Протягом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навчання</a:t>
            </a:r>
            <a:r>
              <a:rPr lang="ru-RU" sz="2200" dirty="0" smtClean="0">
                <a:solidFill>
                  <a:srgbClr val="002060"/>
                </a:solidFill>
              </a:rPr>
              <a:t> в </a:t>
            </a:r>
            <a:r>
              <a:rPr lang="ru-RU" sz="2200" dirty="0" err="1" smtClean="0">
                <a:solidFill>
                  <a:srgbClr val="002060"/>
                </a:solidFill>
              </a:rPr>
              <a:t>Академії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вивчив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латинську</a:t>
            </a:r>
            <a:r>
              <a:rPr lang="ru-RU" sz="2200" dirty="0" smtClean="0">
                <a:solidFill>
                  <a:srgbClr val="002060"/>
                </a:solidFill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</a:rPr>
              <a:t>грецьку</a:t>
            </a:r>
            <a:r>
              <a:rPr lang="ru-RU" sz="2200" dirty="0" smtClean="0">
                <a:solidFill>
                  <a:srgbClr val="002060"/>
                </a:solidFill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</a:rPr>
              <a:t>церковнослов'янську</a:t>
            </a:r>
            <a:r>
              <a:rPr lang="ru-RU" sz="2200" dirty="0" smtClean="0">
                <a:solidFill>
                  <a:srgbClr val="002060"/>
                </a:solidFill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</a:rPr>
              <a:t>польську</a:t>
            </a:r>
            <a:r>
              <a:rPr lang="ru-RU" sz="2200" dirty="0" smtClean="0">
                <a:solidFill>
                  <a:srgbClr val="002060"/>
                </a:solidFill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</a:rPr>
              <a:t>німецьку</a:t>
            </a:r>
            <a:r>
              <a:rPr lang="ru-RU" sz="2200" dirty="0" smtClean="0">
                <a:solidFill>
                  <a:srgbClr val="002060"/>
                </a:solidFill>
              </a:rPr>
              <a:t> й </a:t>
            </a:r>
            <a:r>
              <a:rPr lang="ru-RU" sz="2200" dirty="0" err="1" smtClean="0">
                <a:solidFill>
                  <a:srgbClr val="002060"/>
                </a:solidFill>
              </a:rPr>
              <a:t>інші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мови</a:t>
            </a:r>
            <a:r>
              <a:rPr lang="ru-RU" sz="2200" dirty="0" smtClean="0">
                <a:solidFill>
                  <a:srgbClr val="002060"/>
                </a:solidFill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</a:rPr>
              <a:t>ознайомився</a:t>
            </a:r>
            <a:r>
              <a:rPr lang="ru-RU" sz="2200" dirty="0" smtClean="0">
                <a:solidFill>
                  <a:srgbClr val="002060"/>
                </a:solidFill>
              </a:rPr>
              <a:t> з </a:t>
            </a:r>
            <a:r>
              <a:rPr lang="ru-RU" sz="2200" dirty="0" err="1" smtClean="0">
                <a:solidFill>
                  <a:srgbClr val="002060"/>
                </a:solidFill>
              </a:rPr>
              <a:t>творами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багатьох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філософів</a:t>
            </a:r>
            <a:r>
              <a:rPr lang="ru-RU" sz="2200" dirty="0" smtClean="0">
                <a:solidFill>
                  <a:srgbClr val="002060"/>
                </a:solidFill>
              </a:rPr>
              <a:t> та </a:t>
            </a:r>
            <a:r>
              <a:rPr lang="ru-RU" sz="2200" dirty="0" err="1" smtClean="0">
                <a:solidFill>
                  <a:srgbClr val="002060"/>
                </a:solidFill>
              </a:rPr>
              <a:t>письменників</a:t>
            </a:r>
            <a:r>
              <a:rPr lang="ru-RU" sz="2200" dirty="0" smtClean="0">
                <a:solidFill>
                  <a:srgbClr val="002060"/>
                </a:solidFill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</a:rPr>
              <a:t>від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античних</a:t>
            </a:r>
            <a:r>
              <a:rPr lang="ru-RU" sz="2200" dirty="0" smtClean="0">
                <a:solidFill>
                  <a:srgbClr val="002060"/>
                </a:solidFill>
              </a:rPr>
              <a:t> до </a:t>
            </a:r>
            <a:r>
              <a:rPr lang="ru-RU" sz="2200" dirty="0" err="1" smtClean="0">
                <a:solidFill>
                  <a:srgbClr val="002060"/>
                </a:solidFill>
              </a:rPr>
              <a:t>йому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сучасних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779912" cy="6858000"/>
          </a:xfrm>
        </p:spPr>
        <p:txBody>
          <a:bodyPr>
            <a:normAutofit/>
          </a:bodyPr>
          <a:lstStyle/>
          <a:p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рацював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професором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Переяславі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в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Харкові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приватно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перекладав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Плутарха, писав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свої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твори.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Саме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цей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час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мислитель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зустрічає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одного з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найвідданіших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учнів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Михайла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Ковалинського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який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після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смерті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вчителя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написав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його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біографію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докладну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ґрунтовну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на яку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посилалися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й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посилаються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всі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дослідники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творчості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великого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мудреця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Саме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в листах до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нього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Григорій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Савич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висловлював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найважливіші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ідеї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згодом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ставали основою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філософських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трактатів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0"/>
            <a:ext cx="5364088" cy="6919673"/>
          </a:xfrm>
        </p:spPr>
      </p:pic>
    </p:spTree>
    <p:extLst>
      <p:ext uri="{BB962C8B-B14F-4D97-AF65-F5344CB8AC3E}">
        <p14:creationId xmlns:p14="http://schemas.microsoft.com/office/powerpoint/2010/main" val="12880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61048"/>
          </a:xfrm>
        </p:spPr>
        <p:txBody>
          <a:bodyPr>
            <a:noAutofit/>
          </a:bodyPr>
          <a:lstStyle/>
          <a:p>
            <a:pPr algn="ctr"/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Під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кінець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70-х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років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XVIII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ст.,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після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різних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конфліктів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з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владою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Григорій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Сковорода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обрав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зовсім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новий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і незнаний до того стиль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життя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саме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—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мандрівку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. І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ця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мандрівка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тривала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до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самої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смерті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майже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тридцять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років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.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Була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вона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повна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пригод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оповита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переказами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й легендами. У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ній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ніколи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не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розлучався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філософ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із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Біблією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сопілкою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або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флейтою і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своїми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писаннями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. Слава про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нього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йшла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всюди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і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кожний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чи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то пан,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чи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селянин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хотів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його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побачити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й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почути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.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Тож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аудиторія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його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була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дуже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численна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і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різнорідна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 і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всі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розуміли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його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— речника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великої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правди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860708"/>
            <a:ext cx="2011680" cy="2962656"/>
          </a:xfrm>
        </p:spPr>
      </p:pic>
    </p:spTree>
    <p:extLst>
      <p:ext uri="{BB962C8B-B14F-4D97-AF65-F5344CB8AC3E}">
        <p14:creationId xmlns:p14="http://schemas.microsoft.com/office/powerpoint/2010/main" val="6335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64904"/>
            <a:ext cx="9144000" cy="429309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Слава про Сковороду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йшла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так далеко,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що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про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нього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довідалась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і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цариця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Катерина II, і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забажала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його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побачити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. Через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свого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поручника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Потьомкіна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вона послала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Сковороді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запрошення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переселитись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з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України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в Петербург.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Посланець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цариці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застав Сковороду на краю дороги, де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він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відпочивав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і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грав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на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флейті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, а недалеко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нього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паслась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вівця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того господаря, в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якого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філософ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затримався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.</a:t>
            </a:r>
            <a:b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</a:b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Посланець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передав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йому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запрошення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цариці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, але Сковорода, просто й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спокійно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дивлячись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в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очі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посланцеві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, заявив: «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Скажіть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цариці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,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що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я не покину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України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—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мені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дудка й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вівця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дорожчі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царського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вінця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</a:rPr>
              <a:t>».</a:t>
            </a:r>
            <a:endParaRPr lang="ru-RU" sz="1800" b="1" dirty="0">
              <a:solidFill>
                <a:schemeClr val="bg2">
                  <a:lumMod val="25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88640"/>
            <a:ext cx="3594133" cy="2564904"/>
          </a:xfrm>
        </p:spPr>
      </p:pic>
    </p:spTree>
    <p:extLst>
      <p:ext uri="{BB962C8B-B14F-4D97-AF65-F5344CB8AC3E}">
        <p14:creationId xmlns:p14="http://schemas.microsoft.com/office/powerpoint/2010/main" val="297315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8691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Сковорода помер 9-ого листопада 1794 року. На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хресті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над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його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могилою, на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прохання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самого Сковороди, написано: «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Світ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ловив мене, та не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впіймав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…».</a:t>
            </a:r>
            <a:b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Його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могила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знаходиться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зараз у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селі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Сковородинівка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(ран. Пан-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Іванівка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колишня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садиба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Андрея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Ковалівського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). До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нього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можна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потрапити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з'їхавши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з дороги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Харків-Суми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біля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селища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Максимівка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(60 км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від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Харкова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).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Далі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треба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їхати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 18 км до села </a:t>
            </a:r>
            <a:r>
              <a:rPr lang="ru-RU" sz="2400" b="1" dirty="0" err="1" smtClean="0">
                <a:solidFill>
                  <a:srgbClr val="C00000"/>
                </a:solidFill>
                <a:latin typeface="Segoe Script" pitchFamily="34" charset="0"/>
              </a:rPr>
              <a:t>Сковородинівка</a:t>
            </a:r>
            <a:r>
              <a:rPr lang="ru-RU" sz="2400" b="1" dirty="0" smtClean="0">
                <a:solidFill>
                  <a:srgbClr val="C00000"/>
                </a:solidFill>
                <a:latin typeface="Segoe Script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Segoe Script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841776"/>
            <a:ext cx="3024336" cy="2016224"/>
          </a:xfrm>
        </p:spPr>
      </p:pic>
    </p:spTree>
    <p:extLst>
      <p:ext uri="{BB962C8B-B14F-4D97-AF65-F5344CB8AC3E}">
        <p14:creationId xmlns:p14="http://schemas.microsoft.com/office/powerpoint/2010/main" val="218650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icrosoft Sans Serif" pitchFamily="34" charset="0"/>
              </a:rPr>
              <a:t>Творча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спадщина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22575" y="1628800"/>
            <a:ext cx="504056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460432" y="1628800"/>
            <a:ext cx="504056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059832" y="4221088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012160" y="4221088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2913" y="2996952"/>
            <a:ext cx="65162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Ставлення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до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релігії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26259" y="5733254"/>
            <a:ext cx="3275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Тема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свободи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81408" y="1628800"/>
            <a:ext cx="26090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133736" y="1628800"/>
            <a:ext cx="26090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28487" y="5733255"/>
            <a:ext cx="296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Тема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дружби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78107" y="2996951"/>
            <a:ext cx="4836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>Ставлення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> до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>життя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Segoe Script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07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6802" y="0"/>
            <a:ext cx="4307198" cy="6858000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Ставлення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 до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релігії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/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</a:br>
            <a:r>
              <a:rPr lang="ru-RU" sz="1600" dirty="0" smtClean="0">
                <a:latin typeface="Segoe Script" pitchFamily="34" charset="0"/>
              </a:rPr>
              <a:t>Твори Сковороди за </a:t>
            </a:r>
            <a:r>
              <a:rPr lang="ru-RU" sz="1600" dirty="0" err="1" smtClean="0">
                <a:latin typeface="Segoe Script" pitchFamily="34" charset="0"/>
              </a:rPr>
              <a:t>життя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друкувались</a:t>
            </a:r>
            <a:r>
              <a:rPr lang="ru-RU" sz="1600" dirty="0" smtClean="0">
                <a:latin typeface="Segoe Script" pitchFamily="34" charset="0"/>
              </a:rPr>
              <a:t> сотнями </a:t>
            </a:r>
            <a:r>
              <a:rPr lang="ru-RU" sz="1600" dirty="0" err="1" smtClean="0">
                <a:latin typeface="Segoe Script" pitchFamily="34" charset="0"/>
              </a:rPr>
              <a:t>екземплярів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бо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тодішня</a:t>
            </a:r>
            <a:r>
              <a:rPr lang="ru-RU" sz="1600" dirty="0" smtClean="0">
                <a:latin typeface="Segoe Script" pitchFamily="34" charset="0"/>
              </a:rPr>
              <a:t> цензура </a:t>
            </a:r>
            <a:r>
              <a:rPr lang="ru-RU" sz="1600" dirty="0" err="1" smtClean="0">
                <a:latin typeface="Segoe Script" pitchFamily="34" charset="0"/>
              </a:rPr>
              <a:t>знайшла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їх</a:t>
            </a:r>
            <a:r>
              <a:rPr lang="ru-RU" sz="1600" dirty="0" smtClean="0">
                <a:latin typeface="Segoe Script" pitchFamily="34" charset="0"/>
              </a:rPr>
              <a:t> «</a:t>
            </a:r>
            <a:r>
              <a:rPr lang="ru-RU" sz="1600" dirty="0" err="1" smtClean="0">
                <a:latin typeface="Segoe Script" pitchFamily="34" charset="0"/>
              </a:rPr>
              <a:t>противними</a:t>
            </a:r>
            <a:r>
              <a:rPr lang="ru-RU" sz="1600" dirty="0" smtClean="0">
                <a:latin typeface="Segoe Script" pitchFamily="34" charset="0"/>
              </a:rPr>
              <a:t> Святому </a:t>
            </a:r>
            <a:r>
              <a:rPr lang="ru-RU" sz="1600" dirty="0" err="1" smtClean="0">
                <a:latin typeface="Segoe Script" pitchFamily="34" charset="0"/>
              </a:rPr>
              <a:t>Писанію</a:t>
            </a:r>
            <a:r>
              <a:rPr lang="ru-RU" sz="1600" dirty="0" smtClean="0">
                <a:latin typeface="Segoe Script" pitchFamily="34" charset="0"/>
              </a:rPr>
              <a:t> і </a:t>
            </a:r>
            <a:r>
              <a:rPr lang="ru-RU" sz="1600" dirty="0" err="1" smtClean="0">
                <a:latin typeface="Segoe Script" pitchFamily="34" charset="0"/>
              </a:rPr>
              <a:t>образливими</a:t>
            </a:r>
            <a:r>
              <a:rPr lang="ru-RU" sz="1600" dirty="0" smtClean="0">
                <a:latin typeface="Segoe Script" pitchFamily="34" charset="0"/>
              </a:rPr>
              <a:t> для монашества». </a:t>
            </a:r>
            <a:r>
              <a:rPr lang="ru-RU" sz="1600" dirty="0" err="1" smtClean="0">
                <a:latin typeface="Segoe Script" pitchFamily="34" charset="0"/>
              </a:rPr>
              <a:t>Вихований</a:t>
            </a:r>
            <a:r>
              <a:rPr lang="ru-RU" sz="1600" dirty="0" smtClean="0">
                <a:latin typeface="Segoe Script" pitchFamily="34" charset="0"/>
              </a:rPr>
              <a:t> у </a:t>
            </a:r>
            <a:r>
              <a:rPr lang="ru-RU" sz="1600" dirty="0" err="1" smtClean="0">
                <a:latin typeface="Segoe Script" pitchFamily="34" charset="0"/>
              </a:rPr>
              <a:t>дусі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філософічнорелігійного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навчання</a:t>
            </a:r>
            <a:r>
              <a:rPr lang="ru-RU" sz="1600" dirty="0" smtClean="0">
                <a:latin typeface="Segoe Script" pitchFamily="34" charset="0"/>
              </a:rPr>
              <a:t>, Сковорода повставав </a:t>
            </a:r>
            <a:r>
              <a:rPr lang="ru-RU" sz="1600" dirty="0" err="1" smtClean="0">
                <a:latin typeface="Segoe Script" pitchFamily="34" charset="0"/>
              </a:rPr>
              <a:t>проти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мертвої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церковної</a:t>
            </a:r>
            <a:r>
              <a:rPr lang="ru-RU" sz="1600" dirty="0" smtClean="0">
                <a:latin typeface="Segoe Script" pitchFamily="34" charset="0"/>
              </a:rPr>
              <a:t> схоластики та духового </a:t>
            </a:r>
            <a:r>
              <a:rPr lang="ru-RU" sz="1600" dirty="0" err="1" smtClean="0">
                <a:latin typeface="Segoe Script" pitchFamily="34" charset="0"/>
              </a:rPr>
              <a:t>гноблення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московського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православ’я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спираючись</a:t>
            </a:r>
            <a:r>
              <a:rPr lang="ru-RU" sz="1600" dirty="0" smtClean="0">
                <a:latin typeface="Segoe Script" pitchFamily="34" charset="0"/>
              </a:rPr>
              <a:t> у </a:t>
            </a:r>
            <a:r>
              <a:rPr lang="ru-RU" sz="1600" dirty="0" err="1" smtClean="0">
                <a:latin typeface="Segoe Script" pitchFamily="34" charset="0"/>
              </a:rPr>
              <a:t>своїй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філософії</a:t>
            </a:r>
            <a:r>
              <a:rPr lang="ru-RU" sz="1600" dirty="0" smtClean="0">
                <a:latin typeface="Segoe Script" pitchFamily="34" charset="0"/>
              </a:rPr>
              <a:t> на </a:t>
            </a:r>
            <a:r>
              <a:rPr lang="ru-RU" sz="1600" dirty="0" err="1" smtClean="0">
                <a:latin typeface="Segoe Script" pitchFamily="34" charset="0"/>
              </a:rPr>
              <a:t>Біб-лію</a:t>
            </a:r>
            <a:r>
              <a:rPr lang="ru-RU" sz="1600" dirty="0" smtClean="0">
                <a:latin typeface="Segoe Script" pitchFamily="34" charset="0"/>
              </a:rPr>
              <a:t>. Сковорода </a:t>
            </a:r>
            <a:r>
              <a:rPr lang="ru-RU" sz="1600" dirty="0" err="1" smtClean="0">
                <a:latin typeface="Segoe Script" pitchFamily="34" charset="0"/>
              </a:rPr>
              <a:t>повчав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що</a:t>
            </a:r>
            <a:r>
              <a:rPr lang="ru-RU" sz="1600" dirty="0" smtClean="0">
                <a:latin typeface="Segoe Script" pitchFamily="34" charset="0"/>
              </a:rPr>
              <a:t> царство </a:t>
            </a:r>
            <a:r>
              <a:rPr lang="ru-RU" sz="1600" dirty="0" err="1" smtClean="0">
                <a:latin typeface="Segoe Script" pitchFamily="34" charset="0"/>
              </a:rPr>
              <a:t>людини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знаходиться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всередині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неї</a:t>
            </a:r>
            <a:r>
              <a:rPr lang="ru-RU" sz="1600" dirty="0" smtClean="0">
                <a:latin typeface="Segoe Script" pitchFamily="34" charset="0"/>
              </a:rPr>
              <a:t> і</a:t>
            </a:r>
            <a:br>
              <a:rPr lang="ru-RU" sz="1600" dirty="0" smtClean="0">
                <a:latin typeface="Segoe Script" pitchFamily="34" charset="0"/>
              </a:rPr>
            </a:br>
            <a:r>
              <a:rPr lang="ru-RU" sz="1600" dirty="0" smtClean="0">
                <a:latin typeface="Segoe Script" pitchFamily="34" charset="0"/>
              </a:rPr>
              <a:t>«</a:t>
            </a:r>
            <a:r>
              <a:rPr lang="ru-RU" sz="1600" dirty="0" err="1" smtClean="0">
                <a:latin typeface="Segoe Script" pitchFamily="34" charset="0"/>
              </a:rPr>
              <a:t>Щоб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пізнати</a:t>
            </a:r>
            <a:r>
              <a:rPr lang="ru-RU" sz="1600" dirty="0" smtClean="0">
                <a:latin typeface="Segoe Script" pitchFamily="34" charset="0"/>
              </a:rPr>
              <a:t> Бога, треба </a:t>
            </a:r>
            <a:r>
              <a:rPr lang="ru-RU" sz="1600" dirty="0" err="1" smtClean="0">
                <a:latin typeface="Segoe Script" pitchFamily="34" charset="0"/>
              </a:rPr>
              <a:t>пізнати</a:t>
            </a:r>
            <a:r>
              <a:rPr lang="ru-RU" sz="1600" dirty="0" smtClean="0">
                <a:latin typeface="Segoe Script" pitchFamily="34" charset="0"/>
              </a:rPr>
              <a:t> самого себе. </a:t>
            </a:r>
            <a:r>
              <a:rPr lang="ru-RU" sz="1600" dirty="0" err="1" smtClean="0">
                <a:latin typeface="Segoe Script" pitchFamily="34" charset="0"/>
              </a:rPr>
              <a:t>Поки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чоловік</a:t>
            </a:r>
            <a:r>
              <a:rPr lang="ru-RU" sz="1600" dirty="0" smtClean="0">
                <a:latin typeface="Segoe Script" pitchFamily="34" charset="0"/>
              </a:rPr>
              <a:t> не </a:t>
            </a:r>
            <a:r>
              <a:rPr lang="ru-RU" sz="1600" dirty="0" err="1" smtClean="0">
                <a:latin typeface="Segoe Script" pitchFamily="34" charset="0"/>
              </a:rPr>
              <a:t>знає</a:t>
            </a:r>
            <a:r>
              <a:rPr lang="ru-RU" sz="1600" dirty="0" smtClean="0">
                <a:latin typeface="Segoe Script" pitchFamily="34" charset="0"/>
              </a:rPr>
              <a:t> Бога в </a:t>
            </a:r>
            <a:r>
              <a:rPr lang="ru-RU" sz="1600" dirty="0" err="1" smtClean="0">
                <a:latin typeface="Segoe Script" pitchFamily="34" charset="0"/>
              </a:rPr>
              <a:t>самім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собі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годі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шукати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Його</a:t>
            </a:r>
            <a:r>
              <a:rPr lang="ru-RU" sz="1600" dirty="0" smtClean="0">
                <a:latin typeface="Segoe Script" pitchFamily="34" charset="0"/>
              </a:rPr>
              <a:t> в </a:t>
            </a:r>
            <a:r>
              <a:rPr lang="ru-RU" sz="1600" dirty="0" err="1" smtClean="0">
                <a:latin typeface="Segoe Script" pitchFamily="34" charset="0"/>
              </a:rPr>
              <a:t>світі</a:t>
            </a:r>
            <a:r>
              <a:rPr lang="ru-RU" sz="1600" dirty="0" smtClean="0">
                <a:latin typeface="Segoe Script" pitchFamily="34" charset="0"/>
              </a:rPr>
              <a:t>»</a:t>
            </a:r>
            <a:br>
              <a:rPr lang="ru-RU" sz="1600" dirty="0" smtClean="0">
                <a:latin typeface="Segoe Script" pitchFamily="34" charset="0"/>
              </a:rPr>
            </a:br>
            <a:r>
              <a:rPr lang="ru-RU" sz="1600" dirty="0" smtClean="0">
                <a:latin typeface="Segoe Script" pitchFamily="34" charset="0"/>
              </a:rPr>
              <a:t>«</a:t>
            </a:r>
            <a:r>
              <a:rPr lang="ru-RU" sz="1600" dirty="0" err="1" smtClean="0">
                <a:latin typeface="Segoe Script" pitchFamily="34" charset="0"/>
              </a:rPr>
              <a:t>Вірити</a:t>
            </a:r>
            <a:r>
              <a:rPr lang="ru-RU" sz="1600" dirty="0" smtClean="0">
                <a:latin typeface="Segoe Script" pitchFamily="34" charset="0"/>
              </a:rPr>
              <a:t> в Бога не значить — </a:t>
            </a:r>
            <a:r>
              <a:rPr lang="ru-RU" sz="1600" dirty="0" err="1" smtClean="0">
                <a:latin typeface="Segoe Script" pitchFamily="34" charset="0"/>
              </a:rPr>
              <a:t>вірити</a:t>
            </a:r>
            <a:r>
              <a:rPr lang="ru-RU" sz="1600" dirty="0" smtClean="0">
                <a:latin typeface="Segoe Script" pitchFamily="34" charset="0"/>
              </a:rPr>
              <a:t> в </a:t>
            </a:r>
            <a:r>
              <a:rPr lang="ru-RU" sz="1600" dirty="0" err="1" smtClean="0">
                <a:latin typeface="Segoe Script" pitchFamily="34" charset="0"/>
              </a:rPr>
              <a:t>Його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існування</a:t>
            </a:r>
            <a:r>
              <a:rPr lang="ru-RU" sz="1600" dirty="0" smtClean="0">
                <a:latin typeface="Segoe Script" pitchFamily="34" charset="0"/>
              </a:rPr>
              <a:t>, а значить — </a:t>
            </a:r>
            <a:r>
              <a:rPr lang="ru-RU" sz="1600" dirty="0" err="1" smtClean="0">
                <a:latin typeface="Segoe Script" pitchFamily="34" charset="0"/>
              </a:rPr>
              <a:t>віддатися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Йому</a:t>
            </a:r>
            <a:r>
              <a:rPr lang="ru-RU" sz="1600" dirty="0" smtClean="0">
                <a:latin typeface="Segoe Script" pitchFamily="34" charset="0"/>
              </a:rPr>
              <a:t> та </a:t>
            </a:r>
            <a:r>
              <a:rPr lang="ru-RU" sz="1600" dirty="0" err="1" smtClean="0">
                <a:latin typeface="Segoe Script" pitchFamily="34" charset="0"/>
              </a:rPr>
              <a:t>жити</a:t>
            </a:r>
            <a:r>
              <a:rPr lang="ru-RU" sz="1600" dirty="0" smtClean="0">
                <a:latin typeface="Segoe Script" pitchFamily="34" charset="0"/>
              </a:rPr>
              <a:t> за </a:t>
            </a:r>
            <a:r>
              <a:rPr lang="ru-RU" sz="1600" dirty="0" err="1" smtClean="0">
                <a:latin typeface="Segoe Script" pitchFamily="34" charset="0"/>
              </a:rPr>
              <a:t>Його</a:t>
            </a:r>
            <a:r>
              <a:rPr lang="ru-RU" sz="1600" dirty="0" smtClean="0">
                <a:latin typeface="Segoe Script" pitchFamily="34" charset="0"/>
              </a:rPr>
              <a:t> законом»</a:t>
            </a:r>
            <a:br>
              <a:rPr lang="ru-RU" sz="1600" dirty="0" smtClean="0">
                <a:latin typeface="Segoe Script" pitchFamily="34" charset="0"/>
              </a:rPr>
            </a:br>
            <a:r>
              <a:rPr lang="ru-RU" sz="1600" dirty="0" smtClean="0">
                <a:latin typeface="Segoe Script" pitchFamily="34" charset="0"/>
              </a:rPr>
              <a:t>«</a:t>
            </a:r>
            <a:r>
              <a:rPr lang="ru-RU" sz="1600" dirty="0" err="1" smtClean="0">
                <a:latin typeface="Segoe Script" pitchFamily="34" charset="0"/>
              </a:rPr>
              <a:t>Святість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життя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полягає</a:t>
            </a:r>
            <a:r>
              <a:rPr lang="ru-RU" sz="1600" dirty="0" smtClean="0">
                <a:latin typeface="Segoe Script" pitchFamily="34" charset="0"/>
              </a:rPr>
              <a:t> в </a:t>
            </a:r>
            <a:r>
              <a:rPr lang="ru-RU" sz="1600" dirty="0" err="1" smtClean="0">
                <a:latin typeface="Segoe Script" pitchFamily="34" charset="0"/>
              </a:rPr>
              <a:t>робленні</a:t>
            </a:r>
            <a:r>
              <a:rPr lang="ru-RU" sz="1600" dirty="0" smtClean="0">
                <a:latin typeface="Segoe Script" pitchFamily="34" charset="0"/>
              </a:rPr>
              <a:t> добра людям»</a:t>
            </a:r>
            <a:endParaRPr lang="ru-RU" sz="1600" dirty="0">
              <a:latin typeface="Segoe Script" pitchFamily="34" charset="0"/>
            </a:endParaRPr>
          </a:p>
        </p:txBody>
      </p:sp>
      <p:pic>
        <p:nvPicPr>
          <p:cNvPr id="1026" name="Picture 2" descr="C:\Users\Наталья\Desktop\ \презентации\ь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466"/>
            <a:ext cx="4836803" cy="684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5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140968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>Ставлення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> до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>життя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  <a:t/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  <a:cs typeface="Microsoft Sans Serif" pitchFamily="34" charset="0"/>
              </a:rPr>
            </a:br>
            <a:r>
              <a:rPr lang="ru-RU" sz="1600" dirty="0" smtClean="0">
                <a:latin typeface="Segoe Script" pitchFamily="34" charset="0"/>
              </a:rPr>
              <a:t>В одному з </a:t>
            </a:r>
            <a:r>
              <a:rPr lang="ru-RU" sz="1600" dirty="0" err="1" smtClean="0">
                <a:latin typeface="Segoe Script" pitchFamily="34" charset="0"/>
              </a:rPr>
              <a:t>пізніших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послань</a:t>
            </a:r>
            <a:r>
              <a:rPr lang="ru-RU" sz="1600" dirty="0" smtClean="0">
                <a:latin typeface="Segoe Script" pitchFamily="34" charset="0"/>
              </a:rPr>
              <a:t> Сковорода </a:t>
            </a:r>
            <a:r>
              <a:rPr lang="ru-RU" sz="1600" dirty="0" err="1" smtClean="0">
                <a:latin typeface="Segoe Script" pitchFamily="34" charset="0"/>
              </a:rPr>
              <a:t>розповідає</a:t>
            </a:r>
            <a:r>
              <a:rPr lang="ru-RU" sz="1600" dirty="0" smtClean="0">
                <a:latin typeface="Segoe Script" pitchFamily="34" charset="0"/>
              </a:rPr>
              <a:t> про </a:t>
            </a:r>
            <a:r>
              <a:rPr lang="ru-RU" sz="1600" dirty="0" err="1" smtClean="0">
                <a:latin typeface="Segoe Script" pitchFamily="34" charset="0"/>
              </a:rPr>
              <a:t>зустріч</a:t>
            </a:r>
            <a:r>
              <a:rPr lang="ru-RU" sz="1600" dirty="0" smtClean="0">
                <a:latin typeface="Segoe Script" pitchFamily="34" charset="0"/>
              </a:rPr>
              <a:t> з </a:t>
            </a:r>
            <a:r>
              <a:rPr lang="ru-RU" sz="1600" dirty="0" err="1" smtClean="0">
                <a:latin typeface="Segoe Script" pitchFamily="34" charset="0"/>
              </a:rPr>
              <a:t>ченцем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якого</a:t>
            </a:r>
            <a:r>
              <a:rPr lang="ru-RU" sz="1600" dirty="0" smtClean="0">
                <a:latin typeface="Segoe Script" pitchFamily="34" charset="0"/>
              </a:rPr>
              <a:t> «</a:t>
            </a:r>
            <a:r>
              <a:rPr lang="ru-RU" sz="1600" dirty="0" err="1" smtClean="0">
                <a:latin typeface="Segoe Script" pitchFamily="34" charset="0"/>
              </a:rPr>
              <a:t>страшенно</a:t>
            </a:r>
            <a:r>
              <a:rPr lang="ru-RU" sz="1600" dirty="0" smtClean="0">
                <a:latin typeface="Segoe Script" pitchFamily="34" charset="0"/>
              </a:rPr>
              <a:t> мучить демон </a:t>
            </a:r>
            <a:r>
              <a:rPr lang="ru-RU" sz="1600" dirty="0" err="1" smtClean="0">
                <a:latin typeface="Segoe Script" pitchFamily="34" charset="0"/>
              </a:rPr>
              <a:t>печалі</a:t>
            </a:r>
            <a:r>
              <a:rPr lang="ru-RU" sz="1600" dirty="0" smtClean="0">
                <a:latin typeface="Segoe Script" pitchFamily="34" charset="0"/>
              </a:rPr>
              <a:t>, і </a:t>
            </a:r>
            <a:r>
              <a:rPr lang="ru-RU" sz="1600" dirty="0" err="1" smtClean="0">
                <a:latin typeface="Segoe Script" pitchFamily="34" charset="0"/>
              </a:rPr>
              <a:t>який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звичайно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називають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бісом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меланхолії</a:t>
            </a:r>
            <a:r>
              <a:rPr lang="ru-RU" sz="1600" dirty="0" smtClean="0">
                <a:latin typeface="Segoe Script" pitchFamily="34" charset="0"/>
              </a:rPr>
              <a:t>. (…) </a:t>
            </a:r>
            <a:r>
              <a:rPr lang="ru-RU" sz="1600" dirty="0" err="1" smtClean="0">
                <a:latin typeface="Segoe Script" pitchFamily="34" charset="0"/>
              </a:rPr>
              <a:t>Даючи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поради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цій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людині</a:t>
            </a:r>
            <a:r>
              <a:rPr lang="ru-RU" sz="1600" dirty="0" smtClean="0">
                <a:latin typeface="Segoe Script" pitchFamily="34" charset="0"/>
              </a:rPr>
              <a:t>, я сам </a:t>
            </a:r>
            <a:r>
              <a:rPr lang="ru-RU" sz="1600" dirty="0" err="1" smtClean="0">
                <a:latin typeface="Segoe Script" pitchFamily="34" charset="0"/>
              </a:rPr>
              <a:t>ледве</a:t>
            </a:r>
            <a:r>
              <a:rPr lang="ru-RU" sz="1600" dirty="0" smtClean="0">
                <a:latin typeface="Segoe Script" pitchFamily="34" charset="0"/>
              </a:rPr>
              <a:t> не пропав. (…) </a:t>
            </a:r>
            <a:r>
              <a:rPr lang="ru-RU" sz="1600" dirty="0" err="1" smtClean="0">
                <a:latin typeface="Segoe Script" pitchFamily="34" charset="0"/>
              </a:rPr>
              <a:t>Дуже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важливе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значення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має</a:t>
            </a:r>
            <a:r>
              <a:rPr lang="ru-RU" sz="1600" dirty="0" smtClean="0">
                <a:latin typeface="Segoe Script" pitchFamily="34" charset="0"/>
              </a:rPr>
              <a:t>, з ким </a:t>
            </a:r>
            <a:r>
              <a:rPr lang="ru-RU" sz="1600" dirty="0" err="1" smtClean="0">
                <a:latin typeface="Segoe Script" pitchFamily="34" charset="0"/>
              </a:rPr>
              <a:t>щоденно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спілкуєшся</a:t>
            </a:r>
            <a:r>
              <a:rPr lang="ru-RU" sz="1600" dirty="0" smtClean="0">
                <a:latin typeface="Segoe Script" pitchFamily="34" charset="0"/>
              </a:rPr>
              <a:t> і кого </a:t>
            </a:r>
            <a:r>
              <a:rPr lang="ru-RU" sz="1600" dirty="0" err="1" smtClean="0">
                <a:latin typeface="Segoe Script" pitchFamily="34" charset="0"/>
              </a:rPr>
              <a:t>слухаєш</a:t>
            </a:r>
            <a:r>
              <a:rPr lang="ru-RU" sz="1600" dirty="0" smtClean="0">
                <a:latin typeface="Segoe Script" pitchFamily="34" charset="0"/>
              </a:rPr>
              <a:t>. </a:t>
            </a:r>
            <a:r>
              <a:rPr lang="ru-RU" sz="1600" dirty="0" err="1" smtClean="0">
                <a:latin typeface="Segoe Script" pitchFamily="34" charset="0"/>
              </a:rPr>
              <a:t>Бо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поки</a:t>
            </a:r>
            <a:r>
              <a:rPr lang="ru-RU" sz="1600" dirty="0" smtClean="0">
                <a:latin typeface="Segoe Script" pitchFamily="34" charset="0"/>
              </a:rPr>
              <a:t> ми </a:t>
            </a:r>
            <a:r>
              <a:rPr lang="ru-RU" sz="1600" dirty="0" err="1" smtClean="0">
                <a:latin typeface="Segoe Script" pitchFamily="34" charset="0"/>
              </a:rPr>
              <a:t>слухаємо</a:t>
            </a:r>
            <a:r>
              <a:rPr lang="ru-RU" sz="1600" dirty="0" smtClean="0">
                <a:latin typeface="Segoe Script" pitchFamily="34" charset="0"/>
              </a:rPr>
              <a:t>, ми </a:t>
            </a:r>
            <a:r>
              <a:rPr lang="ru-RU" sz="1600" dirty="0" err="1" smtClean="0">
                <a:latin typeface="Segoe Script" pitchFamily="34" charset="0"/>
              </a:rPr>
              <a:t>їх</a:t>
            </a:r>
            <a:r>
              <a:rPr lang="ru-RU" sz="1600" dirty="0" smtClean="0">
                <a:latin typeface="Segoe Script" pitchFamily="34" charset="0"/>
              </a:rPr>
              <a:t> дух в себе </a:t>
            </a:r>
            <a:r>
              <a:rPr lang="ru-RU" sz="1600" dirty="0" err="1" smtClean="0">
                <a:latin typeface="Segoe Script" pitchFamily="34" charset="0"/>
              </a:rPr>
              <a:t>вбираємо</a:t>
            </a:r>
            <a:r>
              <a:rPr lang="ru-RU" sz="1600" dirty="0" smtClean="0">
                <a:latin typeface="Segoe Script" pitchFamily="34" charset="0"/>
              </a:rPr>
              <a:t>» </a:t>
            </a:r>
            <a:r>
              <a:rPr lang="ru-RU" sz="1600" dirty="0" err="1" smtClean="0">
                <a:latin typeface="Segoe Script" pitchFamily="34" charset="0"/>
              </a:rPr>
              <a:t>Ця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історія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виглядає</a:t>
            </a:r>
            <a:r>
              <a:rPr lang="ru-RU" sz="1600" dirty="0" smtClean="0">
                <a:latin typeface="Segoe Script" pitchFamily="34" charset="0"/>
              </a:rPr>
              <a:t> особливо </a:t>
            </a:r>
            <a:r>
              <a:rPr lang="ru-RU" sz="1600" dirty="0" err="1" smtClean="0">
                <a:latin typeface="Segoe Script" pitchFamily="34" charset="0"/>
              </a:rPr>
              <a:t>повчальною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оскільки</a:t>
            </a:r>
            <a:r>
              <a:rPr lang="ru-RU" sz="1600" dirty="0" smtClean="0">
                <a:latin typeface="Segoe Script" pitchFamily="34" charset="0"/>
              </a:rPr>
              <a:t> учитель, </a:t>
            </a:r>
            <a:r>
              <a:rPr lang="ru-RU" sz="1600" dirty="0" err="1" smtClean="0">
                <a:latin typeface="Segoe Script" pitchFamily="34" charset="0"/>
              </a:rPr>
              <a:t>визнаючи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що</a:t>
            </a:r>
            <a:r>
              <a:rPr lang="ru-RU" sz="1600" dirty="0" smtClean="0">
                <a:latin typeface="Segoe Script" pitchFamily="34" charset="0"/>
              </a:rPr>
              <a:t> сам </a:t>
            </a:r>
            <a:r>
              <a:rPr lang="ru-RU" sz="1600" dirty="0" err="1" smtClean="0">
                <a:latin typeface="Segoe Script" pitchFamily="34" charset="0"/>
              </a:rPr>
              <a:t>піддався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печалі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показує</a:t>
            </a:r>
            <a:r>
              <a:rPr lang="ru-RU" sz="1600" dirty="0" smtClean="0">
                <a:latin typeface="Segoe Script" pitchFamily="34" charset="0"/>
              </a:rPr>
              <a:t>, як поборов </a:t>
            </a:r>
            <a:r>
              <a:rPr lang="ru-RU" sz="1600" dirty="0" err="1" smtClean="0">
                <a:latin typeface="Segoe Script" pitchFamily="34" charset="0"/>
              </a:rPr>
              <a:t>цей</a:t>
            </a:r>
            <a:r>
              <a:rPr lang="ru-RU" sz="1600" dirty="0" smtClean="0">
                <a:latin typeface="Segoe Script" pitchFamily="34" charset="0"/>
              </a:rPr>
              <a:t> стан: у </a:t>
            </a:r>
            <a:r>
              <a:rPr lang="ru-RU" sz="1600" dirty="0" err="1" smtClean="0">
                <a:latin typeface="Segoe Script" pitchFamily="34" charset="0"/>
              </a:rPr>
              <a:t>сні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він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звернувся</a:t>
            </a:r>
            <a:r>
              <a:rPr lang="ru-RU" sz="1600" dirty="0" smtClean="0">
                <a:latin typeface="Segoe Script" pitchFamily="34" charset="0"/>
              </a:rPr>
              <a:t> по </a:t>
            </a:r>
            <a:r>
              <a:rPr lang="ru-RU" sz="1600" dirty="0" err="1" smtClean="0">
                <a:latin typeface="Segoe Script" pitchFamily="34" charset="0"/>
              </a:rPr>
              <a:t>допомогу</a:t>
            </a:r>
            <a:r>
              <a:rPr lang="ru-RU" sz="1600" dirty="0" smtClean="0">
                <a:latin typeface="Segoe Script" pitchFamily="34" charset="0"/>
              </a:rPr>
              <a:t> до </a:t>
            </a:r>
            <a:r>
              <a:rPr lang="ru-RU" sz="1600" dirty="0" err="1" smtClean="0">
                <a:latin typeface="Segoe Script" pitchFamily="34" charset="0"/>
              </a:rPr>
              <a:t>Всевишнього</a:t>
            </a:r>
            <a:r>
              <a:rPr lang="ru-RU" sz="1600" dirty="0" smtClean="0">
                <a:latin typeface="Segoe Script" pitchFamily="34" charset="0"/>
              </a:rPr>
              <a:t>:«</a:t>
            </a:r>
            <a:r>
              <a:rPr lang="ru-RU" sz="1600" dirty="0" err="1" smtClean="0">
                <a:latin typeface="Segoe Script" pitchFamily="34" charset="0"/>
              </a:rPr>
              <a:t>Якщо</a:t>
            </a:r>
            <a:r>
              <a:rPr lang="ru-RU" sz="1600" dirty="0" smtClean="0">
                <a:latin typeface="Segoe Script" pitchFamily="34" charset="0"/>
              </a:rPr>
              <a:t> Бог </a:t>
            </a:r>
            <a:r>
              <a:rPr lang="ru-RU" sz="1600" dirty="0" err="1" smtClean="0">
                <a:latin typeface="Segoe Script" pitchFamily="34" charset="0"/>
              </a:rPr>
              <a:t>всюди</a:t>
            </a:r>
            <a:r>
              <a:rPr lang="ru-RU" sz="1600" dirty="0" smtClean="0">
                <a:latin typeface="Segoe Script" pitchFamily="34" charset="0"/>
              </a:rPr>
              <a:t>, </a:t>
            </a:r>
            <a:r>
              <a:rPr lang="ru-RU" sz="1600" dirty="0" err="1" smtClean="0">
                <a:latin typeface="Segoe Script" pitchFamily="34" charset="0"/>
              </a:rPr>
              <a:t>якщо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він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присутній</a:t>
            </a:r>
            <a:r>
              <a:rPr lang="ru-RU" sz="1600" dirty="0" smtClean="0">
                <a:latin typeface="Segoe Script" pitchFamily="34" charset="0"/>
              </a:rPr>
              <a:t> і в </a:t>
            </a:r>
            <a:r>
              <a:rPr lang="ru-RU" sz="1600" dirty="0" err="1" smtClean="0">
                <a:latin typeface="Segoe Script" pitchFamily="34" charset="0"/>
              </a:rPr>
              <a:t>цьому</a:t>
            </a:r>
            <a:r>
              <a:rPr lang="ru-RU" sz="1600" dirty="0" smtClean="0">
                <a:latin typeface="Segoe Script" pitchFamily="34" charset="0"/>
              </a:rPr>
              <a:t> черепку (при </a:t>
            </a:r>
            <a:r>
              <a:rPr lang="ru-RU" sz="1600" dirty="0" err="1" smtClean="0">
                <a:latin typeface="Segoe Script" pitchFamily="34" charset="0"/>
              </a:rPr>
              <a:t>цьому</a:t>
            </a:r>
            <a:r>
              <a:rPr lang="ru-RU" sz="1600" dirty="0" smtClean="0">
                <a:latin typeface="Segoe Script" pitchFamily="34" charset="0"/>
              </a:rPr>
              <a:t> я </a:t>
            </a:r>
            <a:r>
              <a:rPr lang="ru-RU" sz="1600" dirty="0" err="1" smtClean="0">
                <a:latin typeface="Segoe Script" pitchFamily="34" charset="0"/>
              </a:rPr>
              <a:t>підняв</a:t>
            </a:r>
            <a:r>
              <a:rPr lang="ru-RU" sz="1600" dirty="0" smtClean="0">
                <a:latin typeface="Segoe Script" pitchFamily="34" charset="0"/>
              </a:rPr>
              <a:t> черепок з </a:t>
            </a:r>
            <a:r>
              <a:rPr lang="ru-RU" sz="1600" dirty="0" err="1" smtClean="0">
                <a:latin typeface="Segoe Script" pitchFamily="34" charset="0"/>
              </a:rPr>
              <a:t>землі</a:t>
            </a:r>
            <a:r>
              <a:rPr lang="ru-RU" sz="1600" dirty="0" smtClean="0">
                <a:latin typeface="Segoe Script" pitchFamily="34" charset="0"/>
              </a:rPr>
              <a:t>), то для </a:t>
            </a:r>
            <a:r>
              <a:rPr lang="ru-RU" sz="1600" dirty="0" err="1" smtClean="0">
                <a:latin typeface="Segoe Script" pitchFamily="34" charset="0"/>
              </a:rPr>
              <a:t>чого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ти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шукаєш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розради</a:t>
            </a:r>
            <a:r>
              <a:rPr lang="ru-RU" sz="1600" dirty="0" smtClean="0">
                <a:latin typeface="Segoe Script" pitchFamily="34" charset="0"/>
              </a:rPr>
              <a:t> в </a:t>
            </a:r>
            <a:r>
              <a:rPr lang="ru-RU" sz="1600" dirty="0" err="1" smtClean="0">
                <a:latin typeface="Segoe Script" pitchFamily="34" charset="0"/>
              </a:rPr>
              <a:t>інших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місцях</a:t>
            </a:r>
            <a:r>
              <a:rPr lang="ru-RU" sz="1600" dirty="0" smtClean="0">
                <a:latin typeface="Segoe Script" pitchFamily="34" charset="0"/>
              </a:rPr>
              <a:t>, а не в самому </a:t>
            </a:r>
            <a:r>
              <a:rPr lang="ru-RU" sz="1600" dirty="0" err="1" smtClean="0">
                <a:latin typeface="Segoe Script" pitchFamily="34" charset="0"/>
              </a:rPr>
              <a:t>собі</a:t>
            </a:r>
            <a:r>
              <a:rPr lang="ru-RU" sz="1600" dirty="0" smtClean="0">
                <a:latin typeface="Segoe Script" pitchFamily="34" charset="0"/>
              </a:rPr>
              <a:t>? </a:t>
            </a:r>
            <a:r>
              <a:rPr lang="ru-RU" sz="1600" dirty="0" err="1" smtClean="0">
                <a:latin typeface="Segoe Script" pitchFamily="34" charset="0"/>
              </a:rPr>
              <a:t>Адже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ти</a:t>
            </a:r>
            <a:r>
              <a:rPr lang="ru-RU" sz="1600" dirty="0" smtClean="0">
                <a:latin typeface="Segoe Script" pitchFamily="34" charset="0"/>
              </a:rPr>
              <a:t> є </a:t>
            </a:r>
            <a:r>
              <a:rPr lang="ru-RU" sz="1600" dirty="0" err="1" smtClean="0">
                <a:latin typeface="Segoe Script" pitchFamily="34" charset="0"/>
              </a:rPr>
              <a:t>кращим</a:t>
            </a:r>
            <a:r>
              <a:rPr lang="ru-RU" sz="1600" dirty="0" smtClean="0">
                <a:latin typeface="Segoe Script" pitchFamily="34" charset="0"/>
              </a:rPr>
              <a:t> з </a:t>
            </a:r>
            <a:r>
              <a:rPr lang="ru-RU" sz="1600" dirty="0" err="1" smtClean="0">
                <a:latin typeface="Segoe Script" pitchFamily="34" charset="0"/>
              </a:rPr>
              <a:t>усіх</a:t>
            </a:r>
            <a:r>
              <a:rPr lang="ru-RU" sz="1600" dirty="0" smtClean="0">
                <a:latin typeface="Segoe Script" pitchFamily="34" charset="0"/>
              </a:rPr>
              <a:t> </a:t>
            </a:r>
            <a:r>
              <a:rPr lang="ru-RU" sz="1600" dirty="0" err="1" smtClean="0">
                <a:latin typeface="Segoe Script" pitchFamily="34" charset="0"/>
              </a:rPr>
              <a:t>творінь</a:t>
            </a:r>
            <a:r>
              <a:rPr lang="ru-RU" sz="1600" dirty="0" smtClean="0">
                <a:latin typeface="Segoe Script" pitchFamily="34" charset="0"/>
              </a:rPr>
              <a:t>»</a:t>
            </a:r>
            <a:endParaRPr lang="ru-RU" sz="1600" dirty="0">
              <a:latin typeface="Segoe Script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11" y="3143148"/>
            <a:ext cx="2451802" cy="3714851"/>
          </a:xfrm>
        </p:spPr>
      </p:pic>
    </p:spTree>
    <p:extLst>
      <p:ext uri="{BB962C8B-B14F-4D97-AF65-F5344CB8AC3E}">
        <p14:creationId xmlns:p14="http://schemas.microsoft.com/office/powerpoint/2010/main" val="13877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476</Words>
  <Application>Microsoft Office PowerPoint</Application>
  <PresentationFormat>Экран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   Григорій  Сковорода     22 листопада (3грудня)1722, Чорнухи,Лубенський полк —  29 жовтня (9 листопада)1794, Іванівка,Харківщина </vt:lpstr>
      <vt:lpstr>Презентация PowerPoint</vt:lpstr>
      <vt:lpstr>Працював професором у Переяславі, в Харкові, приватно перекладав Плутарха, писав свої твори. Саме в цей час мислитель зустрічає одного з найвідданіших учнів, Михайла Ковалинського, який після смерті вчителя написав його біографію, докладну, ґрунтовну, на яку посилалися й посилаються всі дослідники творчості великого мудреця. Саме в листах до нього Григорій Савич висловлював найважливіші ідеї, що згодом ставали основою філософських трактатів. </vt:lpstr>
      <vt:lpstr>Під кінець 70-х років XVIII ст., після різних конфліктів з владою, Григорій Сковорода обрав зовсім новий і незнаний до того стиль життя, а саме — мандрівку. І ця мандрівка тривала до самої смерті, майже тридцять років. Була вона повна пригод, оповита переказами й легендами. У ній ніколи не розлучався філософ із Біблією, сопілкою або флейтою і своїми писаннями. Слава про нього йшла всюди, і кожний, чи то пан, чи селянин хотів його побачити й почути. Тож аудиторія його була дуже численна і різнорідна, і всі розуміли його — речника великої правди.</vt:lpstr>
      <vt:lpstr>Слава про Сковороду йшла так далеко, що про нього довідалась і цариця Катерина II, і забажала його побачити. Через свого поручника Потьомкіна вона послала Сковороді запрошення переселитись з України в Петербург. Посланець цариці застав Сковороду на краю дороги, де він відпочивав і грав на флейті, а недалеко нього паслась вівця того господаря, в якого філософ затримався. Посланець передав йому запрошення цариці, але Сковорода, просто й спокійно дивлячись в очі посланцеві, заявив: «Скажіть цариці, що я не покину України — мені дудка й вівця дорожчі царського вінця».</vt:lpstr>
      <vt:lpstr>Сковорода помер 9-ого листопада 1794 року. На хресті над його могилою, на прохання самого Сковороди, написано: «Світ ловив мене, та не впіймав…». Його могила знаходиться зараз у селі Сковородинівка (ран. Пан-Іванівка, колишня садиба Андрея Ковалівського). До нього можна потрапити, з'їхавши з дороги Харків-Суми біля селища Максимівка (60 км від Харкова). Далі треба їхати 18 км до села Сковородинівка.</vt:lpstr>
      <vt:lpstr>Творча спадщина</vt:lpstr>
      <vt:lpstr>Ставлення до релігії Твори Сковороди за життя друкувались сотнями екземплярів, бо тодішня цензура знайшла їх «противними Святому Писанію і образливими для монашества». Вихований у дусі філософічнорелігійного навчання, Сковорода повставав проти мертвої церковної схоластики та духового гноблення московського православ’я, спираючись у своїй філософії на Біб-лію. Сковорода повчав, що царство людини знаходиться всередині неї і «Щоб пізнати Бога, треба пізнати самого себе. Поки чоловік не знає Бога в самім собі, годі шукати Його в світі» «Вірити в Бога не значить — вірити в Його існування, а значить — віддатися Йому та жити за Його законом» «Святість життя полягає в робленні добра людям»</vt:lpstr>
      <vt:lpstr>Ставлення до життя В одному з пізніших послань Сковорода розповідає про зустріч з ченцем, якого «страшенно мучить демон печалі, і який звичайно називають бісом меланхолії. (…) Даючи поради цій людині, я сам ледве не пропав. (…) Дуже важливе значення має, з ким щоденно спілкуєшся і кого слухаєш. Бо поки ми слухаємо, ми їх дух в себе вбираємо» Ця історія виглядає особливо повчальною, оскільки учитель, визнаючи, що сам піддався печалі, показує, як поборов цей стан: у сні він звернувся по допомогу до Всевишнього:«Якщо Бог всюди, якщо він присутній і в цьому черепку (при цьому я підняв черепок з землі), то для чого ти шукаєш розради в інших місцях, а не в самому собі? Адже ти є кращим з усіх творінь»</vt:lpstr>
      <vt:lpstr>Тема дружби Як на джерело радощів, а звідси — душевного здоров’я, Сковорода вказує на дружбу. Однак вибирати друзів треба дуже обачно, оминаючи підлабузників і криводушних. Бо нерідко нещирі друзі залучають молоду людину до непомірності, спокушаючи запевненнями, що для чистого все чисте; у таких випадках треба рішуче побороти со-ромливість і твердо відмовити, а надалі і взагалі відмовитися від спілкування з такими людьми, — застерігає наставник. Якщо «ми охоче підтримуємо зносини з людьми, які ще досі здорові, але розум яких пошкоджений і насичений отруйним вченням», ми ри-зикуємо втрапити у їхнє становище.</vt:lpstr>
      <vt:lpstr>Тема свободи Сковорода обстоював права люд-ської особистості в кожній людині, а, в перекладі на конкретну політичну мову того часу, це означало сильну демо-кратичну тенденцію, що була поєдна-на із співчуттям до закріпачених селянських мас, з гострою неприязню до московських гнобителів. В одному своєму вірші, що носив багатозначний заголовок лат. «De libertate» («Про сво-боду») він писав тодішнім жаргоном, винесеним із Академії:  Что то за вольность? Добро в ней какоє?  Іни говорять, будто золотоє.  Ах, не златоє: єсли сравнить злато  Против вольности, єще оно блато...  Будь славен вовік, о муже ізбранне,  Вольности отче, герою Богдане!</vt:lpstr>
      <vt:lpstr>Вплив Сковороди на сучасників</vt:lpstr>
      <vt:lpstr>Григорій Сковорода мав величезний вплив на своїх сучасників і на дальше українське громадянство, і то не тільки своєю етичною наукою, а головним чином своїм життям, в якому слово ніколи не розходилося з ділом: його вчення було в повній згоді з його життям. </vt:lpstr>
      <vt:lpstr>Незважаючи на те, що творів Сковороди не друкувалося, вони ширилися через переписування. «Сковороді не треба було шукати читачів, — вони його шукали: в нього знаходились такі гарячі прихильники і пропаґатори, що навіть через газети сповіщали, закликаючії до себе охочих читати твори українського філософа… </vt:lpstr>
      <vt:lpstr>Ці твори заходили й під сільську стріху:  Згадаймо Шевченкову згадку з дитячих літ:  Зроблю  Маленьку книжечку. Хрестами  І візерунками з квітками  Кругом листочки обведу  Та й списую Сковороду,  Або «Три царіє со дари»...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Григорій Сковорода</dc:title>
  <dc:creator>Наталья</dc:creator>
  <cp:lastModifiedBy>Наталья</cp:lastModifiedBy>
  <cp:revision>13</cp:revision>
  <dcterms:created xsi:type="dcterms:W3CDTF">2012-11-05T13:21:13Z</dcterms:created>
  <dcterms:modified xsi:type="dcterms:W3CDTF">2012-11-05T15:31:13Z</dcterms:modified>
</cp:coreProperties>
</file>