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771775"/>
            <a:ext cx="75438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381375"/>
            <a:ext cx="7543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3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19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543800" cy="704850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Ліна Костенко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543800" cy="4572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latin typeface="Berlin Sans FB Demi" pitchFamily="34" charset="0"/>
              </a:rPr>
              <a:t>“</a:t>
            </a:r>
            <a:r>
              <a:rPr lang="uk-UA" b="1" i="1" dirty="0" smtClean="0">
                <a:solidFill>
                  <a:srgbClr val="FFFF00"/>
                </a:solidFill>
                <a:latin typeface="Bernard MT Condensed" pitchFamily="18" charset="0"/>
              </a:rPr>
              <a:t>Я вибирала Долю собі сама ”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092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91276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864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</a:rPr>
              <a:t>Шістдесятник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</a:rPr>
              <a:t>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Ліна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Костенко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була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однією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перших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найпримітніших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діячів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українських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поетів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виступили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межі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1950—1960-х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років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Період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так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званих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шістдесятників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» створив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новітні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стилі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українській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літературі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змусив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творити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щось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нове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нетипове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щось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авангардне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але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як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завше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безжальне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та максимально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критичне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щодо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влади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тодішнього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режиму.</a:t>
            </a:r>
            <a:endParaRPr lang="ru-RU" sz="2400" dirty="0"/>
          </a:p>
        </p:txBody>
      </p:sp>
      <p:pic>
        <p:nvPicPr>
          <p:cNvPr id="5" name="Picture 6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644900"/>
            <a:ext cx="8785225" cy="30241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ЛІТ</a:t>
            </a:r>
            <a:r>
              <a:rPr lang="uk-UA" sz="2400" b="1" dirty="0" smtClean="0">
                <a:solidFill>
                  <a:srgbClr val="002060"/>
                </a:solidFill>
              </a:rPr>
              <a:t>ЕРАТУРНИЙ</a:t>
            </a:r>
            <a:r>
              <a:rPr lang="ru-RU" sz="2400" b="1" dirty="0" smtClean="0">
                <a:solidFill>
                  <a:srgbClr val="002060"/>
                </a:solidFill>
              </a:rPr>
              <a:t> ІНСТИТУТ, 1954 РІК.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ГРУПА СЛУХАЧІВ СЕМІНАРУ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М. СВЄТЛОВА.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СТОЯТЬ (ЗЛІВА НАПРАВО):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ЄЖИ-ЯН ПАХЛЬОВСЬКИЙ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(перший </a:t>
            </a:r>
            <a:r>
              <a:rPr lang="ru-RU" sz="2400" b="1" dirty="0" err="1" smtClean="0">
                <a:solidFill>
                  <a:srgbClr val="002060"/>
                </a:solidFill>
              </a:rPr>
              <a:t>чоловік</a:t>
            </a:r>
            <a:r>
              <a:rPr lang="ru-RU" sz="2400" b="1" dirty="0" smtClean="0">
                <a:solidFill>
                  <a:srgbClr val="002060"/>
                </a:solidFill>
              </a:rPr>
              <a:t> Л.Костенко),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ЛІНА КОСТЕНКО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133-18-3.jpg"/>
          <p:cNvPicPr>
            <a:picLocks noChangeAspect="1"/>
          </p:cNvPicPr>
          <p:nvPr/>
        </p:nvPicPr>
        <p:blipFill>
          <a:blip r:embed="rId2" cstate="print"/>
          <a:srcRect t="14627" b="14627"/>
          <a:stretch>
            <a:fillRect/>
          </a:stretch>
        </p:blipFill>
        <p:spPr>
          <a:xfrm>
            <a:off x="4211960" y="548680"/>
            <a:ext cx="4752528" cy="3888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 З КНИГИ В. БРЮХОВЕЦЬКОГО «ЛІНА КОСТЕНКО», 1982 р. «ДНІПРО»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-18-4.jpg"/>
          <p:cNvPicPr>
            <a:picLocks noChangeAspect="1"/>
          </p:cNvPicPr>
          <p:nvPr/>
        </p:nvPicPr>
        <p:blipFill>
          <a:blip r:embed="rId2" cstate="print"/>
          <a:srcRect t="2678" b="2678"/>
          <a:stretch>
            <a:fillRect/>
          </a:stretch>
        </p:blipFill>
        <p:spPr>
          <a:xfrm>
            <a:off x="323528" y="620688"/>
            <a:ext cx="482453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92080" y="2276872"/>
            <a:ext cx="3312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ЖОВТЕНЬ 1963 РОКУ.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 КОНФЕРЕНЦ-ЗАЛІ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СПІЛКИ ПИСЬМЕННИКІВ УКРАЇНИ (</a:t>
            </a:r>
            <a:r>
              <a:rPr lang="ru-RU" sz="2000" b="1" dirty="0" err="1" smtClean="0">
                <a:solidFill>
                  <a:srgbClr val="002060"/>
                </a:solidFill>
              </a:rPr>
              <a:t>зліва</a:t>
            </a:r>
            <a:r>
              <a:rPr lang="ru-RU" sz="2000" b="1" dirty="0" smtClean="0">
                <a:solidFill>
                  <a:srgbClr val="002060"/>
                </a:solidFill>
              </a:rPr>
              <a:t> на право): МИКОЛА ВІНГРАНОВСЬКИЙ,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ІВАН ДЗЮБА,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ІВАН ДРАЧ, ІВАН СВІТЛИЧНИЙ,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ЛІНА КОСТЕНКО,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ЄВГЕН СВЕРСТЮК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1973р. —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потрапила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до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чорних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списків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складених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секретарем ЦК КПУ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ідеології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В.Маланчуком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Лише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1977 року,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після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відходу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В.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Маланчука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вийшла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збірка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віршів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«Над берегами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вічної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ріки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», а 1979-го, за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спеціальною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постановою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Президії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СПУ, —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історичний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роман 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віршах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«Маруся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Чурай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пролежав без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руху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6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років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 За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нього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поетеса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1987 року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була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удостоєна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Державної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премії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УРСР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імені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Т. Г.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Шевченка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XHoGI5Uo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5383821" cy="3672408"/>
          </a:xfrm>
          <a:prstGeom prst="rect">
            <a:avLst/>
          </a:prstGeom>
        </p:spPr>
      </p:pic>
      <p:pic>
        <p:nvPicPr>
          <p:cNvPr id="4" name="Рисунок 3" descr="1844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24944"/>
            <a:ext cx="3049750" cy="345638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Перу Л. Костенко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також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належать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збірки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поезій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Неповторність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» (1980)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«Сад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нетанучих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скульптур» (1987),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збірка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віршів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Бузиновий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цар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» (1987).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byki-kost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528392" cy="4328079"/>
          </a:xfrm>
          <a:prstGeom prst="rect">
            <a:avLst/>
          </a:prstGeom>
        </p:spPr>
      </p:pic>
      <p:pic>
        <p:nvPicPr>
          <p:cNvPr id="4" name="Рисунок 3" descr="0_6d64f_4a9b99b0_-1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3299352" cy="439913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Твори </a:t>
            </a:r>
            <a:r>
              <a:rPr lang="ru-RU" sz="2800" b="1" dirty="0" err="1">
                <a:solidFill>
                  <a:srgbClr val="002060"/>
                </a:solidFill>
              </a:rPr>
              <a:t>Ліни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Костенко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п</a:t>
            </a:r>
            <a:r>
              <a:rPr lang="ru-RU" sz="2800" b="1" dirty="0" err="1" smtClean="0">
                <a:solidFill>
                  <a:srgbClr val="002060"/>
                </a:solidFill>
              </a:rPr>
              <a:t>ерекладено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англійською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білоруською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естонською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італійською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німецькою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словацькою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Французькою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4986" y="188640"/>
            <a:ext cx="4109013" cy="2734361"/>
          </a:xfrm>
          <a:prstGeom prst="rect">
            <a:avLst/>
          </a:prstGeom>
        </p:spPr>
      </p:pic>
      <p:pic>
        <p:nvPicPr>
          <p:cNvPr id="4" name="Рисунок 3" descr="tvorchis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4976328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437112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На вірші Ліни Костенко створено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35 пісень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Життєве і творче кредо Ліни Костенко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молода Лі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28604"/>
            <a:ext cx="2457450" cy="1857375"/>
          </a:xfrm>
          <a:prstGeom prst="rect">
            <a:avLst/>
          </a:prstGeom>
        </p:spPr>
      </p:pic>
      <p:pic>
        <p:nvPicPr>
          <p:cNvPr id="4" name="Рисунок 3" descr="ліна і сві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428868"/>
            <a:ext cx="1714512" cy="2095515"/>
          </a:xfrm>
          <a:prstGeom prst="rect">
            <a:avLst/>
          </a:prstGeom>
        </p:spPr>
      </p:pic>
      <p:pic>
        <p:nvPicPr>
          <p:cNvPr id="5" name="Рисунок 4" descr="калина на мороз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4786322"/>
            <a:ext cx="2166953" cy="18731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556792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kumimoji="0" lang="uk-UA" sz="2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«Я вибрала Долю собі сама»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endParaRPr kumimoji="0" lang="uk-UA" sz="24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kumimoji="0" lang="uk-UA" sz="2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«Моя свобода завжди при мені»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lang="uk-UA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4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kumimoji="0" lang="uk-UA" sz="2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«Поезія – це завжди</a:t>
            </a:r>
            <a:r>
              <a:rPr lang="uk-UA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неповторність»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endParaRPr kumimoji="0" lang="uk-UA" sz="24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lang="uk-UA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«Поети – це біографи народу»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860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-8-4.jpg"/>
          <p:cNvPicPr>
            <a:picLocks noChangeAspect="1"/>
          </p:cNvPicPr>
          <p:nvPr/>
        </p:nvPicPr>
        <p:blipFill>
          <a:blip r:embed="rId2" cstate="print"/>
          <a:srcRect t="3523" b="3523"/>
          <a:stretch>
            <a:fillRect/>
          </a:stretch>
        </p:blipFill>
        <p:spPr>
          <a:xfrm>
            <a:off x="539552" y="260648"/>
            <a:ext cx="381642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393305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ЛІНА ВАСИЛІВНА У ЧОРНОБИЛЬСЬКІЙ ЗОНІ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Фото з архіву Оксани </a:t>
            </a:r>
            <a:r>
              <a:rPr lang="uk-UA" b="1" i="1" dirty="0" err="1" smtClean="0">
                <a:solidFill>
                  <a:srgbClr val="002060"/>
                </a:solidFill>
              </a:rPr>
              <a:t>Пахльовської</a:t>
            </a:r>
            <a:r>
              <a:rPr lang="uk-UA" b="1" i="1" dirty="0" smtClean="0">
                <a:solidFill>
                  <a:srgbClr val="002060"/>
                </a:solidFill>
              </a:rPr>
              <a:t>, кінець 90 – х рр.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f22b6-lina3.jpg"/>
          <p:cNvPicPr>
            <a:picLocks noChangeAspect="1"/>
          </p:cNvPicPr>
          <p:nvPr/>
        </p:nvPicPr>
        <p:blipFill>
          <a:blip r:embed="rId2" cstate="print"/>
          <a:srcRect l="292" r="292"/>
          <a:stretch>
            <a:fillRect/>
          </a:stretch>
        </p:blipFill>
        <p:spPr>
          <a:xfrm>
            <a:off x="3131840" y="332656"/>
            <a:ext cx="5832648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96952"/>
            <a:ext cx="313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Презентація історичного роману  Ліни Костенко </a:t>
            </a:r>
            <a:r>
              <a:rPr lang="uk-UA" sz="2400" b="1" dirty="0" err="1" smtClean="0">
                <a:solidFill>
                  <a:srgbClr val="002060"/>
                </a:solidFill>
              </a:rPr>
              <a:t>“Берестечко”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61248"/>
            <a:ext cx="6577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Наукова конференція,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м.Київ</a:t>
            </a:r>
            <a:r>
              <a:rPr lang="uk-UA" sz="2800" b="1" i="1" dirty="0" smtClean="0">
                <a:solidFill>
                  <a:srgbClr val="002060"/>
                </a:solidFill>
              </a:rPr>
              <a:t>, 2010рік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січні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2011 року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Ліна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вирушила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тур-презентацію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свого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першого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роману.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Презентації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відбулися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Києві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Рівному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Харкові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усюди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були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аншлаги, не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всі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бажаючі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потрапити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змогли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зробити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через те,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вже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не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місця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у залах.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7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4248150" cy="2843213"/>
          </a:xfrm>
          <a:prstGeom prst="rect">
            <a:avLst/>
          </a:prstGeom>
          <a:noFill/>
          <a:ln/>
        </p:spPr>
      </p:pic>
      <p:pic>
        <p:nvPicPr>
          <p:cNvPr id="4" name="Picture 9" descr="1798_photo_sma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176713" cy="2663825"/>
          </a:xfrm>
          <a:prstGeom prst="rect">
            <a:avLst/>
          </a:prstGeom>
          <a:noFill/>
        </p:spPr>
      </p:pic>
      <p:pic>
        <p:nvPicPr>
          <p:cNvPr id="5" name="Picture 10" descr="asd_593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7473" y="4633168"/>
            <a:ext cx="2239963" cy="1847850"/>
          </a:xfrm>
          <a:prstGeom prst="rect">
            <a:avLst/>
          </a:prstGeom>
          <a:noFill/>
        </p:spPr>
      </p:pic>
      <p:pic>
        <p:nvPicPr>
          <p:cNvPr id="6" name="Picture 8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84438" y="3995738"/>
            <a:ext cx="3600450" cy="2862262"/>
          </a:xfrm>
          <a:prstGeom prst="rect">
            <a:avLst/>
          </a:prstGeom>
          <a:noFill/>
          <a:ln/>
        </p:spPr>
      </p:pic>
      <p:pic>
        <p:nvPicPr>
          <p:cNvPr id="7" name="Picture 11" descr="1269636503_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365625"/>
            <a:ext cx="2808288" cy="2492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Ліна Василівна Костенко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400600" cy="489654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Українська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письменниця-шістдесятниця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поетеса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. Лауреат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Шевченківської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премії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(1987),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Премії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Антоновичів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(1989),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премії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Петрарки (1994).</a:t>
            </a:r>
          </a:p>
          <a:p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Почесний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професор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Києво-Могилянської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академії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почесний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доктор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Львівського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Чернівецького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університетів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Відмовилась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від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звання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 Героя </a:t>
            </a:r>
            <a:r>
              <a:rPr lang="ru-RU" b="1" dirty="0" err="1" smtClean="0">
                <a:solidFill>
                  <a:srgbClr val="CC0000"/>
                </a:solidFill>
                <a:latin typeface="Times New Roman" pitchFamily="18" charset="0"/>
              </a:rPr>
              <a:t>України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lina-kost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68760"/>
            <a:ext cx="3810000" cy="3111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686800" cy="381000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002060"/>
                </a:solidFill>
              </a:rPr>
              <a:t>Дякую за увагу)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Народилась 19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березня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 1930 року в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містечку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Ржищеві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 на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Київщині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 в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родині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вчителів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ru-RU" sz="3600" dirty="0"/>
          </a:p>
        </p:txBody>
      </p:sp>
      <p:pic>
        <p:nvPicPr>
          <p:cNvPr id="3" name="Picture 14" descr="main2025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36912"/>
            <a:ext cx="4572000" cy="3802062"/>
          </a:xfrm>
          <a:prstGeom prst="rect">
            <a:avLst/>
          </a:prstGeom>
          <a:noFill/>
          <a:ln/>
        </p:spPr>
      </p:pic>
      <p:pic>
        <p:nvPicPr>
          <p:cNvPr id="4" name="Picture 11" descr="6dd8bc7b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636912"/>
            <a:ext cx="4500562" cy="38163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8-6-2.jpg"/>
          <p:cNvPicPr>
            <a:picLocks noChangeAspect="1"/>
          </p:cNvPicPr>
          <p:nvPr/>
        </p:nvPicPr>
        <p:blipFill>
          <a:blip r:embed="rId2" cstate="print"/>
          <a:srcRect l="2700" r="2700"/>
          <a:stretch>
            <a:fillRect/>
          </a:stretch>
        </p:blipFill>
        <p:spPr>
          <a:xfrm>
            <a:off x="2843808" y="548680"/>
            <a:ext cx="5762600" cy="389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86916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ШКОЛА, В ЯКІЙ ПРАЦЮВАЛИ БАТЬКИ ЛІНИ КОСТЕНКО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У 1936 </a:t>
            </a:r>
            <a:r>
              <a:rPr lang="ru-RU" sz="2800" b="1" dirty="0" err="1" smtClean="0">
                <a:solidFill>
                  <a:srgbClr val="000066"/>
                </a:solidFill>
              </a:rPr>
              <a:t>році</a:t>
            </a:r>
            <a:r>
              <a:rPr lang="ru-RU" sz="2800" b="1" dirty="0" smtClean="0">
                <a:solidFill>
                  <a:srgbClr val="000066"/>
                </a:solidFill>
              </a:rPr>
              <a:t> родина перебралась </a:t>
            </a:r>
            <a:r>
              <a:rPr lang="ru-RU" sz="2800" b="1" dirty="0" err="1" smtClean="0">
                <a:solidFill>
                  <a:srgbClr val="000066"/>
                </a:solidFill>
              </a:rPr>
              <a:t>із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</a:rPr>
              <a:t>Ржищева</a:t>
            </a:r>
            <a:r>
              <a:rPr lang="ru-RU" sz="2800" b="1" dirty="0" smtClean="0">
                <a:solidFill>
                  <a:srgbClr val="000066"/>
                </a:solidFill>
              </a:rPr>
              <a:t> до </a:t>
            </a:r>
            <a:r>
              <a:rPr lang="ru-RU" sz="2800" b="1" dirty="0" err="1" smtClean="0">
                <a:solidFill>
                  <a:srgbClr val="000066"/>
                </a:solidFill>
              </a:rPr>
              <a:t>Києва</a:t>
            </a:r>
            <a:r>
              <a:rPr lang="ru-RU" sz="2800" b="1" dirty="0" smtClean="0">
                <a:solidFill>
                  <a:srgbClr val="000066"/>
                </a:solidFill>
              </a:rPr>
              <a:t>, де </a:t>
            </a:r>
            <a:r>
              <a:rPr lang="ru-RU" sz="2800" b="1" dirty="0" err="1" smtClean="0">
                <a:solidFill>
                  <a:srgbClr val="000066"/>
                </a:solidFill>
              </a:rPr>
              <a:t>майбутня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</a:rPr>
              <a:t>поетеса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</a:rPr>
              <a:t>закінчила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</a:rPr>
              <a:t>середню</a:t>
            </a:r>
            <a:r>
              <a:rPr lang="ru-RU" sz="2800" b="1" dirty="0" smtClean="0">
                <a:solidFill>
                  <a:srgbClr val="000066"/>
                </a:solidFill>
              </a:rPr>
              <a:t> школу.</a:t>
            </a:r>
          </a:p>
          <a:p>
            <a:pPr algn="ctr"/>
            <a:r>
              <a:rPr lang="ru-RU" sz="2800" i="1" dirty="0" err="1"/>
              <a:t>Перші</a:t>
            </a:r>
            <a:r>
              <a:rPr lang="ru-RU" sz="2800" i="1" dirty="0"/>
              <a:t> </a:t>
            </a:r>
            <a:r>
              <a:rPr lang="ru-RU" sz="2800" i="1" dirty="0" err="1"/>
              <a:t>вірші</a:t>
            </a:r>
            <a:r>
              <a:rPr lang="ru-RU" sz="2800" i="1" dirty="0"/>
              <a:t> </a:t>
            </a:r>
            <a:r>
              <a:rPr lang="ru-RU" sz="2800" i="1" dirty="0" err="1"/>
              <a:t>були</a:t>
            </a:r>
            <a:r>
              <a:rPr lang="ru-RU" sz="2800" i="1" dirty="0"/>
              <a:t> </a:t>
            </a:r>
            <a:r>
              <a:rPr lang="ru-RU" sz="2800" i="1" dirty="0" err="1"/>
              <a:t>надруковані</a:t>
            </a:r>
            <a:r>
              <a:rPr lang="ru-RU" sz="2800" i="1" dirty="0"/>
              <a:t> в 16 </a:t>
            </a:r>
            <a:r>
              <a:rPr lang="ru-RU" sz="2800" i="1" dirty="0" err="1" smtClean="0"/>
              <a:t>років</a:t>
            </a:r>
            <a:r>
              <a:rPr lang="ru-RU" sz="2800" i="1" dirty="0" smtClean="0"/>
              <a:t> (1946р.)</a:t>
            </a:r>
            <a:endParaRPr lang="ru-RU" sz="2800" dirty="0"/>
          </a:p>
        </p:txBody>
      </p:sp>
      <p:pic>
        <p:nvPicPr>
          <p:cNvPr id="3" name="Picture 6" descr="bvnvgtc9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060848"/>
            <a:ext cx="8353425" cy="44640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5144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Після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закінчення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середньої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школи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навчалася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Київському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педагогічному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інституті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, а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згодом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— у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Московському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літературному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інституті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імені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О. М. Горького,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який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закінчила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в 1956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році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5" name="Рисунок 4" descr="Костенко_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2736304" cy="4279579"/>
          </a:xfrm>
          <a:prstGeom prst="rect">
            <a:avLst/>
          </a:prstGeom>
        </p:spPr>
      </p:pic>
      <p:pic>
        <p:nvPicPr>
          <p:cNvPr id="6" name="Picture 7" descr="natsionalniy-pedagogicheskiy-universitet-imeni-mdragomanova-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404664"/>
            <a:ext cx="4392612" cy="38163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836712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Наприкінці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п'ятидесятих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років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українському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літературному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небосхилі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зійшла</a:t>
            </a:r>
            <a:r>
              <a:rPr lang="ru-RU" sz="2800" b="1" dirty="0">
                <a:solidFill>
                  <a:srgbClr val="002060"/>
                </a:solidFill>
              </a:rPr>
              <a:t> нова зоря — </a:t>
            </a:r>
            <a:r>
              <a:rPr lang="ru-RU" sz="2800" b="1" dirty="0" err="1">
                <a:solidFill>
                  <a:srgbClr val="002060"/>
                </a:solidFill>
              </a:rPr>
              <a:t>Ліна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Костенко.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Перша </a:t>
            </a:r>
            <a:r>
              <a:rPr lang="ru-RU" sz="2800" b="1" dirty="0">
                <a:solidFill>
                  <a:srgbClr val="002060"/>
                </a:solidFill>
              </a:rPr>
              <a:t>книжка </a:t>
            </a:r>
            <a:r>
              <a:rPr lang="ru-RU" sz="2800" b="1" dirty="0" err="1">
                <a:solidFill>
                  <a:srgbClr val="002060"/>
                </a:solidFill>
              </a:rPr>
              <a:t>поезій</a:t>
            </a:r>
            <a:r>
              <a:rPr lang="ru-RU" sz="2800" b="1" dirty="0">
                <a:solidFill>
                  <a:srgbClr val="002060"/>
                </a:solidFill>
              </a:rPr>
              <a:t> «</a:t>
            </a:r>
            <a:r>
              <a:rPr lang="ru-RU" sz="2800" b="1" dirty="0" err="1">
                <a:solidFill>
                  <a:srgbClr val="002060"/>
                </a:solidFill>
              </a:rPr>
              <a:t>Проміння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землі</a:t>
            </a:r>
            <a:r>
              <a:rPr lang="ru-RU" sz="2800" b="1" dirty="0">
                <a:solidFill>
                  <a:srgbClr val="002060"/>
                </a:solidFill>
              </a:rPr>
              <a:t>» </a:t>
            </a:r>
            <a:r>
              <a:rPr lang="ru-RU" sz="2800" b="1" dirty="0" err="1">
                <a:solidFill>
                  <a:srgbClr val="002060"/>
                </a:solidFill>
              </a:rPr>
              <a:t>вийшла</a:t>
            </a:r>
            <a:r>
              <a:rPr lang="ru-RU" sz="2800" b="1" dirty="0">
                <a:solidFill>
                  <a:srgbClr val="002060"/>
                </a:solidFill>
              </a:rPr>
              <a:t> в 1957 </a:t>
            </a:r>
            <a:r>
              <a:rPr lang="ru-RU" sz="2800" b="1" dirty="0" err="1">
                <a:solidFill>
                  <a:srgbClr val="002060"/>
                </a:solidFill>
              </a:rPr>
              <a:t>році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наступного</a:t>
            </a:r>
            <a:r>
              <a:rPr lang="ru-RU" sz="2800" b="1" dirty="0">
                <a:solidFill>
                  <a:srgbClr val="002060"/>
                </a:solidFill>
              </a:rPr>
              <a:t>, 1958-го, друга </a:t>
            </a:r>
            <a:r>
              <a:rPr lang="ru-RU" sz="2800" b="1" dirty="0" err="1">
                <a:solidFill>
                  <a:srgbClr val="002060"/>
                </a:solidFill>
              </a:rPr>
              <a:t>збірка</a:t>
            </a:r>
            <a:r>
              <a:rPr lang="ru-RU" sz="2800" b="1" dirty="0">
                <a:solidFill>
                  <a:srgbClr val="002060"/>
                </a:solidFill>
              </a:rPr>
              <a:t> - «</a:t>
            </a:r>
            <a:r>
              <a:rPr lang="ru-RU" sz="2800" b="1" dirty="0" err="1">
                <a:solidFill>
                  <a:srgbClr val="002060"/>
                </a:solidFill>
              </a:rPr>
              <a:t>Вітрила</a:t>
            </a:r>
            <a:r>
              <a:rPr lang="ru-RU" sz="2800" b="1" dirty="0" smtClean="0">
                <a:solidFill>
                  <a:srgbClr val="002060"/>
                </a:solidFill>
              </a:rPr>
              <a:t>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32448" cy="619348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Особисте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життя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створення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сім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’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ї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" name="Picture 18" descr="50-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980728"/>
            <a:ext cx="4499992" cy="5714052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4572000" y="1124744"/>
            <a:ext cx="37444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Чоловіки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br>
              <a:rPr lang="ru-RU" sz="40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Єжи-Ян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Пахльовський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польський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письменник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, однокурсник Л.Костенко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під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час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навчання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Мос-ковському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літера-турному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інституті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</a:rPr>
              <a:t>імені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О. М. Горького</a:t>
            </a:r>
          </a:p>
          <a:p>
            <a:pPr>
              <a:buFontTx/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Цвіркунов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Василь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Васильович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керівник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Київської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кіностудії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імені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Довженка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у 1960-х р.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66"/>
                </a:solidFill>
              </a:rPr>
              <a:t>Діти</a:t>
            </a:r>
            <a:r>
              <a:rPr lang="ru-RU" sz="2800" b="1" dirty="0" smtClean="0">
                <a:solidFill>
                  <a:srgbClr val="000066"/>
                </a:solidFill>
              </a:rPr>
              <a:t>: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Пахльовська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Оксана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Єжи-Янівна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, культуролог;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Цвіркунов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Василь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Васильович-молодший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народився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28 .05. 1969 року),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програміст</a:t>
            </a:r>
            <a:endParaRPr lang="ru-RU" dirty="0"/>
          </a:p>
        </p:txBody>
      </p:sp>
      <p:pic>
        <p:nvPicPr>
          <p:cNvPr id="3" name="Picture 11" descr="170-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4392612" cy="2376487"/>
          </a:xfrm>
          <a:prstGeom prst="rect">
            <a:avLst/>
          </a:prstGeom>
          <a:noFill/>
          <a:ln/>
        </p:spPr>
      </p:pic>
      <p:pic>
        <p:nvPicPr>
          <p:cNvPr id="4" name="Picture 14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84313"/>
            <a:ext cx="4321175" cy="2376487"/>
          </a:xfrm>
          <a:prstGeom prst="rect">
            <a:avLst/>
          </a:prstGeom>
          <a:noFill/>
          <a:ln/>
        </p:spPr>
      </p:pic>
      <p:pic>
        <p:nvPicPr>
          <p:cNvPr id="5" name="Picture 15" descr="205-6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57224" y="3938588"/>
            <a:ext cx="3214710" cy="2730500"/>
          </a:xfrm>
          <a:prstGeom prst="rect">
            <a:avLst/>
          </a:prstGeom>
          <a:noFill/>
          <a:ln/>
        </p:spPr>
      </p:pic>
      <p:pic>
        <p:nvPicPr>
          <p:cNvPr id="6" name="Picture 16" descr="post121538_img1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933825"/>
            <a:ext cx="4321175" cy="273526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апро</Template>
  <TotalTime>103</TotalTime>
  <Words>511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Ліна Костенко</vt:lpstr>
      <vt:lpstr>Ліна Василівна Костенко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Дякую за увагу)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Костенко</dc:title>
  <dc:creator>User</dc:creator>
  <cp:lastModifiedBy>User</cp:lastModifiedBy>
  <cp:revision>13</cp:revision>
  <dcterms:created xsi:type="dcterms:W3CDTF">2015-03-09T07:22:28Z</dcterms:created>
  <dcterms:modified xsi:type="dcterms:W3CDTF">2015-03-09T09:23:30Z</dcterms:modified>
</cp:coreProperties>
</file>