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83" r:id="rId11"/>
    <p:sldId id="279" r:id="rId12"/>
    <p:sldId id="281" r:id="rId13"/>
    <p:sldId id="282" r:id="rId14"/>
    <p:sldId id="276" r:id="rId15"/>
    <p:sldId id="284" r:id="rId16"/>
    <p:sldId id="278" r:id="rId17"/>
    <p:sldId id="280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B7F3E-D62C-4C93-A298-17DD5FA908CE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1184F-FF52-4BF6-B0CC-3F83793DE0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18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D3BE-E45A-4421-868A-0A8C0040C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85930"/>
      </p:ext>
    </p:extLst>
  </p:cSld>
  <p:clrMapOvr>
    <a:masterClrMapping/>
  </p:clrMapOvr>
  <p:transition spd="med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95BA-C8CF-4225-8F66-25FB68739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57744"/>
      </p:ext>
    </p:extLst>
  </p:cSld>
  <p:clrMapOvr>
    <a:masterClrMapping/>
  </p:clrMapOvr>
  <p:transition spd="med"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AF08-DD7F-478B-A9BC-5C7AE9C7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53951"/>
      </p:ext>
    </p:extLst>
  </p:cSld>
  <p:clrMapOvr>
    <a:masterClrMapping/>
  </p:clrMapOvr>
  <p:transition spd="med"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D4DA-8E48-45D3-9212-0DA36EA45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8CC2F1-3E71-4B8F-9F89-7F1AA4DB7EC5}" type="datetimeFigureOut">
              <a:rPr lang="uk-UA" smtClean="0"/>
              <a:t>29.12.2013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E0D0DA-6FC1-46D5-BED9-7665AE8B55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uk/3/39/Shevchenko_avtoportret_z_svichkoiu_1860.jpg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4038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03800" y="3400425"/>
            <a:ext cx="3748088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latin typeface="Garamond" pitchFamily="18" charset="0"/>
              </a:rPr>
              <a:t>Тарас Григорович Шевченко</a:t>
            </a:r>
          </a:p>
          <a:p>
            <a:pPr algn="ctr"/>
            <a:r>
              <a:rPr lang="ru-RU" sz="4800" b="1" dirty="0">
                <a:latin typeface="Garamond" pitchFamily="18" charset="0"/>
              </a:rPr>
              <a:t>(1814 </a:t>
            </a:r>
            <a:r>
              <a:rPr lang="en-US" sz="4800" b="1" dirty="0">
                <a:latin typeface="Garamond" pitchFamily="18" charset="0"/>
              </a:rPr>
              <a:t>- </a:t>
            </a:r>
            <a:r>
              <a:rPr lang="ru-RU" sz="4800" b="1" dirty="0">
                <a:latin typeface="Garamond" pitchFamily="18" charset="0"/>
              </a:rPr>
              <a:t>1861)</a:t>
            </a:r>
          </a:p>
        </p:txBody>
      </p:sp>
    </p:spTree>
    <p:extLst>
      <p:ext uri="{BB962C8B-B14F-4D97-AF65-F5344CB8AC3E}">
        <p14:creationId xmlns:p14="http://schemas.microsoft.com/office/powerpoint/2010/main" val="230141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Rectangle 11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3662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</a:rPr>
              <a:t>Ще відомі роботи того періоду: </a:t>
            </a:r>
            <a:r>
              <a:rPr lang="uk-UA" sz="2000" b="1" dirty="0" smtClean="0">
                <a:solidFill>
                  <a:srgbClr val="EEE9FB"/>
                </a:solidFill>
                <a:latin typeface="Times New Roman" pitchFamily="18" charset="0"/>
              </a:rPr>
              <a:t>“</a:t>
            </a:r>
            <a:r>
              <a:rPr lang="uk-UA" sz="20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Портрет Катерини Абази”(1837), “Портрет дівчини з собакою”(1838), “Портрет невідомого”(1837; акварелі)</a:t>
            </a:r>
            <a:endParaRPr lang="ru-RU" sz="2000" b="1" dirty="0" smtClean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268" name="Picture 15" descr="ty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2003" b="3072"/>
          <a:stretch>
            <a:fillRect/>
          </a:stretch>
        </p:blipFill>
        <p:spPr>
          <a:xfrm>
            <a:off x="683568" y="1412776"/>
            <a:ext cx="3240088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6" descr="xvv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4007" b="5128"/>
          <a:stretch>
            <a:fillRect/>
          </a:stretch>
        </p:blipFill>
        <p:spPr>
          <a:xfrm>
            <a:off x="4572000" y="1052513"/>
            <a:ext cx="2232025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17" descr="er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1762" r="4483" b="4237"/>
          <a:stretch>
            <a:fillRect/>
          </a:stretch>
        </p:blipFill>
        <p:spPr>
          <a:xfrm>
            <a:off x="6588125" y="3213100"/>
            <a:ext cx="2376488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33375"/>
            <a:ext cx="4038600" cy="5762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  </a:t>
            </a:r>
            <a:r>
              <a:rPr lang="uk-UA" sz="2000" smtClean="0">
                <a:effectLst/>
              </a:rPr>
              <a:t>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uk-UA" sz="2000" smtClean="0">
              <a:effectLst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uk-UA" sz="2000" smtClean="0"/>
              <a:t>         </a:t>
            </a: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32813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5" grpId="0"/>
      <p:bldP spid="317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85" name="Picture 73" descr="kob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3052" r="6111" b="6172"/>
          <a:stretch>
            <a:fillRect/>
          </a:stretch>
        </p:blipFill>
        <p:spPr bwMode="auto">
          <a:xfrm rot="-458371">
            <a:off x="2376329" y="1094054"/>
            <a:ext cx="4143746" cy="4076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5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 advTm="2000">
        <p14:rippl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березня 1861 року поета </a:t>
            </a:r>
            <a:b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стало.</a:t>
            </a:r>
            <a:r>
              <a:rPr lang="uk-UA" sz="3200" dirty="0" smtClean="0"/>
              <a:t> </a:t>
            </a:r>
            <a:endParaRPr lang="ru-RU" sz="3200" b="1" dirty="0" smtClean="0"/>
          </a:p>
        </p:txBody>
      </p:sp>
      <p:pic>
        <p:nvPicPr>
          <p:cNvPr id="29699" name="Picture 3" descr="похорон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628775"/>
            <a:ext cx="6335712" cy="3998913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9" descr="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45125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2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2000">
        <p14:glitter pattern="hexagon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Users\fake\Documents\шевченко фото\shevchenkotaras5.jpg"/>
          <p:cNvPicPr>
            <a:picLocks noChangeAspect="1" noChangeArrowheads="1"/>
          </p:cNvPicPr>
          <p:nvPr/>
        </p:nvPicPr>
        <p:blipFill>
          <a:blip r:embed="rId2"/>
          <a:srcRect b="10110"/>
          <a:stretch>
            <a:fillRect/>
          </a:stretch>
        </p:blipFill>
        <p:spPr bwMode="auto">
          <a:xfrm>
            <a:off x="1908175" y="2276475"/>
            <a:ext cx="5329238" cy="4068763"/>
          </a:xfrm>
          <a:prstGeom prst="rect">
            <a:avLst/>
          </a:prstGeom>
          <a:noFill/>
          <a:ln w="76200" cap="rnd">
            <a:solidFill>
              <a:schemeClr val="hlink"/>
            </a:solidFill>
            <a:prstDash val="sysDot"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92275" y="260350"/>
            <a:ext cx="5903913" cy="180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uk-UA" sz="28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uk-UA" sz="2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Похований він був на Смоленському кладовищі у Санкт-Петербурзі.</a:t>
            </a:r>
          </a:p>
        </p:txBody>
      </p:sp>
      <p:pic>
        <p:nvPicPr>
          <p:cNvPr id="6153" name="Picture 9" descr="candl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445125"/>
            <a:ext cx="1895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94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4000">
        <p14:shred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356100" y="188913"/>
            <a:ext cx="4546600" cy="64087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000" dirty="0" smtClean="0"/>
              <a:t>	</a:t>
            </a:r>
            <a:r>
              <a:rPr lang="uk-UA" sz="2800" b="1" dirty="0" smtClean="0">
                <a:latin typeface="Garamond" pitchFamily="18" charset="0"/>
              </a:rPr>
              <a:t>Заслання підірвало здоров'я Шевченка. На початку 1861</a:t>
            </a:r>
            <a:r>
              <a:rPr lang="ru-RU" sz="2800" b="1" dirty="0" smtClean="0">
                <a:latin typeface="Garamond" pitchFamily="18" charset="0"/>
              </a:rPr>
              <a:t>р.</a:t>
            </a:r>
            <a:r>
              <a:rPr lang="uk-UA" sz="2800" b="1" dirty="0" smtClean="0">
                <a:latin typeface="Garamond" pitchFamily="18" charset="0"/>
              </a:rPr>
              <a:t> він тяжко захворів і 10 березня помер. Незадовго до смерті написав останній вірш — “Чи не покинуть нам, небого”.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800" b="1" dirty="0" smtClean="0">
                <a:latin typeface="Garamond" pitchFamily="18" charset="0"/>
              </a:rPr>
              <a:t>	Похований був на Смоленському кладовищі. Через два місяці, виконуючи заповіт поета, друзі перевезли його прах на Україну і поховали на Чернечій (тепер Тарасова) горі біля Канева.</a:t>
            </a:r>
            <a:endParaRPr lang="ru-RU" sz="2800" b="1" dirty="0" smtClean="0">
              <a:latin typeface="Garamond" pitchFamily="18" charset="0"/>
            </a:endParaRPr>
          </a:p>
        </p:txBody>
      </p:sp>
      <p:pic>
        <p:nvPicPr>
          <p:cNvPr id="32772" name="Picture 4" descr="shevchenkotaras1"/>
          <p:cNvPicPr>
            <a:picLocks noChangeAspect="1" noChangeArrowheads="1"/>
          </p:cNvPicPr>
          <p:nvPr/>
        </p:nvPicPr>
        <p:blipFill>
          <a:blip r:embed="rId2" cstate="print"/>
          <a:srcRect r="1149" b="7613"/>
          <a:stretch>
            <a:fillRect/>
          </a:stretch>
        </p:blipFill>
        <p:spPr bwMode="auto">
          <a:xfrm>
            <a:off x="323850" y="404813"/>
            <a:ext cx="41576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340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kn0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274638"/>
            <a:ext cx="7802033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15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Click="0" advTm="3000">
        <p14:glitter dir="d" pattern="hexago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4" descr="Yaeue_~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476672"/>
            <a:ext cx="7121955" cy="5832953"/>
          </a:xfrm>
          <a:noFill/>
        </p:spPr>
      </p:pic>
    </p:spTree>
    <p:extLst>
      <p:ext uri="{BB962C8B-B14F-4D97-AF65-F5344CB8AC3E}">
        <p14:creationId xmlns:p14="http://schemas.microsoft.com/office/powerpoint/2010/main" val="583599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>
        <p14:ripple dir="lu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:\Users\fake\Documents\шевченко фото\zapovit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94" y="188913"/>
            <a:ext cx="6318250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9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8642350" cy="223202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uk-UA" sz="2800" dirty="0" smtClean="0">
                <a:solidFill>
                  <a:srgbClr val="0000FF"/>
                </a:solidFill>
              </a:rPr>
              <a:t>Тарас Шевченко народився </a:t>
            </a:r>
          </a:p>
          <a:p>
            <a:pPr algn="ctr">
              <a:buFontTx/>
              <a:buNone/>
            </a:pPr>
            <a:r>
              <a:rPr lang="uk-UA" sz="2800" dirty="0" smtClean="0">
                <a:solidFill>
                  <a:srgbClr val="0000FF"/>
                </a:solidFill>
              </a:rPr>
              <a:t>9 березня 1814 р. в селі Моринці </a:t>
            </a:r>
          </a:p>
          <a:p>
            <a:pPr algn="ctr">
              <a:buFontTx/>
              <a:buNone/>
            </a:pPr>
            <a:r>
              <a:rPr lang="uk-UA" sz="2800" dirty="0" smtClean="0">
                <a:solidFill>
                  <a:srgbClr val="0000FF"/>
                </a:solidFill>
              </a:rPr>
              <a:t>Звенигородського </a:t>
            </a:r>
            <a:r>
              <a:rPr lang="uk-UA" sz="2800" dirty="0" smtClean="0">
                <a:solidFill>
                  <a:srgbClr val="0000FF"/>
                </a:solidFill>
              </a:rPr>
              <a:t>повіту Київської губернії </a:t>
            </a:r>
          </a:p>
          <a:p>
            <a:pPr algn="ctr">
              <a:buFontTx/>
              <a:buNone/>
            </a:pPr>
            <a:r>
              <a:rPr lang="uk-UA" sz="2800" dirty="0" smtClean="0">
                <a:solidFill>
                  <a:srgbClr val="0000FF"/>
                </a:solidFill>
              </a:rPr>
              <a:t>(нині Черкаська область) у кріпацькій родині.</a:t>
            </a:r>
          </a:p>
        </p:txBody>
      </p:sp>
      <p:graphicFrame>
        <p:nvGraphicFramePr>
          <p:cNvPr id="16455" name="Group 71"/>
          <p:cNvGraphicFramePr>
            <a:graphicFrameLocks noGrp="1"/>
          </p:cNvGraphicFramePr>
          <p:nvPr>
            <p:ph sz="half" idx="2"/>
          </p:nvPr>
        </p:nvGraphicFramePr>
        <p:xfrm>
          <a:off x="2916238" y="5084763"/>
          <a:ext cx="3092450" cy="920750"/>
        </p:xfrm>
        <a:graphic>
          <a:graphicData uri="http://schemas.openxmlformats.org/drawingml/2006/table">
            <a:tbl>
              <a:tblPr/>
              <a:tblGrid>
                <a:gridCol w="3092450"/>
              </a:tblGrid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Хата, в якій народився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Тарас Шевченко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33" marB="4573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388" name="Picture 4" descr="3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266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3" y="3684588"/>
            <a:ext cx="24479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Ig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2520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454" name="Group 70"/>
          <p:cNvGraphicFramePr>
            <a:graphicFrameLocks noGrp="1"/>
          </p:cNvGraphicFramePr>
          <p:nvPr/>
        </p:nvGraphicFramePr>
        <p:xfrm>
          <a:off x="3995738" y="2636838"/>
          <a:ext cx="3263900" cy="518048"/>
        </p:xfrm>
        <a:graphic>
          <a:graphicData uri="http://schemas.openxmlformats.org/drawingml/2006/table">
            <a:tbl>
              <a:tblPr/>
              <a:tblGrid>
                <a:gridCol w="32639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34" name="Group 50"/>
          <p:cNvGraphicFramePr>
            <a:graphicFrameLocks noGrp="1"/>
          </p:cNvGraphicFramePr>
          <p:nvPr/>
        </p:nvGraphicFramePr>
        <p:xfrm>
          <a:off x="179388" y="2420938"/>
          <a:ext cx="3335337" cy="952500"/>
        </p:xfrm>
        <a:graphic>
          <a:graphicData uri="http://schemas.openxmlformats.org/drawingml/2006/table">
            <a:tbl>
              <a:tblPr/>
              <a:tblGrid>
                <a:gridCol w="3335337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187450" y="1989138"/>
          <a:ext cx="1752600" cy="1527175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152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53" name="Group 69"/>
          <p:cNvGraphicFramePr>
            <a:graphicFrameLocks noGrp="1"/>
          </p:cNvGraphicFramePr>
          <p:nvPr/>
        </p:nvGraphicFramePr>
        <p:xfrm>
          <a:off x="900113" y="5805488"/>
          <a:ext cx="1535112" cy="736600"/>
        </p:xfrm>
        <a:graphic>
          <a:graphicData uri="http://schemas.openxmlformats.org/drawingml/2006/table">
            <a:tbl>
              <a:tblPr/>
              <a:tblGrid>
                <a:gridCol w="1535112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30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3000">
        <p14:glitter pattern="hexago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75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75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75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75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6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600200"/>
            <a:ext cx="4464050" cy="4525963"/>
          </a:xfrm>
        </p:spPr>
        <p:txBody>
          <a:bodyPr>
            <a:normAutofit/>
          </a:bodyPr>
          <a:lstStyle/>
          <a:p>
            <a:endParaRPr lang="uk-UA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latin typeface="Garamond" pitchFamily="18" charset="0"/>
              </a:rPr>
              <a:t>Тарас народився четвертою дитиною в сім’ї. Його батьки, що були кріпаками багатого поміщика В. В. </a:t>
            </a:r>
            <a:r>
              <a:rPr lang="uk-UA" b="1" dirty="0" err="1" smtClean="0">
                <a:latin typeface="Garamond" pitchFamily="18" charset="0"/>
              </a:rPr>
              <a:t>Енгельгардта</a:t>
            </a:r>
            <a:r>
              <a:rPr lang="uk-UA" b="1" dirty="0" smtClean="0">
                <a:latin typeface="Garamond" pitchFamily="18" charset="0"/>
              </a:rPr>
              <a:t>, незабаром переїхали до сусіднього села Кирилівки.</a:t>
            </a:r>
            <a:r>
              <a:rPr lang="ru-RU" b="1" dirty="0" smtClean="0">
                <a:latin typeface="Garamond" pitchFamily="18" charset="0"/>
              </a:rPr>
              <a:t> У </a:t>
            </a:r>
            <a:r>
              <a:rPr lang="ru-RU" b="1" dirty="0" err="1" smtClean="0">
                <a:latin typeface="Garamond" pitchFamily="18" charset="0"/>
              </a:rPr>
              <a:t>цьому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обійсті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й</a:t>
            </a:r>
            <a:r>
              <a:rPr lang="ru-RU" b="1" dirty="0" smtClean="0">
                <a:latin typeface="Garamond" pitchFamily="18" charset="0"/>
              </a:rPr>
              <a:t> прошли </a:t>
            </a:r>
            <a:r>
              <a:rPr lang="ru-RU" b="1" dirty="0" err="1" smtClean="0">
                <a:latin typeface="Garamond" pitchFamily="18" charset="0"/>
              </a:rPr>
              <a:t>перші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найсвітліші</a:t>
            </a:r>
            <a:r>
              <a:rPr lang="ru-RU" b="1" dirty="0" smtClean="0">
                <a:latin typeface="Garamond" pitchFamily="18" charset="0"/>
              </a:rPr>
              <a:t> роки </a:t>
            </a:r>
            <a:r>
              <a:rPr lang="ru-RU" b="1" dirty="0" err="1" smtClean="0">
                <a:latin typeface="Garamond" pitchFamily="18" charset="0"/>
              </a:rPr>
              <a:t>Шевченкового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життя</a:t>
            </a:r>
            <a:r>
              <a:rPr lang="ru-RU" b="1" dirty="0" smtClean="0">
                <a:latin typeface="Garamond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Picture 6" descr="[ShevchenkoTaras002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319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41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>
        <p14:ferris dir="l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341438"/>
            <a:ext cx="5580063" cy="5040312"/>
          </a:xfrm>
        </p:spPr>
        <p:txBody>
          <a:bodyPr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5500" dirty="0" smtClean="0">
                <a:solidFill>
                  <a:schemeClr val="accent1"/>
                </a:solidFill>
              </a:rPr>
              <a:t> </a:t>
            </a:r>
            <a:r>
              <a:rPr lang="ru-RU" sz="5500" dirty="0" smtClean="0">
                <a:solidFill>
                  <a:srgbClr val="00B050"/>
                </a:solidFill>
              </a:rPr>
              <a:t>	</a:t>
            </a:r>
            <a:r>
              <a:rPr lang="ru-RU" sz="9600" dirty="0" smtClean="0">
                <a:solidFill>
                  <a:srgbClr val="00B050"/>
                </a:solidFill>
              </a:rPr>
              <a:t>	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Малий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Тарас, рано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втративши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матір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, а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потім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батька,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з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дитинства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зазнав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багато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горя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знущань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.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Працюючи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навчаючись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у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дяків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, Шевченко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ознайомився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з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деякими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творами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української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літератури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, а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відчуваючи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великий потяг до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малювання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, уже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тоді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робив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перші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спроби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розпочати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навчання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у маляра.  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          Коли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Шевченкові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минуло 14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років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його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зробили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дворовим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слугою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поміщика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	П.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Енгельгарда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в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маєтку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Вільшані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algn="just" fontAlgn="auto">
              <a:spcAft>
                <a:spcPts val="0"/>
              </a:spcAft>
              <a:buFontTx/>
              <a:buNone/>
              <a:defRPr/>
            </a:pP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          З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осені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1828 року до початку 1831 року Шевченко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побував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зі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своїм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паном у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Вільні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тепер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Вільнюс</a:t>
            </a:r>
            <a:r>
              <a:rPr lang="ru-RU" sz="9600" b="1" dirty="0" smtClean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).</a:t>
            </a:r>
            <a:endParaRPr lang="ru-RU" sz="9600" b="1" dirty="0">
              <a:solidFill>
                <a:schemeClr val="tx1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4" descr="Файл:Shevchenko avtoportret z svichkoiu 1860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1988840"/>
            <a:ext cx="2881313" cy="3600450"/>
          </a:xfrm>
        </p:spPr>
      </p:pic>
    </p:spTree>
    <p:extLst>
      <p:ext uri="{BB962C8B-B14F-4D97-AF65-F5344CB8AC3E}">
        <p14:creationId xmlns:p14="http://schemas.microsoft.com/office/powerpoint/2010/main" val="146450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4000">
        <p:checker/>
      </p:transition>
    </mc:Choice>
    <mc:Fallback>
      <p:transition spd="slow" advClick="0" advTm="4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850" y="333375"/>
            <a:ext cx="8229600" cy="20161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4000" b="1" dirty="0" smtClean="0">
                <a:latin typeface="Garamond" pitchFamily="18" charset="0"/>
              </a:rPr>
              <a:t>	</a:t>
            </a:r>
            <a:r>
              <a:rPr lang="uk-UA" sz="2800" b="1" dirty="0" smtClean="0">
                <a:latin typeface="Garamond" pitchFamily="18" charset="0"/>
              </a:rPr>
              <a:t>Згодом відбувається знайомство Шевченка з К. Брюлловим і В. Жуковським. Вражені гіркою долею талановитого юнака, вони 1838</a:t>
            </a:r>
            <a:r>
              <a:rPr lang="ru-RU" sz="2800" b="1" dirty="0" smtClean="0">
                <a:latin typeface="Garamond" pitchFamily="18" charset="0"/>
              </a:rPr>
              <a:t>р.</a:t>
            </a:r>
            <a:r>
              <a:rPr lang="uk-UA" sz="2800" b="1" dirty="0" smtClean="0">
                <a:latin typeface="Garamond" pitchFamily="18" charset="0"/>
              </a:rPr>
              <a:t> викупляють його з кріпацтва.</a:t>
            </a:r>
            <a:endParaRPr lang="ru-RU" sz="2800" b="1" dirty="0" smtClean="0">
              <a:latin typeface="Garamond" pitchFamily="18" charset="0"/>
            </a:endParaRPr>
          </a:p>
          <a:p>
            <a:endParaRPr lang="ru-RU" sz="2800" dirty="0" smtClean="0"/>
          </a:p>
        </p:txBody>
      </p:sp>
      <p:pic>
        <p:nvPicPr>
          <p:cNvPr id="14340" name="Picture 4" descr="1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31877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47813" y="61658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uk-UA" b="1" dirty="0">
                <a:latin typeface="Garamond" pitchFamily="18" charset="0"/>
              </a:rPr>
              <a:t>К.Брюллов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14343" name="Picture 7" descr="1194354801_to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724525" y="6165850"/>
            <a:ext cx="170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uk-UA" b="1" dirty="0">
                <a:latin typeface="Garamond" pitchFamily="18" charset="0"/>
              </a:rPr>
              <a:t>В.Жуковський</a:t>
            </a:r>
            <a:endParaRPr lang="ru-RU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9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4000">
        <p14:honeycomb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1" grpId="0"/>
      <p:bldP spid="143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l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9700"/>
            <a:ext cx="2209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ill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522663"/>
            <a:ext cx="2005013" cy="257016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ill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35325"/>
            <a:ext cx="2438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ill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114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ill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36975"/>
            <a:ext cx="203358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9" name="Rectangle 53"/>
          <p:cNvSpPr>
            <a:spLocks noGrp="1" noChangeArrowheads="1"/>
          </p:cNvSpPr>
          <p:nvPr>
            <p:ph type="title" sz="quarter"/>
          </p:nvPr>
        </p:nvSpPr>
        <p:spPr>
          <a:xfrm>
            <a:off x="2484438" y="188913"/>
            <a:ext cx="4186237" cy="27352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800" dirty="0">
                <a:solidFill>
                  <a:srgbClr val="FF3399"/>
                </a:solidFill>
              </a:rPr>
              <a:t>Тарас</a:t>
            </a:r>
            <a:r>
              <a:rPr lang="en-US" sz="3800" dirty="0">
                <a:solidFill>
                  <a:srgbClr val="FF3399"/>
                </a:solidFill>
              </a:rPr>
              <a:t> </a:t>
            </a:r>
            <a:r>
              <a:rPr lang="uk-UA" sz="3800" dirty="0">
                <a:solidFill>
                  <a:srgbClr val="FF3399"/>
                </a:solidFill>
              </a:rPr>
              <a:t>Григорович - портретист</a:t>
            </a:r>
            <a:endParaRPr lang="ru-RU" sz="3800" dirty="0">
              <a:solidFill>
                <a:srgbClr val="FF3399"/>
              </a:solidFill>
            </a:endParaRPr>
          </a:p>
        </p:txBody>
      </p:sp>
      <p:graphicFrame>
        <p:nvGraphicFramePr>
          <p:cNvPr id="19494" name="Group 38"/>
          <p:cNvGraphicFramePr>
            <a:graphicFrameLocks noGrp="1"/>
          </p:cNvGraphicFramePr>
          <p:nvPr>
            <p:ph sz="quarter" idx="1"/>
          </p:nvPr>
        </p:nvGraphicFramePr>
        <p:xfrm>
          <a:off x="6397625" y="6137275"/>
          <a:ext cx="2746375" cy="676275"/>
        </p:xfrm>
        <a:graphic>
          <a:graphicData uri="http://schemas.openxmlformats.org/drawingml/2006/table">
            <a:tbl>
              <a:tblPr/>
              <a:tblGrid>
                <a:gridCol w="2746375"/>
              </a:tblGrid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Портрет Платона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Закревського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98" name="Group 42"/>
          <p:cNvGraphicFramePr>
            <a:graphicFrameLocks noGrp="1"/>
          </p:cNvGraphicFramePr>
          <p:nvPr>
            <p:ph sz="quarter" idx="2"/>
          </p:nvPr>
        </p:nvGraphicFramePr>
        <p:xfrm>
          <a:off x="252413" y="6165850"/>
          <a:ext cx="2232025" cy="649288"/>
        </p:xfrm>
        <a:graphic>
          <a:graphicData uri="http://schemas.openxmlformats.org/drawingml/2006/table">
            <a:tbl>
              <a:tblPr/>
              <a:tblGrid>
                <a:gridCol w="2232025"/>
              </a:tblGrid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Портрет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Іллі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Лизогуба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3" name="Group 77"/>
          <p:cNvGraphicFramePr>
            <a:graphicFrameLocks noGrp="1"/>
          </p:cNvGraphicFramePr>
          <p:nvPr>
            <p:ph sz="quarter" idx="3"/>
          </p:nvPr>
        </p:nvGraphicFramePr>
        <p:xfrm>
          <a:off x="3481388" y="6165850"/>
          <a:ext cx="2170112" cy="579438"/>
        </p:xfrm>
        <a:graphic>
          <a:graphicData uri="http://schemas.openxmlformats.org/drawingml/2006/table">
            <a:tbl>
              <a:tblPr/>
              <a:tblGrid>
                <a:gridCol w="217011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Портрет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Михайла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Щепкіна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2" name="Group 76"/>
          <p:cNvGraphicFramePr>
            <a:graphicFrameLocks noGrp="1"/>
          </p:cNvGraphicFramePr>
          <p:nvPr>
            <p:ph sz="quarter" idx="4"/>
          </p:nvPr>
        </p:nvGraphicFramePr>
        <p:xfrm>
          <a:off x="6588125" y="2860675"/>
          <a:ext cx="2371725" cy="603250"/>
        </p:xfrm>
        <a:graphic>
          <a:graphicData uri="http://schemas.openxmlformats.org/drawingml/2006/table">
            <a:tbl>
              <a:tblPr/>
              <a:tblGrid>
                <a:gridCol w="2371725"/>
              </a:tblGrid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Молитва за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вмерших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531" name="Group 75"/>
          <p:cNvGraphicFramePr>
            <a:graphicFrameLocks noGrp="1"/>
          </p:cNvGraphicFramePr>
          <p:nvPr/>
        </p:nvGraphicFramePr>
        <p:xfrm>
          <a:off x="323850" y="2979738"/>
          <a:ext cx="1895475" cy="736600"/>
        </p:xfrm>
        <a:graphic>
          <a:graphicData uri="http://schemas.openxmlformats.org/drawingml/2006/table">
            <a:tbl>
              <a:tblPr/>
              <a:tblGrid>
                <a:gridCol w="1895475"/>
              </a:tblGrid>
              <a:tr h="736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Портрет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Ганни</a:t>
                      </a: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</a:rPr>
                        <a:t>Закревської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297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0" y="1887538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79" name="Line 12"/>
          <p:cNvSpPr>
            <a:spLocks noChangeShapeType="1"/>
          </p:cNvSpPr>
          <p:nvPr/>
        </p:nvSpPr>
        <p:spPr bwMode="auto">
          <a:xfrm>
            <a:off x="0" y="2636838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0" name="Line 13"/>
          <p:cNvSpPr>
            <a:spLocks noChangeShapeType="1"/>
          </p:cNvSpPr>
          <p:nvPr/>
        </p:nvSpPr>
        <p:spPr bwMode="auto">
          <a:xfrm>
            <a:off x="0" y="1887538"/>
            <a:ext cx="0" cy="749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1" name="Line 14"/>
          <p:cNvSpPr>
            <a:spLocks noChangeShapeType="1"/>
          </p:cNvSpPr>
          <p:nvPr/>
        </p:nvSpPr>
        <p:spPr bwMode="auto">
          <a:xfrm>
            <a:off x="2843213" y="1887538"/>
            <a:ext cx="0" cy="7493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2" name="Line 19"/>
          <p:cNvSpPr>
            <a:spLocks noChangeShapeType="1"/>
          </p:cNvSpPr>
          <p:nvPr/>
        </p:nvSpPr>
        <p:spPr bwMode="auto">
          <a:xfrm>
            <a:off x="6300788" y="2060575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3" name="Line 20"/>
          <p:cNvSpPr>
            <a:spLocks noChangeShapeType="1"/>
          </p:cNvSpPr>
          <p:nvPr/>
        </p:nvSpPr>
        <p:spPr bwMode="auto">
          <a:xfrm>
            <a:off x="6300788" y="2755900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4" name="Line 21"/>
          <p:cNvSpPr>
            <a:spLocks noChangeShapeType="1"/>
          </p:cNvSpPr>
          <p:nvPr/>
        </p:nvSpPr>
        <p:spPr bwMode="auto">
          <a:xfrm>
            <a:off x="6300788" y="2060575"/>
            <a:ext cx="0" cy="695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5" name="Line 22"/>
          <p:cNvSpPr>
            <a:spLocks noChangeShapeType="1"/>
          </p:cNvSpPr>
          <p:nvPr/>
        </p:nvSpPr>
        <p:spPr bwMode="auto">
          <a:xfrm>
            <a:off x="9144000" y="2060575"/>
            <a:ext cx="0" cy="6953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6" name="Line 28"/>
          <p:cNvSpPr>
            <a:spLocks noChangeShapeType="1"/>
          </p:cNvSpPr>
          <p:nvPr/>
        </p:nvSpPr>
        <p:spPr bwMode="auto">
          <a:xfrm>
            <a:off x="0" y="4149725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7" name="Line 29"/>
          <p:cNvSpPr>
            <a:spLocks noChangeShapeType="1"/>
          </p:cNvSpPr>
          <p:nvPr/>
        </p:nvSpPr>
        <p:spPr bwMode="auto">
          <a:xfrm>
            <a:off x="0" y="4935538"/>
            <a:ext cx="284321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8" name="Line 30"/>
          <p:cNvSpPr>
            <a:spLocks noChangeShapeType="1"/>
          </p:cNvSpPr>
          <p:nvPr/>
        </p:nvSpPr>
        <p:spPr bwMode="auto">
          <a:xfrm>
            <a:off x="0" y="4149725"/>
            <a:ext cx="0" cy="785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9" name="Line 31"/>
          <p:cNvSpPr>
            <a:spLocks noChangeShapeType="1"/>
          </p:cNvSpPr>
          <p:nvPr/>
        </p:nvSpPr>
        <p:spPr bwMode="auto">
          <a:xfrm>
            <a:off x="2843213" y="4149725"/>
            <a:ext cx="0" cy="7858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0" name="Line 37"/>
          <p:cNvSpPr>
            <a:spLocks noChangeShapeType="1"/>
          </p:cNvSpPr>
          <p:nvPr/>
        </p:nvSpPr>
        <p:spPr bwMode="auto">
          <a:xfrm>
            <a:off x="6300788" y="4076700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1" name="Line 38"/>
          <p:cNvSpPr>
            <a:spLocks noChangeShapeType="1"/>
          </p:cNvSpPr>
          <p:nvPr/>
        </p:nvSpPr>
        <p:spPr bwMode="auto">
          <a:xfrm>
            <a:off x="6300788" y="4810125"/>
            <a:ext cx="284321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2" name="Line 39"/>
          <p:cNvSpPr>
            <a:spLocks noChangeShapeType="1"/>
          </p:cNvSpPr>
          <p:nvPr/>
        </p:nvSpPr>
        <p:spPr bwMode="auto">
          <a:xfrm>
            <a:off x="6300788" y="4076700"/>
            <a:ext cx="0" cy="733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3" name="Line 40"/>
          <p:cNvSpPr>
            <a:spLocks noChangeShapeType="1"/>
          </p:cNvSpPr>
          <p:nvPr/>
        </p:nvSpPr>
        <p:spPr bwMode="auto">
          <a:xfrm>
            <a:off x="9144000" y="4076700"/>
            <a:ext cx="0" cy="7334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4" name="Rectangle 52"/>
          <p:cNvSpPr>
            <a:spLocks noChangeArrowheads="1"/>
          </p:cNvSpPr>
          <p:nvPr/>
        </p:nvSpPr>
        <p:spPr bwMode="auto">
          <a:xfrm>
            <a:off x="3132138" y="5805488"/>
            <a:ext cx="27352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1600" i="1" dirty="0">
                <a:solidFill>
                  <a:srgbClr val="3333FF"/>
                </a:solidFill>
                <a:latin typeface="Franklin Gothic Book" pitchFamily="34" charset="0"/>
              </a:rPr>
              <a:t>Катерина</a:t>
            </a:r>
            <a:endParaRPr lang="ru-RU" sz="1600" i="1" dirty="0">
              <a:solidFill>
                <a:srgbClr val="3333FF"/>
              </a:solidFill>
              <a:latin typeface="Franklin Gothic Book" pitchFamily="34" charset="0"/>
            </a:endParaRPr>
          </a:p>
        </p:txBody>
      </p:sp>
      <p:sp>
        <p:nvSpPr>
          <p:cNvPr id="24595" name="Line 53"/>
          <p:cNvSpPr>
            <a:spLocks noChangeShapeType="1"/>
          </p:cNvSpPr>
          <p:nvPr/>
        </p:nvSpPr>
        <p:spPr bwMode="auto">
          <a:xfrm>
            <a:off x="3132138" y="5157788"/>
            <a:ext cx="27352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6" name="Line 54"/>
          <p:cNvSpPr>
            <a:spLocks noChangeShapeType="1"/>
          </p:cNvSpPr>
          <p:nvPr/>
        </p:nvSpPr>
        <p:spPr bwMode="auto">
          <a:xfrm>
            <a:off x="3132138" y="6092825"/>
            <a:ext cx="27352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7" name="Line 55"/>
          <p:cNvSpPr>
            <a:spLocks noChangeShapeType="1"/>
          </p:cNvSpPr>
          <p:nvPr/>
        </p:nvSpPr>
        <p:spPr bwMode="auto">
          <a:xfrm>
            <a:off x="3132138" y="5157788"/>
            <a:ext cx="0" cy="936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8" name="Line 56"/>
          <p:cNvSpPr>
            <a:spLocks noChangeShapeType="1"/>
          </p:cNvSpPr>
          <p:nvPr/>
        </p:nvSpPr>
        <p:spPr bwMode="auto">
          <a:xfrm>
            <a:off x="5867400" y="5157788"/>
            <a:ext cx="0" cy="9366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" name="Picture 4" descr="ill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ill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ill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2838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ll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759763"/>
            <a:ext cx="2857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hevchenko_Kateryna_Olia_18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6" y="2108079"/>
            <a:ext cx="27765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4" name="Rectangle 10"/>
          <p:cNvSpPr>
            <a:spLocks noChangeArrowheads="1"/>
          </p:cNvSpPr>
          <p:nvPr/>
        </p:nvSpPr>
        <p:spPr bwMode="auto">
          <a:xfrm>
            <a:off x="0" y="1887538"/>
            <a:ext cx="284321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Воздвиженський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</a:t>
            </a: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монастир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в </a:t>
            </a: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Полтаві</a:t>
            </a:r>
            <a:endParaRPr lang="ru-RU" sz="1600" i="1" dirty="0">
              <a:solidFill>
                <a:srgbClr val="3333FF"/>
              </a:solidFill>
              <a:latin typeface="Franklin Gothic Book" pitchFamily="34" charset="0"/>
            </a:endParaRPr>
          </a:p>
        </p:txBody>
      </p:sp>
      <p:sp>
        <p:nvSpPr>
          <p:cNvPr id="24605" name="Rectangle 18"/>
          <p:cNvSpPr>
            <a:spLocks noChangeArrowheads="1"/>
          </p:cNvSpPr>
          <p:nvPr/>
        </p:nvSpPr>
        <p:spPr bwMode="auto">
          <a:xfrm>
            <a:off x="6300788" y="2060575"/>
            <a:ext cx="28432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Олександрівський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костьол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в </a:t>
            </a: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Києві</a:t>
            </a:r>
            <a:endParaRPr lang="ru-RU" sz="1600" i="1" dirty="0">
              <a:solidFill>
                <a:srgbClr val="3333FF"/>
              </a:solidFill>
              <a:latin typeface="Franklin Gothic Book" pitchFamily="34" charset="0"/>
            </a:endParaRPr>
          </a:p>
        </p:txBody>
      </p:sp>
      <p:sp>
        <p:nvSpPr>
          <p:cNvPr id="24606" name="Rectangle 27"/>
          <p:cNvSpPr>
            <a:spLocks noChangeArrowheads="1"/>
          </p:cNvSpPr>
          <p:nvPr/>
        </p:nvSpPr>
        <p:spPr bwMode="auto">
          <a:xfrm>
            <a:off x="0" y="4149725"/>
            <a:ext cx="28432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Шхуни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</a:t>
            </a: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біля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форта </a:t>
            </a:r>
          </a:p>
          <a:p>
            <a:pPr algn="ctr">
              <a:spcBef>
                <a:spcPct val="20000"/>
              </a:spcBef>
            </a:pP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Кос-Арал</a:t>
            </a:r>
          </a:p>
        </p:txBody>
      </p:sp>
      <p:sp>
        <p:nvSpPr>
          <p:cNvPr id="24607" name="Rectangle 36"/>
          <p:cNvSpPr>
            <a:spLocks noChangeArrowheads="1"/>
          </p:cNvSpPr>
          <p:nvPr/>
        </p:nvSpPr>
        <p:spPr bwMode="auto">
          <a:xfrm>
            <a:off x="6300788" y="4076700"/>
            <a:ext cx="28432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Поча</a:t>
            </a:r>
            <a:r>
              <a:rPr lang="uk-UA" sz="1600" i="1" dirty="0">
                <a:solidFill>
                  <a:srgbClr val="3333FF"/>
                </a:solidFill>
                <a:latin typeface="Franklin Gothic Book" pitchFamily="34" charset="0"/>
              </a:rPr>
              <a:t>ї</a:t>
            </a:r>
            <a:r>
              <a:rPr lang="ru-RU" sz="1600" i="1" dirty="0" err="1">
                <a:solidFill>
                  <a:srgbClr val="3333FF"/>
                </a:solidFill>
                <a:latin typeface="Franklin Gothic Book" pitchFamily="34" charset="0"/>
              </a:rPr>
              <a:t>вська</a:t>
            </a:r>
            <a:r>
              <a:rPr lang="ru-RU" sz="1600" i="1" dirty="0">
                <a:solidFill>
                  <a:srgbClr val="3333FF"/>
                </a:solidFill>
                <a:latin typeface="Franklin Gothic Book" pitchFamily="34" charset="0"/>
              </a:rPr>
              <a:t> лавра </a:t>
            </a:r>
          </a:p>
          <a:p>
            <a:pPr algn="ctr">
              <a:spcBef>
                <a:spcPct val="20000"/>
              </a:spcBef>
            </a:pPr>
            <a:r>
              <a:rPr lang="uk-UA" sz="1600" i="1" dirty="0">
                <a:solidFill>
                  <a:srgbClr val="3333FF"/>
                </a:solidFill>
                <a:latin typeface="Franklin Gothic Book" pitchFamily="34" charset="0"/>
              </a:rPr>
              <a:t>з заходу</a:t>
            </a:r>
            <a:endParaRPr lang="ru-RU" sz="1600" i="1" dirty="0">
              <a:solidFill>
                <a:srgbClr val="3333FF"/>
              </a:solidFill>
              <a:latin typeface="Franklin Gothic Book" pitchFamily="34" charset="0"/>
            </a:endParaRPr>
          </a:p>
        </p:txBody>
      </p:sp>
      <p:sp>
        <p:nvSpPr>
          <p:cNvPr id="24608" name="Rectangle 80"/>
          <p:cNvSpPr>
            <a:spLocks noChangeArrowheads="1"/>
          </p:cNvSpPr>
          <p:nvPr/>
        </p:nvSpPr>
        <p:spPr bwMode="auto">
          <a:xfrm>
            <a:off x="2916238" y="144463"/>
            <a:ext cx="33115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3200" dirty="0">
                <a:solidFill>
                  <a:srgbClr val="FF3399"/>
                </a:solidFill>
                <a:latin typeface="Franklin Gothic Book" pitchFamily="34" charset="0"/>
              </a:rPr>
              <a:t>Тарас Григорович – пейзажист</a:t>
            </a:r>
            <a:endParaRPr lang="ru-RU" sz="3200" dirty="0">
              <a:solidFill>
                <a:srgbClr val="FF3399"/>
              </a:solidFill>
              <a:latin typeface="Franklin Gothic Book" pitchFamily="34" charset="0"/>
            </a:endParaRPr>
          </a:p>
        </p:txBody>
      </p:sp>
      <p:graphicFrame>
        <p:nvGraphicFramePr>
          <p:cNvPr id="24672" name="Group 96"/>
          <p:cNvGraphicFramePr>
            <a:graphicFrameLocks noGrp="1"/>
          </p:cNvGraphicFramePr>
          <p:nvPr>
            <p:ph/>
          </p:nvPr>
        </p:nvGraphicFramePr>
        <p:xfrm>
          <a:off x="684213" y="2997200"/>
          <a:ext cx="1306512" cy="518048"/>
        </p:xfrm>
        <a:graphic>
          <a:graphicData uri="http://schemas.openxmlformats.org/drawingml/2006/table">
            <a:tbl>
              <a:tblPr/>
              <a:tblGrid>
                <a:gridCol w="1306512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98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4000">
        <p14:prism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4" grpId="0"/>
      <p:bldP spid="24604" grpId="0"/>
      <p:bldP spid="24605" grpId="0"/>
      <p:bldP spid="24606" grpId="0"/>
      <p:bldP spid="24607" grpId="0"/>
      <p:bldP spid="24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3284538"/>
            <a:ext cx="3744912" cy="33131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800" dirty="0" smtClean="0"/>
              <a:t>	</a:t>
            </a:r>
            <a:r>
              <a:rPr lang="uk-UA" sz="2800" b="1" dirty="0" smtClean="0">
                <a:latin typeface="Garamond" pitchFamily="18" charset="0"/>
              </a:rPr>
              <a:t>Спілкувався з селянами, познайомився з численними представниками української інтелігенції й освіченими поміщиками. </a:t>
            </a:r>
            <a:endParaRPr lang="ru-RU" sz="2800" b="1" dirty="0" smtClean="0">
              <a:latin typeface="Garamond" pitchFamily="18" charset="0"/>
            </a:endParaRPr>
          </a:p>
        </p:txBody>
      </p:sp>
      <p:pic>
        <p:nvPicPr>
          <p:cNvPr id="22532" name="Picture 4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489743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28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uk-UA" sz="2800" b="1" dirty="0">
                <a:latin typeface="Garamond" pitchFamily="18" charset="0"/>
              </a:rPr>
              <a:t>Перша подорож Шевченка на Україну продовжувалася близько восьми місяців. Виїхавши з Петербурга у травні 1843р., поет відвідав десятки міст і сіл України (рідну Кирилівку, Київ, Полтавщину, Хортицю, Чигирин тощо).</a:t>
            </a:r>
            <a:endParaRPr lang="ru-RU" sz="2800" b="1" dirty="0">
              <a:latin typeface="Garamond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90938" y="6237288"/>
            <a:ext cx="5481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r>
              <a:rPr lang="ru-RU" b="1" dirty="0" err="1">
                <a:latin typeface="Garamond" pitchFamily="18" charset="0"/>
              </a:rPr>
              <a:t>Т.Г.Шевченко</a:t>
            </a:r>
            <a:r>
              <a:rPr lang="ru-RU" b="1" dirty="0">
                <a:latin typeface="Garamond" pitchFamily="18" charset="0"/>
              </a:rPr>
              <a:t>. Собор святого </a:t>
            </a:r>
            <a:r>
              <a:rPr lang="ru-RU" b="1" dirty="0" err="1">
                <a:latin typeface="Garamond" pitchFamily="18" charset="0"/>
              </a:rPr>
              <a:t>Олександра</a:t>
            </a:r>
            <a:r>
              <a:rPr lang="ru-RU" b="1" dirty="0">
                <a:latin typeface="Garamond" pitchFamily="18" charset="0"/>
              </a:rPr>
              <a:t> в </a:t>
            </a:r>
            <a:r>
              <a:rPr lang="ru-RU" b="1" dirty="0" err="1">
                <a:latin typeface="Garamond" pitchFamily="18" charset="0"/>
              </a:rPr>
              <a:t>Києві</a:t>
            </a:r>
            <a:r>
              <a:rPr lang="ru-RU" b="1" dirty="0">
                <a:latin typeface="Garamond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986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3" grpId="0"/>
      <p:bldP spid="225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_28685_3740c7b_X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268760"/>
            <a:ext cx="3960813" cy="5113337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067175" y="1125538"/>
            <a:ext cx="4924425" cy="519906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 smtClean="0">
                <a:latin typeface="Garamond" pitchFamily="18" charset="0"/>
              </a:rPr>
              <a:t>8 червня 1847 року</a:t>
            </a:r>
            <a:r>
              <a:rPr lang="ru-RU" sz="2400" b="1" dirty="0" smtClean="0">
                <a:latin typeface="Garamond" pitchFamily="18" charset="0"/>
              </a:rPr>
              <a:t> .</a:t>
            </a:r>
            <a:r>
              <a:rPr lang="uk-UA" sz="2400" b="1" dirty="0" smtClean="0">
                <a:latin typeface="Garamond" pitchFamily="18" charset="0"/>
              </a:rPr>
              <a:t> Шевченка привезли до Оренбурга, звідти до Орської кріпості, де він мав відбувати солдатську службу. В Орську він порушив царську заборону писати. Свої нові твори він потай записував до саморобних “захалявних” зошитків. Наприкінці 1849 — на початку 1850</a:t>
            </a:r>
            <a:r>
              <a:rPr lang="ru-RU" sz="2400" b="1" dirty="0" smtClean="0">
                <a:latin typeface="Garamond" pitchFamily="18" charset="0"/>
              </a:rPr>
              <a:t>р.</a:t>
            </a:r>
            <a:r>
              <a:rPr lang="uk-UA" sz="2400" b="1" dirty="0" smtClean="0">
                <a:latin typeface="Garamond" pitchFamily="18" charset="0"/>
              </a:rPr>
              <a:t> він переписав ці “невільницькі” поезії в саморобну книжечку, яка згодом дістала назву “Мала книжка”. В Орській кріпості поет написав 21 твір.</a:t>
            </a:r>
            <a:endParaRPr lang="ru-RU" sz="2400" b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4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</TotalTime>
  <Words>291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Повітряний потік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Тарас Григорович - портретист</vt:lpstr>
      <vt:lpstr>Презентация PowerPoint</vt:lpstr>
      <vt:lpstr>Презентация PowerPoint</vt:lpstr>
      <vt:lpstr>Презентация PowerPoint</vt:lpstr>
      <vt:lpstr>Ще відомі роботи того періоду: “Портрет Катерини Абази”(1837), “Портрет дівчини з собакою”(1838), “Портрет невідомого”(1837; акварелі)</vt:lpstr>
      <vt:lpstr>Презентация PowerPoint</vt:lpstr>
      <vt:lpstr>10 березня 1861 року поета  не стало.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surkis</dc:creator>
  <cp:lastModifiedBy>Админ</cp:lastModifiedBy>
  <cp:revision>7</cp:revision>
  <dcterms:created xsi:type="dcterms:W3CDTF">2013-12-25T11:43:59Z</dcterms:created>
  <dcterms:modified xsi:type="dcterms:W3CDTF">2013-12-29T16:44:12Z</dcterms:modified>
</cp:coreProperties>
</file>