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6" r:id="rId5"/>
    <p:sldId id="265" r:id="rId6"/>
    <p:sldId id="267" r:id="rId7"/>
    <p:sldId id="261" r:id="rId8"/>
    <p:sldId id="268" r:id="rId9"/>
    <p:sldId id="262" r:id="rId10"/>
    <p:sldId id="259" r:id="rId11"/>
    <p:sldId id="263" r:id="rId12"/>
    <p:sldId id="26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0" autoAdjust="0"/>
    <p:restoredTop sz="94660" autoAdjust="0"/>
  </p:normalViewPr>
  <p:slideViewPr>
    <p:cSldViewPr snapToGrid="0">
      <p:cViewPr>
        <p:scale>
          <a:sx n="81" d="100"/>
          <a:sy n="81" d="100"/>
        </p:scale>
        <p:origin x="-492" y="-7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transition spd="slow">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transition spd="slow">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1/28/2014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transition spd="slow">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pPr/>
              <a:t>1/28/2014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pPr/>
              <a:t>‹#›</a:t>
            </a:fld>
            <a:endParaRPr lang="en-US" dirty="0"/>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dirty="0"/>
              <a:pPr/>
              <a:t>1/28/2014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1/28/2014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ransition spd="slow">
    <p:dissolve/>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dirty="0" smtClean="0"/>
              <a:t>Міфічні істоти в повсті «Тіні забутих предків» </a:t>
            </a:r>
            <a:endParaRPr lang="uk-UA" dirty="0"/>
          </a:p>
        </p:txBody>
      </p:sp>
      <p:sp>
        <p:nvSpPr>
          <p:cNvPr id="3" name="Подзаголовок 2"/>
          <p:cNvSpPr>
            <a:spLocks noGrp="1"/>
          </p:cNvSpPr>
          <p:nvPr>
            <p:ph type="subTitle" idx="1"/>
          </p:nvPr>
        </p:nvSpPr>
        <p:spPr/>
        <p:txBody>
          <a:bodyPr/>
          <a:lstStyle/>
          <a:p>
            <a:r>
              <a:rPr lang="uk-UA" dirty="0" smtClean="0"/>
              <a:t>Михайло Коцюбинський</a:t>
            </a:r>
            <a:endParaRPr lang="uk-UA" dirty="0"/>
          </a:p>
        </p:txBody>
      </p:sp>
      <p:sp>
        <p:nvSpPr>
          <p:cNvPr id="5" name="TextBox 4"/>
          <p:cNvSpPr txBox="1"/>
          <p:nvPr/>
        </p:nvSpPr>
        <p:spPr>
          <a:xfrm>
            <a:off x="-26895" y="6062127"/>
            <a:ext cx="3056966" cy="646331"/>
          </a:xfrm>
          <a:prstGeom prst="rect">
            <a:avLst/>
          </a:prstGeom>
          <a:noFill/>
        </p:spPr>
        <p:txBody>
          <a:bodyPr wrap="square" rtlCol="0">
            <a:spAutoFit/>
          </a:bodyPr>
          <a:lstStyle/>
          <a:p>
            <a:r>
              <a:rPr lang="ru-RU" dirty="0" smtClean="0"/>
              <a:t>Підготувала учениця 10-І  </a:t>
            </a:r>
          </a:p>
          <a:p>
            <a:r>
              <a:rPr lang="ru-RU" sz="1800" kern="1200" dirty="0" smtClean="0">
                <a:solidFill>
                  <a:schemeClr val="tx1"/>
                </a:solidFill>
                <a:latin typeface="+mn-lt"/>
                <a:ea typeface="+mn-ea"/>
                <a:cs typeface="+mn-cs"/>
              </a:rPr>
              <a:t>Білокінь Аснастасія </a:t>
            </a:r>
            <a:endParaRPr lang="ru-RU" sz="1800" kern="1200" dirty="0">
              <a:solidFill>
                <a:schemeClr val="tx1"/>
              </a:solidFill>
              <a:latin typeface="+mn-lt"/>
              <a:ea typeface="+mn-ea"/>
              <a:cs typeface="+mn-cs"/>
            </a:endParaRPr>
          </a:p>
        </p:txBody>
      </p:sp>
    </p:spTree>
    <p:extLst>
      <p:ext uri="{BB962C8B-B14F-4D97-AF65-F5344CB8AC3E}">
        <p14:creationId xmlns:p14="http://schemas.microsoft.com/office/powerpoint/2010/main" xmlns="" val="3476037318"/>
      </p:ext>
    </p:extLst>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86196" y="0"/>
            <a:ext cx="3324650" cy="1258785"/>
          </a:xfrm>
        </p:spPr>
        <p:txBody>
          <a:bodyPr/>
          <a:lstStyle/>
          <a:p>
            <a:r>
              <a:rPr lang="uk-UA" dirty="0" smtClean="0"/>
              <a:t>Відьма </a:t>
            </a:r>
            <a:endParaRPr lang="uk-UA" dirty="0"/>
          </a:p>
        </p:txBody>
      </p:sp>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358249" y="1439862"/>
            <a:ext cx="4833751" cy="4252745"/>
          </a:xfrm>
          <a:prstGeom prst="rect">
            <a:avLst/>
          </a:prstGeom>
        </p:spPr>
      </p:pic>
      <p:sp>
        <p:nvSpPr>
          <p:cNvPr id="6" name="Объект 5"/>
          <p:cNvSpPr>
            <a:spLocks noGrp="1"/>
          </p:cNvSpPr>
          <p:nvPr>
            <p:ph idx="1"/>
          </p:nvPr>
        </p:nvSpPr>
        <p:spPr>
          <a:xfrm>
            <a:off x="154379" y="855024"/>
            <a:ext cx="7065818" cy="5830784"/>
          </a:xfrm>
        </p:spPr>
        <p:txBody>
          <a:bodyPr>
            <a:normAutofit/>
          </a:bodyPr>
          <a:lstStyle/>
          <a:p>
            <a:pPr marL="0" indent="0">
              <a:buNone/>
            </a:pPr>
            <a:r>
              <a:rPr lang="uk-UA" sz="2800" dirty="0" smtClean="0"/>
              <a:t>Сусідкою </a:t>
            </a:r>
            <a:r>
              <a:rPr lang="uk-UA" sz="2800" dirty="0"/>
              <a:t>Івана була жінка, здатна до надприродних можливостей</a:t>
            </a:r>
          </a:p>
          <a:p>
            <a:r>
              <a:rPr lang="uk-UA" sz="2800" b="1" dirty="0"/>
              <a:t>«Чого вона тільки не виробляла, ота родима відьма! Перекидалась у полотно, що біліло смерком попід лісом, повзла вужем або котилась горбами прозорим клубком. Спивала, нарешті, місяць, щоб було темно, як йде до чужої худоби. Не один присягався, що бачив, як вона терницю доїть: заб'є у неї чотири кілки, неначе дійки,— і надоїть повну дійницю».</a:t>
            </a:r>
            <a:r>
              <a:rPr lang="uk-UA" sz="2800" dirty="0"/>
              <a:t> </a:t>
            </a:r>
          </a:p>
        </p:txBody>
      </p:sp>
    </p:spTree>
    <p:extLst>
      <p:ext uri="{BB962C8B-B14F-4D97-AF65-F5344CB8AC3E}">
        <p14:creationId xmlns:p14="http://schemas.microsoft.com/office/powerpoint/2010/main" xmlns="" val="1867818749"/>
      </p:ext>
    </p:extLst>
  </p:cSld>
  <p:clrMapOvr>
    <a:masterClrMapping/>
  </p:clrMapOvr>
  <p:transition spd="slow">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8760" y="1148862"/>
            <a:ext cx="3754315" cy="1516083"/>
          </a:xfrm>
          <a:scene3d>
            <a:camera prst="perspectiveHeroicExtremeRightFacing"/>
            <a:lightRig rig="threePt" dir="t"/>
          </a:scene3d>
          <a:sp3d>
            <a:bevelT/>
          </a:sp3d>
        </p:spPr>
        <p:txBody>
          <a:bodyPr>
            <a:normAutofit/>
          </a:bodyPr>
          <a:lstStyle/>
          <a:p>
            <a:r>
              <a:rPr lang="uk-UA" sz="6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Арідник</a:t>
            </a:r>
            <a:endParaRPr lang="uk-UA" sz="6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Объект 2"/>
          <p:cNvSpPr>
            <a:spLocks noGrp="1"/>
          </p:cNvSpPr>
          <p:nvPr>
            <p:ph idx="1"/>
          </p:nvPr>
        </p:nvSpPr>
        <p:spPr>
          <a:xfrm>
            <a:off x="4173415" y="914400"/>
            <a:ext cx="7526216" cy="5404338"/>
          </a:xfrm>
        </p:spPr>
        <p:txBody>
          <a:bodyPr>
            <a:noAutofit/>
          </a:bodyPr>
          <a:lstStyle/>
          <a:p>
            <a:pPr marL="0" indent="0">
              <a:buNone/>
            </a:pPr>
            <a:r>
              <a:rPr lang="uk-UA" sz="3200" dirty="0" smtClean="0"/>
              <a:t>Згадується і про арідника. Як Іван був на полонині, </a:t>
            </a:r>
            <a:r>
              <a:rPr lang="uk-UA" sz="3200" dirty="0"/>
              <a:t>М</a:t>
            </a:r>
            <a:r>
              <a:rPr lang="uk-UA" sz="3200" dirty="0" smtClean="0"/>
              <a:t>икола часто розказував йому різні історії, які парубки вважали цілком правдивими : «Арідник був здатний до всього, що надумав – зробив. Поробив арідник вівці, зробив си скрипку і грав, а вівці пасуться. Раз арідник замерз та й, щоб загрітись, вигадав ватру.» </a:t>
            </a: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81181" y="3528645"/>
            <a:ext cx="3724482" cy="3025623"/>
          </a:xfrm>
          <a:prstGeom prst="rect">
            <a:avLst/>
          </a:prstGeom>
        </p:spPr>
      </p:pic>
    </p:spTree>
    <p:extLst>
      <p:ext uri="{BB962C8B-B14F-4D97-AF65-F5344CB8AC3E}">
        <p14:creationId xmlns:p14="http://schemas.microsoft.com/office/powerpoint/2010/main" xmlns="" val="715788787"/>
      </p:ext>
    </p:extLst>
  </p:cSld>
  <p:clrMapOvr>
    <a:masterClrMapping/>
  </p:clrMapOvr>
  <p:transition spd="slow">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66066" y="-419100"/>
            <a:ext cx="808566" cy="838200"/>
          </a:xfrm>
        </p:spPr>
        <p:txBody>
          <a:bodyPr/>
          <a:lstStyle/>
          <a:p>
            <a:r>
              <a:rPr lang="uk-UA" dirty="0" smtClean="0"/>
              <a:t>ф</a:t>
            </a:r>
            <a:endParaRPr lang="uk-UA" dirty="0"/>
          </a:p>
        </p:txBody>
      </p:sp>
      <p:sp>
        <p:nvSpPr>
          <p:cNvPr id="3" name="Объект 2"/>
          <p:cNvSpPr>
            <a:spLocks noGrp="1"/>
          </p:cNvSpPr>
          <p:nvPr>
            <p:ph idx="1"/>
          </p:nvPr>
        </p:nvSpPr>
        <p:spPr>
          <a:xfrm>
            <a:off x="772584" y="419100"/>
            <a:ext cx="8596668" cy="3880773"/>
          </a:xfrm>
        </p:spPr>
        <p:txBody>
          <a:bodyPr>
            <a:noAutofit/>
          </a:bodyPr>
          <a:lstStyle/>
          <a:p>
            <a:pPr marL="0" indent="0">
              <a:buNone/>
            </a:pPr>
            <a:r>
              <a:rPr lang="uk-UA" sz="3200" dirty="0" smtClean="0"/>
              <a:t>Навіть обряд похорон, яскраво описаний письменником повісті «Тіні забутих предків», на перший погляд здається дещо дивним. За народними віруваннями, зі смертю людини не закінчується її існування, а лише змінюється її стан. Так що поховальний обряд був звернений саме до душі людини, але коли обряд оплакування і голосіння закінчився, почалися забави. Напевне, так наші предки хотіли показати непереможність життя над смертю.</a:t>
            </a:r>
            <a:br>
              <a:rPr lang="uk-UA" sz="3200" dirty="0" smtClean="0"/>
            </a:br>
            <a:endParaRPr lang="uk-UA" sz="3200" dirty="0"/>
          </a:p>
        </p:txBody>
      </p:sp>
    </p:spTree>
    <p:extLst>
      <p:ext uri="{BB962C8B-B14F-4D97-AF65-F5344CB8AC3E}">
        <p14:creationId xmlns:p14="http://schemas.microsoft.com/office/powerpoint/2010/main" xmlns="" val="970172899"/>
      </p:ext>
    </p:extLst>
  </p:cSld>
  <p:clrMapOvr>
    <a:masterClrMapping/>
  </p:clrMapOvr>
  <p:transition spd="slow">
    <p:strip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Міфічні істоти які присутні в творі </a:t>
            </a:r>
            <a:endParaRPr lang="uk-UA"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776022" y="1674421"/>
            <a:ext cx="4995959" cy="4180114"/>
          </a:xfrm>
        </p:spPr>
      </p:pic>
      <p:sp>
        <p:nvSpPr>
          <p:cNvPr id="5" name="TextBox 4"/>
          <p:cNvSpPr txBox="1"/>
          <p:nvPr/>
        </p:nvSpPr>
        <p:spPr>
          <a:xfrm>
            <a:off x="677334" y="1674421"/>
            <a:ext cx="5742516" cy="35394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uk-UA" sz="3200" dirty="0" smtClean="0"/>
              <a:t>Повість «Тіні забутих предків</a:t>
            </a:r>
            <a:r>
              <a:rPr lang="ru-RU" sz="3200" dirty="0" smtClean="0"/>
              <a:t>» </a:t>
            </a:r>
            <a:r>
              <a:rPr lang="uk-UA" sz="3200" dirty="0" smtClean="0"/>
              <a:t>насичена істотами традиційної української міфології – це істоти як нявки, арідники, щезники, лісовики, </a:t>
            </a:r>
            <a:r>
              <a:rPr lang="uk-UA" sz="3200" dirty="0" err="1" smtClean="0"/>
              <a:t>чугайстири</a:t>
            </a:r>
            <a:r>
              <a:rPr lang="uk-UA" sz="3200" dirty="0" smtClean="0"/>
              <a:t>, мольфари, відьми тощо.</a:t>
            </a:r>
            <a:endParaRPr lang="ru-RU" sz="3200" kern="1200" dirty="0">
              <a:solidFill>
                <a:schemeClr val="tx1"/>
              </a:solidFill>
            </a:endParaRPr>
          </a:p>
        </p:txBody>
      </p:sp>
    </p:spTree>
    <p:extLst>
      <p:ext uri="{BB962C8B-B14F-4D97-AF65-F5344CB8AC3E}">
        <p14:creationId xmlns:p14="http://schemas.microsoft.com/office/powerpoint/2010/main" xmlns="" val="1937398831"/>
      </p:ext>
    </p:extLst>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42757" y="342900"/>
            <a:ext cx="2152650" cy="1438275"/>
          </a:xfrm>
        </p:spPr>
        <p:txBody>
          <a:bodyPr>
            <a:normAutofit/>
          </a:bodyPr>
          <a:lstStyle/>
          <a:p>
            <a:r>
              <a:rPr lang="uk-UA" dirty="0" smtClean="0">
                <a:effectLst>
                  <a:glow rad="228600">
                    <a:schemeClr val="accent2">
                      <a:satMod val="175000"/>
                      <a:alpha val="40000"/>
                    </a:schemeClr>
                  </a:glow>
                </a:effectLst>
              </a:rPr>
              <a:t>Нявки</a:t>
            </a:r>
            <a:endParaRPr lang="uk-UA" dirty="0">
              <a:effectLst>
                <a:glow rad="228600">
                  <a:schemeClr val="accent2">
                    <a:satMod val="175000"/>
                    <a:alpha val="40000"/>
                  </a:schemeClr>
                </a:glow>
              </a:effectLs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7739936" y="878774"/>
            <a:ext cx="3589124" cy="5357775"/>
          </a:xfrm>
        </p:spPr>
      </p:pic>
      <p:sp>
        <p:nvSpPr>
          <p:cNvPr id="5" name="Прямоугольник 4"/>
          <p:cNvSpPr/>
          <p:nvPr/>
        </p:nvSpPr>
        <p:spPr>
          <a:xfrm>
            <a:off x="545578" y="1337889"/>
            <a:ext cx="7194357" cy="5262979"/>
          </a:xfrm>
          <a:prstGeom prst="rect">
            <a:avLst/>
          </a:prstGeom>
        </p:spPr>
        <p:txBody>
          <a:bodyPr wrap="square">
            <a:spAutoFit/>
          </a:bodyPr>
          <a:lstStyle/>
          <a:p>
            <a:r>
              <a:rPr lang="uk-UA" sz="2800" i="1" dirty="0" smtClean="0"/>
              <a:t>Нявки </a:t>
            </a:r>
            <a:r>
              <a:rPr lang="uk-UA" sz="2800" i="1" dirty="0"/>
              <a:t>живуть у лісі і з'являються людям в образах молодих, вродливих дівчат. Як розтануть сніги, мавки бігають горами і долинами і засаджують на них квіти. Відрізнити мавку від дівчини можна тим, що у мавки ззаду видніються нутрощі. Там, де мавки танцюють, трави не буде навік. Часом вони заманюють людей у безвість. Уберегтись від нявки можна, лише скинувши </a:t>
            </a:r>
            <a:r>
              <a:rPr lang="uk-UA" sz="2800" i="1" dirty="0" smtClean="0"/>
              <a:t>сорочку </a:t>
            </a:r>
            <a:r>
              <a:rPr lang="uk-UA" sz="2800" i="1" dirty="0"/>
              <a:t>і переодягнувши її </a:t>
            </a:r>
            <a:r>
              <a:rPr lang="uk-UA" sz="2800" i="1" dirty="0" smtClean="0"/>
              <a:t>навиворіт.</a:t>
            </a:r>
          </a:p>
        </p:txBody>
      </p:sp>
    </p:spTree>
    <p:extLst>
      <p:ext uri="{BB962C8B-B14F-4D97-AF65-F5344CB8AC3E}">
        <p14:creationId xmlns:p14="http://schemas.microsoft.com/office/powerpoint/2010/main" xmlns="" val="3116603009"/>
      </p:ext>
    </p:extLst>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87384" y="327025"/>
            <a:ext cx="8596668" cy="1320800"/>
          </a:xfrm>
        </p:spPr>
        <p:txBody>
          <a:bodyPr/>
          <a:lstStyle/>
          <a:p>
            <a:r>
              <a:rPr lang="uk-UA" i="1" dirty="0" smtClean="0"/>
              <a:t>Нявка-Марічка</a:t>
            </a:r>
            <a:endParaRPr lang="uk-UA" dirty="0"/>
          </a:p>
        </p:txBody>
      </p:sp>
      <p:sp>
        <p:nvSpPr>
          <p:cNvPr id="3" name="Объект 2"/>
          <p:cNvSpPr>
            <a:spLocks noGrp="1"/>
          </p:cNvSpPr>
          <p:nvPr>
            <p:ph idx="1"/>
          </p:nvPr>
        </p:nvSpPr>
        <p:spPr>
          <a:xfrm>
            <a:off x="5211234" y="1619250"/>
            <a:ext cx="5933016" cy="4324349"/>
          </a:xfrm>
        </p:spPr>
        <p:txBody>
          <a:bodyPr>
            <a:normAutofit/>
          </a:bodyPr>
          <a:lstStyle/>
          <a:p>
            <a:pPr marL="0" indent="0">
              <a:buNone/>
            </a:pPr>
            <a:r>
              <a:rPr lang="uk-UA" sz="2800" i="1" dirty="0" smtClean="0"/>
              <a:t>«</a:t>
            </a:r>
            <a:r>
              <a:rPr lang="uk-UA" sz="2800" i="1" dirty="0"/>
              <a:t>Іван бачив перед собою Марічку, але йому дивно, бо він разом з тим знає, що то  не Марічка, а нявка. Йшов поруч із нею й боявся пустити Марічку вперед, щоб не побачить криваву діру ззаду у неї, де видно серце, утробу і все, як се у нявки буває».</a:t>
            </a:r>
            <a:endParaRPr lang="uk-UA" sz="2800" dirty="0"/>
          </a:p>
          <a:p>
            <a:endParaRPr lang="uk-UA" dirty="0"/>
          </a:p>
        </p:txBody>
      </p:sp>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4002" y="327025"/>
            <a:ext cx="4368800" cy="6096000"/>
          </a:xfrm>
          <a:prstGeom prst="rect">
            <a:avLst/>
          </a:prstGeom>
        </p:spPr>
      </p:pic>
    </p:spTree>
    <p:extLst>
      <p:ext uri="{BB962C8B-B14F-4D97-AF65-F5344CB8AC3E}">
        <p14:creationId xmlns:p14="http://schemas.microsoft.com/office/powerpoint/2010/main" xmlns="" val="983394840"/>
      </p:ext>
    </p:extLst>
  </p:cSld>
  <p:clrMapOvr>
    <a:masterClrMapping/>
  </p:clrMapOvr>
  <p:transition spd="slow">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17631" y="192098"/>
            <a:ext cx="4500178" cy="1320800"/>
          </a:xfrm>
        </p:spPr>
        <p:txBody>
          <a:bodyPr>
            <a:noAutofit/>
          </a:bodyPr>
          <a:lstStyle/>
          <a:p>
            <a:r>
              <a:rPr lang="uk-UA" sz="4800" b="1" dirty="0" smtClean="0">
                <a:ln w="6600">
                  <a:solidFill>
                    <a:schemeClr val="accent2"/>
                  </a:solidFill>
                  <a:prstDash val="solid"/>
                </a:ln>
                <a:solidFill>
                  <a:srgbClr val="FFFFFF"/>
                </a:solidFill>
                <a:effectLst>
                  <a:outerShdw dist="38100" dir="2700000" algn="tl" rotWithShape="0">
                    <a:schemeClr val="accent2"/>
                  </a:outerShdw>
                </a:effectLst>
              </a:rPr>
              <a:t>Чугайстр</a:t>
            </a:r>
            <a:r>
              <a:rPr lang="uk-UA" sz="4800" dirty="0" smtClean="0"/>
              <a:t> </a:t>
            </a:r>
            <a:endParaRPr lang="uk-UA" sz="4800" dirty="0"/>
          </a:p>
        </p:txBody>
      </p:sp>
      <p:sp>
        <p:nvSpPr>
          <p:cNvPr id="3" name="Объект 2"/>
          <p:cNvSpPr>
            <a:spLocks noGrp="1"/>
          </p:cNvSpPr>
          <p:nvPr>
            <p:ph idx="1"/>
          </p:nvPr>
        </p:nvSpPr>
        <p:spPr>
          <a:xfrm>
            <a:off x="708808" y="1128157"/>
            <a:ext cx="6305798" cy="5005943"/>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ormAutofit lnSpcReduction="10000"/>
          </a:bodyPr>
          <a:lstStyle/>
          <a:p>
            <a:pPr marL="0" indent="0">
              <a:buNone/>
            </a:pPr>
            <a:r>
              <a:rPr lang="uk-UA" sz="2800" i="1" dirty="0"/>
              <a:t/>
            </a:r>
            <a:br>
              <a:rPr lang="uk-UA" sz="2800" i="1" dirty="0"/>
            </a:br>
            <a:r>
              <a:rPr lang="uk-UA" sz="2800" i="1" dirty="0"/>
              <a:t>Чугайстир (лісовий чоловік), який дуже приязно ставиться до людей, розмовляє з ними, гріється біля вогнища, а по лісах знищує нявок. Він не носить ніякого одягу, а його шкіра покрита буйним волоссям. Людині не робить зла, а лише чемно запрошує до танцю, а відтанцювавши, відпускає. Деколи обороняє людей від шкоди</a:t>
            </a:r>
            <a:r>
              <a:rPr lang="uk-UA" sz="2800" i="1" dirty="0" smtClean="0"/>
              <a:t>. </a:t>
            </a:r>
          </a:p>
          <a:p>
            <a:pPr marL="0" indent="0">
              <a:buNone/>
            </a:pPr>
            <a:r>
              <a:rPr lang="uk-UA" sz="2800" i="1" dirty="0" smtClean="0"/>
              <a:t> </a:t>
            </a:r>
          </a:p>
        </p:txBody>
      </p:sp>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696438" y="1301262"/>
            <a:ext cx="4284547" cy="4343400"/>
          </a:xfrm>
          <a:prstGeom prst="rect">
            <a:avLst/>
          </a:prstGeom>
        </p:spPr>
      </p:pic>
    </p:spTree>
    <p:extLst>
      <p:ext uri="{BB962C8B-B14F-4D97-AF65-F5344CB8AC3E}">
        <p14:creationId xmlns:p14="http://schemas.microsoft.com/office/powerpoint/2010/main" xmlns="" val="3783268665"/>
      </p:ext>
    </p:extLst>
  </p:cSld>
  <p:clrMapOvr>
    <a:masterClrMapping/>
  </p:clrMapOvr>
  <p:transition spd="slow">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6166" y="704850"/>
            <a:ext cx="313266" cy="266700"/>
          </a:xfrm>
        </p:spPr>
        <p:txBody>
          <a:bodyPr>
            <a:normAutofit/>
          </a:bodyPr>
          <a:lstStyle/>
          <a:p>
            <a:r>
              <a:rPr lang="uk-UA" sz="800" dirty="0" smtClean="0"/>
              <a:t>а</a:t>
            </a:r>
            <a:endParaRPr lang="uk-UA" sz="800" dirty="0"/>
          </a:p>
        </p:txBody>
      </p:sp>
      <p:sp>
        <p:nvSpPr>
          <p:cNvPr id="3" name="Объект 2"/>
          <p:cNvSpPr>
            <a:spLocks noGrp="1"/>
          </p:cNvSpPr>
          <p:nvPr>
            <p:ph idx="1"/>
          </p:nvPr>
        </p:nvSpPr>
        <p:spPr>
          <a:xfrm>
            <a:off x="222739" y="269632"/>
            <a:ext cx="7479323" cy="4315992"/>
          </a:xfrm>
        </p:spPr>
        <p:txBody>
          <a:bodyPr>
            <a:noAutofit/>
          </a:bodyPr>
          <a:lstStyle/>
          <a:p>
            <a:pPr marL="0" indent="0">
              <a:buNone/>
            </a:pPr>
            <a:r>
              <a:rPr lang="uk-UA" sz="2800" i="1" dirty="0" smtClean="0"/>
              <a:t>Так, у повісті «Тіні забутих предків» Іван зустрічає у лісі чугайстра і, боячись за нявку, яка з'явилась в образі Марічки, охоче запрошує чугайстра до свого вогнища і танцює з ним, ще й грає на флоєрі мелодію, яку підслухав у щезника.</a:t>
            </a:r>
            <a:br>
              <a:rPr lang="uk-UA" sz="2800" i="1" dirty="0" smtClean="0"/>
            </a:br>
            <a:r>
              <a:rPr lang="uk-UA" sz="2800" i="1" dirty="0" smtClean="0"/>
              <a:t/>
            </a:r>
            <a:br>
              <a:rPr lang="uk-UA" sz="2800" i="1" dirty="0" smtClean="0"/>
            </a:br>
            <a:r>
              <a:rPr lang="uk-UA" sz="2800" i="1" dirty="0" smtClean="0"/>
              <a:t>«Він був без одежі. М</a:t>
            </a:r>
            <a:r>
              <a:rPr lang="en-US" sz="2800" i="1" dirty="0" smtClean="0"/>
              <a:t>’</a:t>
            </a:r>
            <a:r>
              <a:rPr lang="uk-UA" sz="2800" i="1" dirty="0" smtClean="0"/>
              <a:t>яке волосся покривало все його тіло, оточало круглі і добрі очі, заклинилось на бороді і звисало на грудях. Се був веселий чугайстир, добрий лісовий дух, що боронить людей от нявок . Він був смертю для них : зловить і роздере».</a:t>
            </a:r>
            <a:endParaRPr lang="uk-UA" sz="2800" i="1" dirty="0"/>
          </a:p>
        </p:txBody>
      </p:sp>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631723" y="1219200"/>
            <a:ext cx="4560277" cy="3754376"/>
          </a:xfrm>
          <a:prstGeom prst="rect">
            <a:avLst/>
          </a:prstGeom>
        </p:spPr>
      </p:pic>
    </p:spTree>
    <p:extLst>
      <p:ext uri="{BB962C8B-B14F-4D97-AF65-F5344CB8AC3E}">
        <p14:creationId xmlns:p14="http://schemas.microsoft.com/office/powerpoint/2010/main" xmlns="" val="178575444"/>
      </p:ext>
    </p:extLst>
  </p:cSld>
  <p:clrMapOvr>
    <a:masterClrMapping/>
  </p:clrMapOvr>
  <p:transition spd="slow">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21046253">
            <a:off x="426236" y="734267"/>
            <a:ext cx="3513492" cy="1223159"/>
          </a:xfrm>
        </p:spPr>
        <p:txBody>
          <a:bodyPr>
            <a:noAutofit/>
          </a:bodyPr>
          <a:lstStyle/>
          <a:p>
            <a:r>
              <a:rPr lang="uk-UA" sz="6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Щезник</a:t>
            </a:r>
            <a:r>
              <a:rPr lang="uk-UA" sz="6000" dirty="0" smtClean="0"/>
              <a:t> </a:t>
            </a:r>
            <a:endParaRPr lang="uk-UA" sz="6000" dirty="0"/>
          </a:p>
        </p:txBody>
      </p:sp>
      <p:sp>
        <p:nvSpPr>
          <p:cNvPr id="6" name="Прямоугольник 5"/>
          <p:cNvSpPr/>
          <p:nvPr/>
        </p:nvSpPr>
        <p:spPr>
          <a:xfrm>
            <a:off x="4809470" y="855673"/>
            <a:ext cx="6868180" cy="5262979"/>
          </a:xfrm>
          <a:prstGeom prst="rect">
            <a:avLst/>
          </a:prstGeom>
        </p:spPr>
        <p:txBody>
          <a:bodyPr wrap="square">
            <a:spAutoFit/>
          </a:bodyPr>
          <a:lstStyle/>
          <a:p>
            <a:r>
              <a:rPr lang="uk-UA" sz="2800" i="1" dirty="0"/>
              <a:t>Щезник (Чорт, Лісовик) </a:t>
            </a:r>
            <a:r>
              <a:rPr lang="uk-UA" sz="2800" i="1" dirty="0" smtClean="0"/>
              <a:t>увесь </a:t>
            </a:r>
            <a:r>
              <a:rPr lang="uk-UA" sz="2800" i="1" dirty="0"/>
              <a:t>порослий шерстю, на ногах має копита. У лісі пасе звірів, його отара — олені, зайці. Ведмеді, вовки і рисі — то </a:t>
            </a:r>
            <a:r>
              <a:rPr lang="uk-UA" sz="2800" i="1" dirty="0" smtClean="0"/>
              <a:t>його </a:t>
            </a:r>
            <a:r>
              <a:rPr lang="uk-UA" sz="2800" i="1" dirty="0"/>
              <a:t>пси і коти. </a:t>
            </a:r>
            <a:r>
              <a:rPr lang="uk-UA" sz="2800" i="1" dirty="0" smtClean="0"/>
              <a:t>Він пасе </a:t>
            </a:r>
            <a:r>
              <a:rPr lang="uk-UA" sz="2800" i="1" dirty="0"/>
              <a:t>і </a:t>
            </a:r>
            <a:r>
              <a:rPr lang="uk-UA" sz="2800" i="1" dirty="0" smtClean="0"/>
              <a:t>оберігає </a:t>
            </a:r>
            <a:r>
              <a:rPr lang="uk-UA" sz="2800" i="1" dirty="0"/>
              <a:t>від зла свою отару. Іноді деякі мисливці укладають з лісовиками угоду, щоб насилали їм дичину, але то є </a:t>
            </a:r>
            <a:r>
              <a:rPr lang="uk-UA" sz="2800" i="1" dirty="0" smtClean="0"/>
              <a:t>великий</a:t>
            </a:r>
            <a:r>
              <a:rPr lang="en-US" sz="2800" i="1" dirty="0" smtClean="0"/>
              <a:t> </a:t>
            </a:r>
            <a:r>
              <a:rPr lang="uk-UA" sz="2800" i="1" dirty="0" smtClean="0"/>
              <a:t>гріх. </a:t>
            </a:r>
            <a:r>
              <a:rPr lang="uk-UA" sz="2800" i="1" dirty="0"/>
              <a:t>Бо щезники — нечисті духи. Інколи вони так </a:t>
            </a:r>
            <a:r>
              <a:rPr lang="uk-UA" sz="2800" i="1" dirty="0" smtClean="0"/>
              <a:t>водили </a:t>
            </a:r>
            <a:r>
              <a:rPr lang="uk-UA" sz="2800" i="1" dirty="0"/>
              <a:t>людей, щоб ті не вибралися з лісу.</a:t>
            </a:r>
            <a:br>
              <a:rPr lang="uk-UA" sz="2800" i="1" dirty="0"/>
            </a:br>
            <a:r>
              <a:rPr lang="uk-UA" sz="2800" i="1" dirty="0" smtClean="0"/>
              <a:t> </a:t>
            </a:r>
            <a:endParaRPr lang="uk-UA" sz="2800" dirty="0"/>
          </a:p>
        </p:txBody>
      </p:sp>
      <p:sp>
        <p:nvSpPr>
          <p:cNvPr id="7" name="Объект 6"/>
          <p:cNvSpPr>
            <a:spLocks noGrp="1"/>
          </p:cNvSpPr>
          <p:nvPr>
            <p:ph idx="1"/>
          </p:nvPr>
        </p:nvSpPr>
        <p:spPr>
          <a:xfrm>
            <a:off x="1284898" y="3477862"/>
            <a:ext cx="2084916" cy="2460243"/>
          </a:xfrm>
        </p:spPr>
        <p:txBody>
          <a:bodyPr/>
          <a:lstStyle/>
          <a:p>
            <a:endParaRPr lang="uk-UA" dirty="0"/>
          </a:p>
        </p:txBody>
      </p:sp>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21010200">
            <a:off x="278416" y="2894358"/>
            <a:ext cx="4252640" cy="3627252"/>
          </a:xfrm>
          <a:prstGeom prst="rect">
            <a:avLst/>
          </a:prstGeom>
        </p:spPr>
      </p:pic>
    </p:spTree>
    <p:extLst>
      <p:ext uri="{BB962C8B-B14F-4D97-AF65-F5344CB8AC3E}">
        <p14:creationId xmlns:p14="http://schemas.microsoft.com/office/powerpoint/2010/main" xmlns="" val="816792278"/>
      </p:ext>
    </p:extLst>
  </p:cSld>
  <p:clrMapOvr>
    <a:masterClrMapping/>
  </p:clrMapOvr>
  <p:transition spd="slow">
    <p:pull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550" y="380999"/>
            <a:ext cx="6629400" cy="6223137"/>
          </a:xfrm>
        </p:spPr>
        <p:txBody>
          <a:bodyPr>
            <a:normAutofit/>
          </a:bodyPr>
          <a:lstStyle/>
          <a:p>
            <a:r>
              <a:rPr lang="uk-UA" i="1" dirty="0"/>
              <a:t>Так у повісті, зайшовши далеко у гори маленький Іван почув жадану тиху музику. Іван повернувся і побачив : « На камені, верхи, сидів «той», щезник, скривив гостру борідку, нагнув ріжки і, заплющивши очі, дув у флояру».</a:t>
            </a:r>
            <a:r>
              <a:rPr lang="uk-UA" dirty="0"/>
              <a:t/>
            </a:r>
            <a:br>
              <a:rPr lang="uk-UA" dirty="0"/>
            </a:br>
            <a:endParaRPr lang="uk-UA" dirty="0"/>
          </a:p>
        </p:txBody>
      </p:sp>
      <p:sp>
        <p:nvSpPr>
          <p:cNvPr id="3" name="Объект 2"/>
          <p:cNvSpPr>
            <a:spLocks noGrp="1"/>
          </p:cNvSpPr>
          <p:nvPr>
            <p:ph idx="1"/>
          </p:nvPr>
        </p:nvSpPr>
        <p:spPr>
          <a:xfrm flipH="1">
            <a:off x="9274002" y="2160589"/>
            <a:ext cx="1736898" cy="1858961"/>
          </a:xfrm>
        </p:spPr>
        <p:txBody>
          <a:bodyPr/>
          <a:lstStyle/>
          <a:p>
            <a:endParaRPr lang="uk-UA" dirty="0"/>
          </a:p>
        </p:txBody>
      </p:sp>
      <p:pic>
        <p:nvPicPr>
          <p:cNvPr id="4" name="Объект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682722">
            <a:off x="7597426" y="1069878"/>
            <a:ext cx="3724702" cy="4868826"/>
          </a:xfrm>
          <a:prstGeom prst="rect">
            <a:avLst/>
          </a:prstGeom>
        </p:spPr>
      </p:pic>
    </p:spTree>
    <p:extLst>
      <p:ext uri="{BB962C8B-B14F-4D97-AF65-F5344CB8AC3E}">
        <p14:creationId xmlns:p14="http://schemas.microsoft.com/office/powerpoint/2010/main" xmlns="" val="1979077485"/>
      </p:ext>
    </p:extLst>
  </p:cSld>
  <p:clrMapOvr>
    <a:masterClrMapping/>
  </p:clrMapOvr>
  <p:transition spd="slow">
    <p:pull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62889"/>
            <a:ext cx="4196862" cy="986589"/>
          </a:xfrm>
        </p:spPr>
        <p:txBody>
          <a:bodyPr>
            <a:noAutofit/>
          </a:bodyPr>
          <a:lstStyle/>
          <a:p>
            <a:r>
              <a:rPr lang="uk-UA" sz="4800" dirty="0" smtClean="0"/>
              <a:t>Мольфар Юра</a:t>
            </a:r>
            <a:endParaRPr lang="uk-UA" sz="4800" dirty="0"/>
          </a:p>
        </p:txBody>
      </p:sp>
      <p:pic>
        <p:nvPicPr>
          <p:cNvPr id="10" name="Рисунок 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161529" y="1395663"/>
            <a:ext cx="3030471" cy="3714749"/>
          </a:xfrm>
          <a:prstGeom prst="rect">
            <a:avLst/>
          </a:prstGeom>
        </p:spPr>
      </p:pic>
      <p:pic>
        <p:nvPicPr>
          <p:cNvPr id="11" name="Рисунок 10"/>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2762655"/>
            <a:ext cx="4163438" cy="4095345"/>
          </a:xfrm>
          <a:prstGeom prst="rect">
            <a:avLst/>
          </a:prstGeom>
        </p:spPr>
      </p:pic>
      <p:sp>
        <p:nvSpPr>
          <p:cNvPr id="14" name="Объект 13"/>
          <p:cNvSpPr>
            <a:spLocks noGrp="1"/>
          </p:cNvSpPr>
          <p:nvPr>
            <p:ph idx="1"/>
          </p:nvPr>
        </p:nvSpPr>
        <p:spPr>
          <a:xfrm>
            <a:off x="4356666" y="0"/>
            <a:ext cx="4804862" cy="6858000"/>
          </a:xfrm>
        </p:spPr>
        <p:txBody>
          <a:bodyPr>
            <a:normAutofit/>
          </a:bodyPr>
          <a:lstStyle/>
          <a:p>
            <a:pPr marL="0" indent="0">
              <a:buNone/>
            </a:pPr>
            <a:endParaRPr lang="uk-UA" dirty="0" smtClean="0"/>
          </a:p>
          <a:p>
            <a:pPr marL="0" indent="0">
              <a:buNone/>
            </a:pPr>
            <a:r>
              <a:rPr lang="uk-UA" sz="2400" dirty="0" smtClean="0"/>
              <a:t>«</a:t>
            </a:r>
            <a:r>
              <a:rPr lang="uk-UA" sz="2400" dirty="0"/>
              <a:t>Він був як бог, знаючий і сильний, той градівник і мольфар. У своїх дужих руках тримав сили небесні й земні, смерть і життя, здоров'я маржинки й людини</a:t>
            </a:r>
            <a:r>
              <a:rPr lang="uk-UA" sz="2400" dirty="0" smtClean="0"/>
              <a:t>».</a:t>
            </a:r>
            <a:endParaRPr lang="uk-UA" dirty="0"/>
          </a:p>
          <a:p>
            <a:r>
              <a:rPr lang="uk-UA" sz="2000" i="1" dirty="0" smtClean="0"/>
              <a:t>Став </a:t>
            </a:r>
            <a:r>
              <a:rPr lang="uk-UA" sz="2000" i="1" dirty="0"/>
              <a:t>проти хмари, одна нога наперед, і склав руки на грудях. Закинув назад бліде обличчя і вперся похмурим оком у хмару. Тоді Юра підняв до хмари ціпок, що тримав у руці, і крикнув у синій клекіт:   «Стій! Я тебе не пускаю!..» </a:t>
            </a:r>
            <a:endParaRPr lang="uk-UA" sz="2000" dirty="0"/>
          </a:p>
          <a:p>
            <a:r>
              <a:rPr lang="uk-UA" sz="2000" i="1" dirty="0"/>
              <a:t>Юра заклинав її йти «у безвісті, у провалля», але не на сіножаті, бо пропаде худоба. Нарешті хмара скорилася.</a:t>
            </a:r>
            <a:endParaRPr lang="uk-UA" sz="2000" dirty="0"/>
          </a:p>
          <a:p>
            <a:pPr marL="0" indent="0">
              <a:buNone/>
            </a:pPr>
            <a:endParaRPr lang="uk-UA" dirty="0"/>
          </a:p>
        </p:txBody>
      </p:sp>
      <p:sp>
        <p:nvSpPr>
          <p:cNvPr id="15" name="TextBox 14"/>
          <p:cNvSpPr txBox="1"/>
          <p:nvPr/>
        </p:nvSpPr>
        <p:spPr>
          <a:xfrm flipH="1">
            <a:off x="484106" y="1246911"/>
            <a:ext cx="3679332" cy="1015663"/>
          </a:xfrm>
          <a:prstGeom prst="rect">
            <a:avLst/>
          </a:prstGeom>
          <a:noFill/>
        </p:spPr>
        <p:txBody>
          <a:bodyPr wrap="square" rtlCol="0">
            <a:spAutoFit/>
          </a:bodyPr>
          <a:lstStyle/>
          <a:p>
            <a:r>
              <a:rPr lang="uk-UA" sz="2000" dirty="0"/>
              <a:t>Одним із героїв повісті, який мав незвичайні міфічні здібності є мольфар Юра</a:t>
            </a:r>
            <a:r>
              <a:rPr lang="uk-UA" dirty="0"/>
              <a:t>.</a:t>
            </a:r>
            <a:endParaRPr lang="ru-RU" sz="1800" kern="1200" dirty="0">
              <a:solidFill>
                <a:schemeClr val="tx1"/>
              </a:solidFill>
              <a:latin typeface="+mn-lt"/>
              <a:ea typeface="+mn-ea"/>
              <a:cs typeface="+mn-cs"/>
            </a:endParaRPr>
          </a:p>
        </p:txBody>
      </p:sp>
    </p:spTree>
    <p:extLst>
      <p:ext uri="{BB962C8B-B14F-4D97-AF65-F5344CB8AC3E}">
        <p14:creationId xmlns:p14="http://schemas.microsoft.com/office/powerpoint/2010/main" xmlns="" val="72939703"/>
      </p:ext>
    </p:extLst>
  </p:cSld>
  <p:clrMapOvr>
    <a:masterClrMapping/>
  </p:clrMapOvr>
  <p:transition spd="slow">
    <p:zoom dir="in"/>
  </p:transition>
  <p:timing>
    <p:tnLst>
      <p:par>
        <p:cTn id="1" dur="indefinite" restart="never" nodeType="tmRoot"/>
      </p:par>
    </p:tnLst>
  </p:timing>
</p:sld>
</file>

<file path=ppt/theme/theme1.xml><?xml version="1.0" encoding="utf-8"?>
<a:theme xmlns:a="http://schemas.openxmlformats.org/drawingml/2006/main" name="Грань">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255</TotalTime>
  <Words>714</Words>
  <Application>Microsoft Office PowerPoint</Application>
  <PresentationFormat>Произвольный</PresentationFormat>
  <Paragraphs>31</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Грань</vt:lpstr>
      <vt:lpstr>Міфічні істоти в повсті «Тіні забутих предків» </vt:lpstr>
      <vt:lpstr>Міфічні істоти які присутні в творі </vt:lpstr>
      <vt:lpstr>Нявки</vt:lpstr>
      <vt:lpstr>Нявка-Марічка</vt:lpstr>
      <vt:lpstr>Чугайстр </vt:lpstr>
      <vt:lpstr>а</vt:lpstr>
      <vt:lpstr>Щезник </vt:lpstr>
      <vt:lpstr>Так у повісті, зайшовши далеко у гори маленький Іван почув жадану тиху музику. Іван повернувся і побачив : « На камені, верхи, сидів «той», щезник, скривив гостру борідку, нагнув ріжки і, заплющивши очі, дув у флояру». </vt:lpstr>
      <vt:lpstr>Мольфар Юра</vt:lpstr>
      <vt:lpstr>Відьма </vt:lpstr>
      <vt:lpstr>Арідник</vt:lpstr>
      <vt:lpstr>ф</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Міфічні істоти в повсті Тіні забутих предків</dc:title>
  <dc:creator>Анастасія Білокінь</dc:creator>
  <cp:lastModifiedBy>фф</cp:lastModifiedBy>
  <cp:revision>19</cp:revision>
  <dcterms:created xsi:type="dcterms:W3CDTF">2014-01-28T14:30:06Z</dcterms:created>
  <dcterms:modified xsi:type="dcterms:W3CDTF">2014-01-28T18:50:05Z</dcterms:modified>
</cp:coreProperties>
</file>