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sldIdLst>
    <p:sldId id="256" r:id="rId2"/>
    <p:sldId id="280" r:id="rId3"/>
    <p:sldId id="264" r:id="rId4"/>
    <p:sldId id="257" r:id="rId5"/>
    <p:sldId id="259" r:id="rId6"/>
    <p:sldId id="258" r:id="rId7"/>
    <p:sldId id="260" r:id="rId8"/>
    <p:sldId id="261" r:id="rId9"/>
    <p:sldId id="263" r:id="rId10"/>
    <p:sldId id="262" r:id="rId11"/>
    <p:sldId id="265" r:id="rId12"/>
    <p:sldId id="266" r:id="rId13"/>
    <p:sldId id="281" r:id="rId14"/>
    <p:sldId id="267" r:id="rId15"/>
    <p:sldId id="279" r:id="rId16"/>
    <p:sldId id="268" r:id="rId17"/>
    <p:sldId id="271" r:id="rId18"/>
    <p:sldId id="272" r:id="rId19"/>
    <p:sldId id="273" r:id="rId20"/>
    <p:sldId id="274" r:id="rId21"/>
    <p:sldId id="269" r:id="rId22"/>
    <p:sldId id="275" r:id="rId23"/>
    <p:sldId id="276" r:id="rId24"/>
    <p:sldId id="277" r:id="rId25"/>
    <p:sldId id="270" r:id="rId26"/>
    <p:sldId id="278" r:id="rId27"/>
    <p:sldId id="285" r:id="rId28"/>
    <p:sldId id="287" r:id="rId29"/>
    <p:sldId id="286" r:id="rId30"/>
    <p:sldId id="288" r:id="rId31"/>
    <p:sldId id="290" r:id="rId32"/>
    <p:sldId id="292" r:id="rId33"/>
    <p:sldId id="282" r:id="rId34"/>
    <p:sldId id="283" r:id="rId35"/>
    <p:sldId id="294" r:id="rId36"/>
    <p:sldId id="296" r:id="rId37"/>
    <p:sldId id="297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506" y="-1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06.06.2014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/>
          <a:srcRect r="25037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3528" y="908720"/>
            <a:ext cx="8458200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Ліна Костенко </a:t>
            </a:r>
            <a:b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</a:br>
            <a:r>
              <a:rPr lang="uk-UA" sz="6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“Маруся</a:t>
            </a:r>
            <a:r>
              <a:rPr lang="uk-UA" sz="6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 </a:t>
            </a:r>
            <a:r>
              <a:rPr lang="uk-UA" sz="6000" b="1" i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</a:rPr>
              <a:t>Чурай”</a:t>
            </a:r>
            <a:endParaRPr lang="uk-UA" sz="60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2492896"/>
            <a:ext cx="3067050" cy="395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99592" y="548680"/>
            <a:ext cx="7643192" cy="1815480"/>
          </a:xfrm>
        </p:spPr>
        <p:txBody>
          <a:bodyPr/>
          <a:lstStyle/>
          <a:p>
            <a:pPr>
              <a:buNone/>
            </a:pP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  </a:t>
            </a:r>
            <a:r>
              <a:rPr lang="ru-RU" sz="3200" b="1" dirty="0" smtClean="0">
                <a:solidFill>
                  <a:schemeClr val="accent5">
                    <a:lumMod val="50000"/>
                  </a:schemeClr>
                </a:solidFill>
              </a:rPr>
              <a:t>Жанр: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історико-філософський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соціально-психологічний</a:t>
            </a:r>
            <a:r>
              <a:rPr lang="ru-RU" dirty="0" smtClean="0">
                <a:solidFill>
                  <a:schemeClr val="accent5">
                    <a:lumMod val="50000"/>
                  </a:schemeClr>
                </a:solidFill>
              </a:rPr>
              <a:t> роман у </a:t>
            </a:r>
            <a:r>
              <a:rPr lang="ru-RU" dirty="0" err="1" smtClean="0">
                <a:solidFill>
                  <a:schemeClr val="accent5">
                    <a:lumMod val="50000"/>
                  </a:schemeClr>
                </a:solidFill>
              </a:rPr>
              <a:t>віршах</a:t>
            </a:r>
            <a:endParaRPr lang="uk-UA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115616" y="1844824"/>
            <a:ext cx="3528392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dirty="0" smtClean="0">
                <a:solidFill>
                  <a:schemeClr val="accent6">
                    <a:lumMod val="75000"/>
                  </a:schemeClr>
                </a:solidFill>
              </a:rPr>
              <a:t>Роман у віршах - одна з найскладніших літературних форм, суть якої полягає в тому, що у великому художньому полотні епічний спосіб зображення життя через систему подій і розгорнутий сюжет, через змалювання сформованих характерів поєднується з глибоким ліризмом - віршованою, емоційно забарвленою мовою, з безпосереднім вираженням внутрішнього стану і почуттів автора.</a:t>
            </a:r>
            <a:endParaRPr lang="uk-UA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allAtOnce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1412776"/>
            <a:ext cx="7859216" cy="325564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b="1" dirty="0" smtClean="0"/>
              <a:t>   Ідея: </a:t>
            </a:r>
            <a:r>
              <a:rPr lang="ru-RU" dirty="0" err="1" smtClean="0"/>
              <a:t>незнищенність</a:t>
            </a:r>
            <a:r>
              <a:rPr lang="ru-RU" dirty="0" smtClean="0"/>
              <a:t> </a:t>
            </a:r>
            <a:r>
              <a:rPr lang="ru-RU" dirty="0" err="1" smtClean="0"/>
              <a:t>українського</a:t>
            </a:r>
            <a:r>
              <a:rPr lang="ru-RU" dirty="0" smtClean="0"/>
              <a:t> народу, </a:t>
            </a:r>
            <a:r>
              <a:rPr lang="ru-RU" dirty="0" err="1" smtClean="0"/>
              <a:t>глибока</a:t>
            </a:r>
            <a:r>
              <a:rPr lang="ru-RU" dirty="0" smtClean="0"/>
              <a:t> </a:t>
            </a:r>
            <a:r>
              <a:rPr lang="ru-RU" dirty="0" err="1" smtClean="0"/>
              <a:t>віра</a:t>
            </a:r>
            <a:r>
              <a:rPr lang="ru-RU" dirty="0" smtClean="0"/>
              <a:t> в </a:t>
            </a:r>
            <a:r>
              <a:rPr lang="ru-RU" dirty="0" err="1" smtClean="0"/>
              <a:t>його</a:t>
            </a:r>
            <a:r>
              <a:rPr lang="ru-RU" dirty="0" smtClean="0"/>
              <a:t> </a:t>
            </a:r>
            <a:r>
              <a:rPr lang="ru-RU" dirty="0" err="1" smtClean="0"/>
              <a:t>духовну</a:t>
            </a:r>
            <a:r>
              <a:rPr lang="ru-RU" dirty="0" smtClean="0"/>
              <a:t> силу </a:t>
            </a:r>
            <a:r>
              <a:rPr lang="ru-RU" dirty="0" err="1" smtClean="0"/>
              <a:t>і</a:t>
            </a:r>
            <a:r>
              <a:rPr lang="ru-RU" dirty="0" smtClean="0"/>
              <a:t> </a:t>
            </a:r>
            <a:r>
              <a:rPr lang="ru-RU" dirty="0" err="1" smtClean="0"/>
              <a:t>могутність</a:t>
            </a:r>
            <a:r>
              <a:rPr lang="ru-RU" dirty="0" smtClean="0"/>
              <a:t>. </a:t>
            </a:r>
            <a:r>
              <a:rPr lang="uk-UA" dirty="0" smtClean="0"/>
              <a:t>Возвеличення Марусі Чурай – хранительки національних оберегів, інтелектуальної й незалежної жінки; в образі втілено найкращі риси українського жіноцтва – багату духовність, співучість, ліризм, романтичну вдачу, незалежність натури, що засвідчують </a:t>
            </a:r>
            <a:r>
              <a:rPr lang="uk-UA" dirty="0" err="1" smtClean="0"/>
              <a:t>незнищенність</a:t>
            </a:r>
            <a:r>
              <a:rPr lang="uk-UA" dirty="0" smtClean="0"/>
              <a:t> національного духу, глибока віра в духовну силу й могутність нашого народу.</a:t>
            </a:r>
            <a:endParaRPr lang="uk-UA" dirty="0"/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6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0" y="0"/>
            <a:ext cx="918176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Головні герої: </a:t>
            </a:r>
            <a:br>
              <a:rPr lang="uk-UA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endParaRPr lang="uk-UA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44824"/>
            <a:ext cx="7859216" cy="4479776"/>
          </a:xfrm>
        </p:spPr>
        <p:txBody>
          <a:bodyPr/>
          <a:lstStyle/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Маруся Чурай, 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Гриць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Бобренко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полковий обозний Іван Іскра, 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полтавський полковник Мартин Пушкар,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козак Лесько Черкес, 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Галя </a:t>
            </a:r>
            <a:r>
              <a:rPr lang="uk-UA" dirty="0" err="1" smtClean="0">
                <a:solidFill>
                  <a:schemeClr val="accent6">
                    <a:lumMod val="50000"/>
                  </a:schemeClr>
                </a:solidFill>
              </a:rPr>
              <a:t>Вишняківна</a:t>
            </a:r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, </a:t>
            </a:r>
          </a:p>
          <a:p>
            <a:r>
              <a:rPr lang="uk-UA" dirty="0" smtClean="0">
                <a:solidFill>
                  <a:schemeClr val="accent6">
                    <a:lumMod val="50000"/>
                  </a:schemeClr>
                </a:solidFill>
              </a:rPr>
              <a:t>війт Семен Горбань.</a:t>
            </a:r>
            <a:endParaRPr lang="uk-UA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908720"/>
            <a:ext cx="6696744" cy="4680520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uk-UA" i="1" dirty="0" smtClean="0"/>
              <a:t>   Тематично й композиційно роман надзвичайно складний, багаторівневий, багатопроблемний. Він «нагадує кристал, у якому безліч граней» (В. Панченко).</a:t>
            </a:r>
          </a:p>
          <a:p>
            <a:endParaRPr lang="uk-UA" i="1" dirty="0" smtClean="0"/>
          </a:p>
          <a:p>
            <a:pPr>
              <a:buNone/>
            </a:pPr>
            <a:r>
              <a:rPr lang="uk-UA" i="1" dirty="0" smtClean="0"/>
              <a:t>   За своєю суттю це — глибоко національний твір. Ліна Костенко здійснила величезну дослідницьку роботу, щоб якомога точніше, </a:t>
            </a:r>
            <a:r>
              <a:rPr lang="uk-UA" i="1" dirty="0" err="1" smtClean="0"/>
              <a:t>зриміше</a:t>
            </a:r>
            <a:r>
              <a:rPr lang="uk-UA" i="1" dirty="0" smtClean="0"/>
              <a:t> показати, «оживити» Україну </a:t>
            </a:r>
            <a:r>
              <a:rPr lang="en-US" i="1" dirty="0" smtClean="0"/>
              <a:t>XVII </a:t>
            </a:r>
            <a:r>
              <a:rPr lang="uk-UA" i="1" dirty="0" smtClean="0"/>
              <a:t>ст. Письменниця спершу осягнула, відчула її сама, а згодом, працюючи над романом, відкрила її й для нас, обезсмертила в Слові.</a:t>
            </a:r>
            <a:endParaRPr lang="uk-UA" i="1" dirty="0"/>
          </a:p>
        </p:txBody>
      </p:sp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8" y="0"/>
            <a:ext cx="9324528" cy="6898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404664"/>
            <a:ext cx="5544616" cy="1143000"/>
          </a:xfrm>
        </p:spPr>
        <p:txBody>
          <a:bodyPr>
            <a:normAutofit/>
          </a:bodyPr>
          <a:lstStyle/>
          <a:p>
            <a:pPr algn="ctr"/>
            <a:r>
              <a:rPr lang="uk-UA" sz="4000" dirty="0" smtClean="0"/>
              <a:t>Сюжет і композиція: </a:t>
            </a:r>
            <a:endParaRPr lang="uk-UA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556792"/>
            <a:ext cx="5904656" cy="475252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   Дві сюжетні лінії, які переплітаються:</a:t>
            </a:r>
          </a:p>
          <a:p>
            <a:r>
              <a:rPr lang="uk-UA" dirty="0" smtClean="0"/>
              <a:t>особиста (Маруся-Грицько) </a:t>
            </a:r>
          </a:p>
          <a:p>
            <a:r>
              <a:rPr lang="uk-UA" dirty="0" smtClean="0"/>
              <a:t>історична (боротьба українського народу проти загарбницької політики польської шляхти)</a:t>
            </a:r>
          </a:p>
          <a:p>
            <a:endParaRPr lang="uk-UA" dirty="0" smtClean="0"/>
          </a:p>
          <a:p>
            <a:pPr>
              <a:buNone/>
            </a:pPr>
            <a:r>
              <a:rPr lang="ru-RU" dirty="0" smtClean="0"/>
              <a:t>    </a:t>
            </a:r>
            <a:r>
              <a:rPr lang="ru-RU" dirty="0" err="1" smtClean="0"/>
              <a:t>Позасюжетні</a:t>
            </a:r>
            <a:r>
              <a:rPr lang="ru-RU" dirty="0" smtClean="0"/>
              <a:t> </a:t>
            </a:r>
            <a:r>
              <a:rPr lang="ru-RU" dirty="0" err="1" smtClean="0"/>
              <a:t>елементи</a:t>
            </a:r>
            <a:r>
              <a:rPr lang="ru-RU" dirty="0" smtClean="0"/>
              <a:t>: </a:t>
            </a:r>
            <a:r>
              <a:rPr lang="ru-RU" dirty="0" err="1" smtClean="0"/>
              <a:t>портрети</a:t>
            </a:r>
            <a:r>
              <a:rPr lang="ru-RU" dirty="0" smtClean="0"/>
              <a:t> </a:t>
            </a:r>
            <a:r>
              <a:rPr lang="ru-RU" dirty="0" err="1" smtClean="0"/>
              <a:t>героїв</a:t>
            </a:r>
            <a:r>
              <a:rPr lang="ru-RU" dirty="0" smtClean="0"/>
              <a:t>, </a:t>
            </a:r>
            <a:r>
              <a:rPr lang="ru-RU" dirty="0" err="1" smtClean="0"/>
              <a:t>пейзажі</a:t>
            </a:r>
            <a:r>
              <a:rPr lang="ru-RU" dirty="0" smtClean="0"/>
              <a:t>, </a:t>
            </a:r>
            <a:r>
              <a:rPr lang="ru-RU" dirty="0" err="1" smtClean="0"/>
              <a:t>опис</a:t>
            </a:r>
            <a:r>
              <a:rPr lang="ru-RU" dirty="0" smtClean="0"/>
              <a:t> саду, </a:t>
            </a:r>
            <a:r>
              <a:rPr lang="ru-RU" dirty="0" err="1" smtClean="0"/>
              <a:t>пісні</a:t>
            </a:r>
            <a:r>
              <a:rPr lang="ru-RU" dirty="0" smtClean="0"/>
              <a:t>, </a:t>
            </a:r>
            <a:r>
              <a:rPr lang="ru-RU" dirty="0" err="1" smtClean="0"/>
              <a:t>діалоги</a:t>
            </a:r>
            <a:r>
              <a:rPr lang="ru-RU" dirty="0" smtClean="0"/>
              <a:t>, монологи, </a:t>
            </a:r>
            <a:r>
              <a:rPr lang="ru-RU" dirty="0" err="1" smtClean="0"/>
              <a:t>авторські</a:t>
            </a:r>
            <a:r>
              <a:rPr lang="ru-RU" dirty="0" smtClean="0"/>
              <a:t> </a:t>
            </a:r>
            <a:r>
              <a:rPr lang="ru-RU" dirty="0" err="1" smtClean="0"/>
              <a:t>відступи</a:t>
            </a:r>
            <a:r>
              <a:rPr lang="ru-RU" dirty="0" smtClean="0"/>
              <a:t>.</a:t>
            </a:r>
          </a:p>
          <a:p>
            <a:pPr>
              <a:buNone/>
            </a:pPr>
            <a:r>
              <a:rPr lang="ru-RU" dirty="0" smtClean="0"/>
              <a:t>    </a:t>
            </a:r>
          </a:p>
          <a:p>
            <a:pPr>
              <a:buNone/>
            </a:pPr>
            <a:r>
              <a:rPr lang="ru-RU" dirty="0" smtClean="0"/>
              <a:t>     </a:t>
            </a:r>
            <a:r>
              <a:rPr lang="uk-UA" dirty="0" smtClean="0"/>
              <a:t> Роман складається з дев’яти різних за обсягом розділів.</a:t>
            </a:r>
          </a:p>
          <a:p>
            <a:pPr>
              <a:buNone/>
            </a:pPr>
            <a:endParaRPr lang="uk-UA" dirty="0" smtClean="0"/>
          </a:p>
          <a:p>
            <a:endParaRPr lang="uk-UA" dirty="0" smtClean="0"/>
          </a:p>
          <a:p>
            <a:pPr>
              <a:buNone/>
            </a:pPr>
            <a:r>
              <a:rPr lang="uk-UA" dirty="0" smtClean="0"/>
              <a:t>         </a:t>
            </a:r>
            <a:endParaRPr lang="uk-UA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 r="5590" b="2958"/>
          <a:stretch>
            <a:fillRect/>
          </a:stretch>
        </p:blipFill>
        <p:spPr bwMode="auto">
          <a:xfrm>
            <a:off x="-1" y="0"/>
            <a:ext cx="916873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-171400"/>
            <a:ext cx="8229600" cy="1143000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chemeClr val="bg1"/>
                </a:solidFill>
              </a:rPr>
              <a:t>Композиція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8568952" cy="3960440"/>
          </a:xfrm>
        </p:spPr>
        <p:txBody>
          <a:bodyPr>
            <a:normAutofit fontScale="92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</a:rPr>
              <a:t>Кульмінація1 – суд і вирок.</a:t>
            </a:r>
          </a:p>
          <a:p>
            <a:endParaRPr lang="uk-UA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</a:rPr>
              <a:t>Зав’язка – спогади Марусі про стосунки з Грицем.</a:t>
            </a:r>
          </a:p>
          <a:p>
            <a:endParaRPr lang="uk-UA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</a:rPr>
              <a:t>Розвиток дії – Маруся йде на прощу.</a:t>
            </a:r>
          </a:p>
          <a:p>
            <a:endParaRPr lang="uk-UA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</a:rPr>
              <a:t>Кульмінація 2– облога Полтави.</a:t>
            </a:r>
          </a:p>
          <a:p>
            <a:endParaRPr lang="uk-UA" i="1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</a:rPr>
              <a:t>Розв’язка – зняття облоги, Маруся проводжає полк, що співає її пісні.</a:t>
            </a:r>
            <a:endParaRPr lang="uk-UA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95536" y="548680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 </a:t>
            </a: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розділ </a:t>
            </a:r>
            <a:b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«Якби знайшлась неопалима книга»</a:t>
            </a:r>
            <a:br>
              <a:rPr lang="uk-UA" sz="32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endParaRPr lang="uk-UA" sz="3200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44827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Дощенту знищена пожежею Полтава 1658 р. Суд над Марусею, яку звинувачено в отруєнні коханого Грицька </a:t>
            </a:r>
            <a:r>
              <a:rPr lang="uk-UA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Бобренка</a:t>
            </a:r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. На захист Марусі стають козаки — полковник Мартин Пушкар та Іван Іскра. Марусі виносять смертний вирок. </a:t>
            </a:r>
          </a:p>
          <a:p>
            <a:pPr>
              <a:buNone/>
            </a:pPr>
            <a:r>
              <a:rPr lang="uk-UA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        Розділ знайомить майже з усіма персонажами, які діятимуть далі. Тут започатковані головні сюжетні лінії й проблеми, починається досить активне розкриття характерів.</a:t>
            </a:r>
          </a:p>
          <a:p>
            <a:endParaRPr lang="uk-UA" dirty="0" smtClean="0">
              <a:solidFill>
                <a:schemeClr val="accent6">
                  <a:lumMod val="40000"/>
                  <a:lumOff val="60000"/>
                </a:schemeClr>
              </a:solidFill>
            </a:endParaRPr>
          </a:p>
        </p:txBody>
      </p:sp>
    </p:spTree>
  </p:cSld>
  <p:clrMapOvr>
    <a:masterClrMapping/>
  </p:clrMapOvr>
  <p:transition>
    <p:cover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68401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II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розділ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«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Полтавський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полк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виходить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 на </a:t>
            </a:r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</a:rPr>
              <a:t>зорі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</a:rPr>
              <a:t>». </a:t>
            </a:r>
            <a:endParaRPr lang="uk-UA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ru-RU" dirty="0" smtClean="0"/>
              <a:t>   </a:t>
            </a:r>
            <a:r>
              <a:rPr lang="ru-RU" dirty="0" err="1" smtClean="0"/>
              <a:t>Полтавський</a:t>
            </a:r>
            <a:r>
              <a:rPr lang="ru-RU" dirty="0" smtClean="0"/>
              <a:t> полк на </a:t>
            </a:r>
            <a:r>
              <a:rPr lang="ru-RU" dirty="0" err="1" smtClean="0"/>
              <a:t>зорі</a:t>
            </a:r>
            <a:r>
              <a:rPr lang="ru-RU" dirty="0" smtClean="0"/>
              <a:t> </a:t>
            </a:r>
            <a:r>
              <a:rPr lang="ru-RU" dirty="0" err="1" smtClean="0"/>
              <a:t>вирушає</a:t>
            </a:r>
            <a:r>
              <a:rPr lang="ru-RU" dirty="0" smtClean="0"/>
              <a:t> в </a:t>
            </a:r>
            <a:r>
              <a:rPr lang="ru-RU" dirty="0" err="1" smtClean="0"/>
              <a:t>похід</a:t>
            </a:r>
            <a:r>
              <a:rPr lang="ru-RU" dirty="0" smtClean="0"/>
              <a:t> </a:t>
            </a:r>
            <a:r>
              <a:rPr lang="ru-RU" dirty="0" err="1" smtClean="0"/>
              <a:t>боронити</a:t>
            </a:r>
            <a:r>
              <a:rPr lang="ru-RU" dirty="0" smtClean="0"/>
              <a:t> волю </a:t>
            </a:r>
            <a:r>
              <a:rPr lang="ru-RU" dirty="0" err="1" smtClean="0"/>
              <a:t>свого</a:t>
            </a:r>
            <a:r>
              <a:rPr lang="ru-RU" dirty="0" smtClean="0"/>
              <a:t> народу.</a:t>
            </a:r>
            <a:r>
              <a:rPr lang="uk-UA" dirty="0" smtClean="0"/>
              <a:t>Головне завдання другого розділу полягає у створенні панорамного образу українського народу, який воює за свою волю. Полтавський полк, що вирушає в похід, — наскрізний образний мотив у  романі. </a:t>
            </a:r>
          </a:p>
          <a:p>
            <a:endParaRPr lang="uk-UA" b="1" dirty="0" smtClean="0"/>
          </a:p>
          <a:p>
            <a:endParaRPr lang="uk-UA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143000"/>
          </a:xfrm>
        </p:spPr>
        <p:txBody>
          <a:bodyPr/>
          <a:lstStyle/>
          <a:p>
            <a:r>
              <a:rPr lang="en-US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III </a:t>
            </a:r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розділ «Сповідь»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060848"/>
            <a:ext cx="8147248" cy="253556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Маруся перебуває у в’язниці, вона згадує дитинство, батьків, родинні стосунки; дитинство Гриця, його батьків і їхні сімейні стосунки; далі постає історія кохання Марусі й Гриця і його зрада з Галею </a:t>
            </a:r>
            <a:r>
              <a:rPr lang="uk-UA" dirty="0" err="1" smtClean="0">
                <a:solidFill>
                  <a:schemeClr val="bg1"/>
                </a:solidFill>
              </a:rPr>
              <a:t>Вишняківною</a:t>
            </a:r>
            <a:r>
              <a:rPr lang="uk-UA" dirty="0" smtClean="0">
                <a:solidFill>
                  <a:schemeClr val="bg1"/>
                </a:solidFill>
              </a:rPr>
              <a:t>. У кінці розділу (він найбільший у творі, центральний) Марусю виводять на страту.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 </a:t>
            </a:r>
          </a:p>
          <a:p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196752"/>
            <a:ext cx="7283152" cy="794352"/>
          </a:xfrm>
        </p:spPr>
        <p:txBody>
          <a:bodyPr>
            <a:noAutofit/>
          </a:bodyPr>
          <a:lstStyle/>
          <a:p>
            <a:pPr algn="ctr"/>
            <a:r>
              <a:rPr lang="en-US" sz="4000" b="1" i="1" dirty="0" smtClean="0">
                <a:solidFill>
                  <a:schemeClr val="accent6">
                    <a:lumMod val="50000"/>
                  </a:schemeClr>
                </a:solidFill>
              </a:rPr>
              <a:t>IV </a:t>
            </a: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розділ </a:t>
            </a:r>
            <a:b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</a:b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«</a:t>
            </a:r>
            <a:r>
              <a:rPr lang="uk-UA" sz="4000" b="1" i="1" dirty="0" err="1" smtClean="0">
                <a:solidFill>
                  <a:schemeClr val="accent6">
                    <a:lumMod val="50000"/>
                  </a:schemeClr>
                </a:solidFill>
              </a:rPr>
              <a:t>Гінець</a:t>
            </a:r>
            <a:r>
              <a:rPr lang="uk-UA" sz="4000" b="1" i="1" dirty="0" smtClean="0">
                <a:solidFill>
                  <a:schemeClr val="accent6">
                    <a:lumMod val="50000"/>
                  </a:schemeClr>
                </a:solidFill>
              </a:rPr>
              <a:t> до гетьмана»</a:t>
            </a:r>
            <a:endParaRPr lang="uk-UA" sz="40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2276872"/>
            <a:ext cx="6264696" cy="322171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dirty="0" smtClean="0"/>
              <a:t>   </a:t>
            </a:r>
            <a:r>
              <a:rPr lang="uk-UA" i="1" dirty="0" smtClean="0"/>
              <a:t>Іван Іскра мчить до гетьмана Богдана Хмельницького, щоб сповістити про суд над Марусею. Гетьман своїм універсалом скасовує смертний вирок Марусі. </a:t>
            </a:r>
          </a:p>
          <a:p>
            <a:pPr>
              <a:buNone/>
            </a:pPr>
            <a:r>
              <a:rPr lang="uk-UA" i="1" dirty="0" smtClean="0"/>
              <a:t>    Розділ розширює просторові межі твору. Бачимо вже не тільки Полтаву, а й більшу частину України. Значну увагу авторка приділяє образу Богдана Хмельницького, який постає мудрим, виваженим політичним і військовим діячем — творцем української держави.</a:t>
            </a:r>
          </a:p>
          <a:p>
            <a:endParaRPr lang="uk-UA" dirty="0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980728"/>
            <a:ext cx="3898776" cy="547260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/>
              <a:t>    Історичний роман у віршах «Маруся Чурай» є перлиною української літератури </a:t>
            </a:r>
            <a:r>
              <a:rPr lang="en-US" i="1" dirty="0" smtClean="0"/>
              <a:t>XX </a:t>
            </a:r>
            <a:r>
              <a:rPr lang="uk-UA" i="1" dirty="0" smtClean="0"/>
              <a:t>століття.1979 рік - щасливий рік для України: до читача прийшла «Маруся Чурай» Ліни Костенко. Життя твору починалося непросто. В.Брюховецький писав: «Звинувачення внутрішніх рецензентів, причому закиди навіть політичного характеру, затримали вихід роману не менше, як літ на шість... Лише після спеціальної ухвали Спілки письменників України твір був випущений у 1979 році «Радянським письменником».</a:t>
            </a:r>
            <a:endParaRPr lang="uk-UA" i="1" dirty="0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764704"/>
            <a:ext cx="3533378" cy="5823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V </a:t>
            </a:r>
            <a:r>
              <a:rPr lang="ru-RU" sz="4000" b="1" dirty="0" err="1" smtClean="0"/>
              <a:t>розділ</a:t>
            </a:r>
            <a:r>
              <a:rPr lang="ru-RU" sz="4000" b="1" dirty="0" smtClean="0"/>
              <a:t> «Страта»</a:t>
            </a:r>
            <a:endParaRPr lang="uk-UA" sz="4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7624" y="1628800"/>
            <a:ext cx="7067128" cy="34563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/>
              <a:t>    У п’ятому розділі сюжет максимально драматизовано. Такий хід, здається, доречнішим був би аж перед фіналом твору. Однак авторка знаходить можливості зберігати емоційне, психологічне напруження на всіх етапах оповіді.</a:t>
            </a:r>
          </a:p>
          <a:p>
            <a:pPr>
              <a:buNone/>
            </a:pPr>
            <a:r>
              <a:rPr lang="uk-UA" dirty="0" smtClean="0"/>
              <a:t>    Марусю виводять на площу для страти, де зібралася чи не вся Полтава, люди по-різному висловлюються щодо Марусиної трагедії. В останній момент перед стратою на площу вривається Іван Іскра з добутим універсалом, у якому наказано скасувати вирок з огляду на пісенний талант Марусі і героїзм її батька Гордія, якого як оборонця України було покарано на горло у Варшаві.</a:t>
            </a:r>
            <a:endParaRPr lang="uk-UA" dirty="0"/>
          </a:p>
        </p:txBody>
      </p:sp>
    </p:spTree>
  </p:cSld>
  <p:clrMapOvr>
    <a:masterClrMapping/>
  </p:clrMapOvr>
  <p:transition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en-US" i="1" dirty="0" smtClean="0">
                <a:solidFill>
                  <a:schemeClr val="bg1"/>
                </a:solidFill>
              </a:rPr>
              <a:t>VI </a:t>
            </a:r>
            <a:r>
              <a:rPr lang="uk-UA" i="1" dirty="0" smtClean="0">
                <a:solidFill>
                  <a:schemeClr val="bg1"/>
                </a:solidFill>
              </a:rPr>
              <a:t>розділ «Проща» </a:t>
            </a:r>
            <a:endParaRPr lang="uk-UA" i="1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3356992"/>
            <a:ext cx="8229600" cy="2967608"/>
          </a:xfrm>
        </p:spPr>
        <p:txBody>
          <a:bodyPr>
            <a:normAutofit fontScale="85000" lnSpcReduction="10000"/>
          </a:bodyPr>
          <a:lstStyle/>
          <a:p>
            <a:endParaRPr lang="uk-UA" dirty="0" smtClean="0">
              <a:solidFill>
                <a:schemeClr val="bg1"/>
              </a:solidFill>
            </a:endParaRP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 Маруся вирушає на прощу до Києва і по дорозі знайомиться з мандрівним дяком-філософом, який розповідає їй про Якова </a:t>
            </a:r>
            <a:r>
              <a:rPr lang="uk-UA" dirty="0" err="1" smtClean="0">
                <a:solidFill>
                  <a:schemeClr val="bg1"/>
                </a:solidFill>
              </a:rPr>
              <a:t>Остряницю</a:t>
            </a:r>
            <a:r>
              <a:rPr lang="uk-UA" dirty="0" smtClean="0">
                <a:solidFill>
                  <a:schemeClr val="bg1"/>
                </a:solidFill>
              </a:rPr>
              <a:t>, Северина Наливайка та Ярему Вишневецького. Маруся глибоко осмислює історію України з розповідей дяка і з побачених у дорозі картин зруйнованої Батьківщини.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 «Проща» є своєрідним інтелектуальним центром роману, бо тут відбувається осягнення історії України, проблем її існування.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07524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VII </a:t>
            </a:r>
            <a:r>
              <a:rPr lang="uk-UA" dirty="0" smtClean="0">
                <a:solidFill>
                  <a:schemeClr val="bg1"/>
                </a:solidFill>
              </a:rPr>
              <a:t>розділ «Дідова балка»</a:t>
            </a:r>
            <a:endParaRPr lang="uk-UA" dirty="0">
              <a:solidFill>
                <a:schemeClr val="bg1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03648" y="2276872"/>
            <a:ext cx="6336704" cy="4047728"/>
          </a:xfrm>
        </p:spPr>
        <p:txBody>
          <a:bodyPr/>
          <a:lstStyle/>
          <a:p>
            <a:pPr>
              <a:buNone/>
            </a:pPr>
            <a:r>
              <a:rPr lang="uk-UA" dirty="0" smtClean="0"/>
              <a:t>    Іван Іскра відвідує старого запорожця, колись визволеного з двадцятилітньої турецької неволі, який оселився під Полтавою й займається різьбярством. Іван попереджає діда про наступ ворожих військ, але той вирішив не покидати свою домівку.</a:t>
            </a:r>
            <a:endParaRPr lang="uk-UA" dirty="0"/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en-US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VIII </a:t>
            </a:r>
            <a:r>
              <a:rPr lang="uk-UA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розділ </a:t>
            </a:r>
            <a:br>
              <a:rPr lang="uk-UA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</a:br>
            <a:r>
              <a:rPr lang="uk-UA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rPr>
              <a:t>«Облога Полтави» </a:t>
            </a:r>
            <a:endParaRPr lang="uk-UA" sz="40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91264" cy="1997576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  Брами Полтави зачинені, гармати націлені на ворога. Полтава мужньо тримається в польській облозі вже четвертий тиждень. Іван Іскра відвідує самотню Марусю (її мати померла) і пропонує одружитися. Маруся відмовляє парубкові.</a:t>
            </a:r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 b="9505"/>
          <a:stretch>
            <a:fillRect/>
          </a:stretch>
        </p:blipFill>
        <p:spPr bwMode="auto">
          <a:xfrm>
            <a:off x="611560" y="3861048"/>
            <a:ext cx="3744416" cy="237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3861048"/>
            <a:ext cx="3477766" cy="2425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4000" b="1" dirty="0" smtClean="0">
                <a:solidFill>
                  <a:schemeClr val="accent2">
                    <a:lumMod val="75000"/>
                  </a:schemeClr>
                </a:solidFill>
              </a:rPr>
              <a:t>IX </a:t>
            </a:r>
            <a:r>
              <a:rPr lang="uk-UA" sz="4000" b="1" dirty="0" smtClean="0">
                <a:solidFill>
                  <a:schemeClr val="accent2">
                    <a:lumMod val="75000"/>
                  </a:schemeClr>
                </a:solidFill>
              </a:rPr>
              <a:t>розділ «Весна, і смерть, і світле воскресіння». </a:t>
            </a:r>
            <a:endParaRPr lang="uk-UA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2132856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uk-UA" i="1" dirty="0" smtClean="0">
                <a:solidFill>
                  <a:schemeClr val="accent3">
                    <a:lumMod val="75000"/>
                  </a:schemeClr>
                </a:solidFill>
              </a:rPr>
              <a:t>   Маруся попрощалася з Іскрою, виснажена горем і хворобою, чекає свого кінця. Облогу знято, і місто повертається до звичного життя. Повз будинок Марусі проходять козаки й співають її пісні, а далі дівчата — пісню «Ой не ходи, Грицю».</a:t>
            </a:r>
            <a:endParaRPr lang="uk-UA" i="1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trips dir="l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7320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268760"/>
            <a:ext cx="8229600" cy="4389120"/>
          </a:xfrm>
        </p:spPr>
        <p:txBody>
          <a:bodyPr/>
          <a:lstStyle/>
          <a:p>
            <a:pPr>
              <a:buNone/>
            </a:pPr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</a:rPr>
              <a:t>   Останні три розділи — «Дідова балка», «Облога Полтави», «Весна, і смерть, і світле воскресіння» — поєднані одним сюжетним стрижнем — облогою Полтави польським військом. Зосередження на цих подіях умотивовує жанрову специфіку роману як історичного. У цих розділах також продовжується й завершується розробка основних характерів.</a:t>
            </a:r>
            <a:endParaRPr lang="uk-UA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pPr algn="ctr"/>
            <a:r>
              <a:rPr lang="uk-UA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Проблематика</a:t>
            </a:r>
            <a:endParaRPr lang="uk-UA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412776"/>
            <a:ext cx="8229600" cy="438912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таїна, сила й незбагненна, часто безжальна логіка любові;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фатальне зіткнення духовного й матеріального, піднесеного й приземленого в людському житті;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доля як наслідок вибору між цими цінностями;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шляхетність і вірність як шлях порятунку, пристосування й зрада як шлях до загибелі;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творець і суспільство, нелегка, але висока місія митця в історії свого народу;</a:t>
            </a:r>
          </a:p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• славна й трагічна боротьба народу за свою державність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Читаючи роман Л. Костенко, постійно відчуваєш його перегук із вчорашнім, зовсім недавнім, і сьогоднішнім днем. У тогочасних типах досить часто пізнаєш теперішні. Окремі проблеми, що були гостро актуальними для України в </a:t>
            </a:r>
            <a:r>
              <a:rPr lang="en-US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XVII </a:t>
            </a:r>
            <a:r>
              <a:rPr lang="uk-UA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ст., залишаються такими ж і сьогодні. Саме до них належить проблема патріотизму, що виявляється в готовності безкорисливо служити Україні. У романі створено ряд образ персонажів, прекрасних завдяки своїм лицарським прагненням здобути волю Батьківщині. Одночасно бачимо й людей безкрилих, зосереджених на власному благополуччі, не запалених високим патріотичним почуттям, — такі люди є зрадниками національної справи…</a:t>
            </a:r>
          </a:p>
          <a:p>
            <a:endParaRPr lang="uk-UA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uk-UA" i="1" dirty="0" smtClean="0">
                <a:solidFill>
                  <a:schemeClr val="accent6">
                    <a:lumMod val="50000"/>
                  </a:schemeClr>
                </a:solidFill>
              </a:rPr>
              <a:t>  Тема любові є однією з головних у романі Л. Костенко. її твір дає змогу кожному з нас відкрити для себе красу й силу людської любові, хай навіть ця любов зазнала зради й призвела до трагічної розв’язки. «Маруся Чурай» збагачує нас своєю «філософією любові», у якій це почуття визнається як особлива духовна цінність. Проблема любові і зради, що теж належить до «вічних» тем, вирішується як складова частина філософії любові.</a:t>
            </a:r>
          </a:p>
          <a:p>
            <a:endParaRPr lang="uk-UA" i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2876952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dirty="0" smtClean="0">
                <a:solidFill>
                  <a:schemeClr val="bg1"/>
                </a:solidFill>
              </a:rPr>
              <a:t>   </a:t>
            </a:r>
            <a:r>
              <a:rPr lang="uk-UA" dirty="0" err="1" smtClean="0">
                <a:solidFill>
                  <a:schemeClr val="bg1"/>
                </a:solidFill>
              </a:rPr>
              <a:t>Найчільніше</a:t>
            </a:r>
            <a:r>
              <a:rPr lang="uk-UA" dirty="0" smtClean="0">
                <a:solidFill>
                  <a:schemeClr val="bg1"/>
                </a:solidFill>
              </a:rPr>
              <a:t> місце у творі займає інша «вічна» проблема літератури — митець і народ, митець і суспільство. Вочевидь, у світовій літературі немає видатного поета, який би не порушував загальнолюдську проблему і не надавав би їй свого трактування. Головна героїня роману, Маруся Чурай, цілком справедливо показана Л. Костенко як геніально обдарований митець, як один із творців українських пісень, що набули найбільшого поширення й принесли всесвітню славу нашому народу. У часи, коли жила Маруся Чурай, українська писемна література через певні умови була ще слабо розвинутою.</a:t>
            </a:r>
          </a:p>
          <a:p>
            <a:endParaRPr lang="uk-UA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/>
          <a:lstStyle/>
          <a:p>
            <a:pPr algn="ctr"/>
            <a:r>
              <a:rPr lang="uk-UA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Історична основа</a:t>
            </a:r>
            <a:endParaRPr lang="uk-UA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39552" y="1556792"/>
            <a:ext cx="8229600" cy="4389120"/>
          </a:xfrm>
        </p:spPr>
        <p:txBody>
          <a:bodyPr>
            <a:normAutofit fontScale="92500" lnSpcReduction="10000"/>
          </a:bodyPr>
          <a:lstStyle/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Історичні події, зв’язані з боротьбою народу за поновлення своєї державності (боротьба народу проти польської шляхти);</a:t>
            </a:r>
          </a:p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Персонажі твору згадують далекі часи, коли на півдні України, за Дніпровськими порогами, зароджувалось українське козацтво, запорожці;</a:t>
            </a:r>
          </a:p>
          <a:p>
            <a:pPr>
              <a:buClr>
                <a:schemeClr val="bg1"/>
              </a:buClr>
              <a:buSzPct val="101000"/>
            </a:pPr>
            <a:endParaRPr lang="uk-UA" dirty="0" smtClean="0">
              <a:solidFill>
                <a:schemeClr val="bg1"/>
              </a:solidFill>
            </a:endParaRPr>
          </a:p>
          <a:p>
            <a:pPr>
              <a:buClr>
                <a:schemeClr val="bg1"/>
              </a:buClr>
              <a:buSzPct val="101000"/>
            </a:pPr>
            <a:r>
              <a:rPr lang="uk-UA" dirty="0" smtClean="0">
                <a:solidFill>
                  <a:schemeClr val="bg1"/>
                </a:solidFill>
              </a:rPr>
              <a:t>Згадується перший гетьман українського козацтва Дмитро Вишневецький.</a:t>
            </a:r>
            <a:endParaRPr lang="uk-UA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6016" y="1124744"/>
            <a:ext cx="4248472" cy="5328592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2">
                    <a:lumMod val="75000"/>
                  </a:schemeClr>
                </a:solidFill>
              </a:rPr>
              <a:t>     Проте народ мав своїх митців, які були його голосом, його душею. Маруся Чурай — одна з них. За Л. Костенко, вона мала своє розуміння завдань власної творчості, її суспільного значення. Як митець, як людина незвичайна, виняткова, вона відчувала й глибоко переживала різне ставлення до себе з боку сучасників — від щирого захоплення й любові до повного нерозуміння і навіть агресивності до себе як до людини, що є «не такою, як усі». </a:t>
            </a:r>
          </a:p>
          <a:p>
            <a:endParaRPr lang="uk-UA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124744"/>
            <a:ext cx="4410075" cy="517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0" y="1268760"/>
            <a:ext cx="5076056" cy="458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dirty="0">
                <a:solidFill>
                  <a:schemeClr val="accent2">
                    <a:lumMod val="75000"/>
                  </a:schemeClr>
                </a:solidFill>
              </a:rPr>
              <a:t>Трагедія зрадженого кохання, що є центральною в романі, визріває з нерівності душ Марусі й Гриця. Маруся перебуває у світі ідеального, у світі любові, пісні, творчості, волі; її силове поле — це небо:</a:t>
            </a:r>
          </a:p>
          <a:p>
            <a:endParaRPr lang="uk-UA" sz="3200" b="1" dirty="0">
              <a:solidFill>
                <a:schemeClr val="accent2"/>
              </a:solidFill>
              <a:latin typeface="Franklin Gothic Book" pitchFamily="34" charset="0"/>
            </a:endParaRPr>
          </a:p>
          <a:p>
            <a:r>
              <a:rPr lang="uk-UA" sz="3200" b="1" dirty="0">
                <a:solidFill>
                  <a:srgbClr val="CC0000"/>
                </a:solidFill>
                <a:latin typeface="Monotype Corsiva" pitchFamily="66" charset="0"/>
              </a:rPr>
              <a:t>Моя любов чолом сягала неба, </a:t>
            </a:r>
          </a:p>
          <a:p>
            <a:r>
              <a:rPr lang="uk-UA" sz="3200" b="1" dirty="0">
                <a:solidFill>
                  <a:srgbClr val="CC0000"/>
                </a:solidFill>
                <a:latin typeface="Monotype Corsiva" pitchFamily="66" charset="0"/>
              </a:rPr>
              <a:t>А Гриць ходив ногами по землі.</a:t>
            </a: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124744"/>
            <a:ext cx="3775723" cy="378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4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4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1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51520" y="1412776"/>
            <a:ext cx="540060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Грицько ж, він міряв не тією міркою.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В житті шукав дорогу не пряму.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Він народився під такою зіркою,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що щось в душі двоїлося йому.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Від того кидавсь берега до того.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Любив достаток і любив пісні.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Це як, скажімо, вірувати в бога</a:t>
            </a:r>
          </a:p>
          <a:p>
            <a:r>
              <a:rPr lang="uk-UA" sz="2800" b="1" dirty="0">
                <a:solidFill>
                  <a:schemeClr val="accent2"/>
                </a:solidFill>
                <a:latin typeface="Monotype Corsiva" pitchFamily="66" charset="0"/>
              </a:rPr>
              <a:t>і продавати душу сатані.</a:t>
            </a:r>
          </a:p>
        </p:txBody>
      </p:sp>
      <p:sp>
        <p:nvSpPr>
          <p:cNvPr id="18436" name="Rectangle 6"/>
          <p:cNvSpPr>
            <a:spLocks noChangeArrowheads="1"/>
          </p:cNvSpPr>
          <p:nvPr/>
        </p:nvSpPr>
        <p:spPr bwMode="auto">
          <a:xfrm>
            <a:off x="1258888" y="3789363"/>
            <a:ext cx="4572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uk-UA"/>
          </a:p>
        </p:txBody>
      </p:sp>
      <p:pic>
        <p:nvPicPr>
          <p:cNvPr id="18437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3645024"/>
            <a:ext cx="256222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836712"/>
            <a:ext cx="2360613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84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843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84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84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4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43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43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43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 build="allAtOnce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63888" y="1268760"/>
            <a:ext cx="5266928" cy="5328592"/>
          </a:xfrm>
        </p:spPr>
        <p:txBody>
          <a:bodyPr>
            <a:normAutofit fontScale="62500" lnSpcReduction="20000"/>
          </a:bodyPr>
          <a:lstStyle/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Як і більшість творів Л. Костенко, роман побудовано на різкій антитезі, контрасті високого й низького, матеріального й духовного. Такий визначальний конфлікт «Марусі Чурай».</a:t>
            </a:r>
          </a:p>
          <a:p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Для українця того часу основним був осілий, селянський спосіб життя. У цьому сенсі цілком типовий образ —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Бобренчиха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, яка закопалася в землю, «як кріт». Маруся ж з її духовним буттям, моральним максималізмом — рідкісний виняток у цьому прагматичному, приземленому світі.</a:t>
            </a:r>
          </a:p>
          <a:p>
            <a:endParaRPr lang="uk-UA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Точно каже Грицева мати: Марусине серце «горде і трудне». Трудне — бо не визнає компромісів, відкидає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напівпочуття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, мучиться самотою, прагнучи справжності й повноти в усьому, у коханні — передусім. Але «нещасливе щастя» Марусі в тому, що її «горде і трудне» серце, не питаючись розуму, вибрало саме Гриця </a:t>
            </a:r>
            <a:r>
              <a:rPr lang="uk-UA" dirty="0" err="1" smtClean="0">
                <a:solidFill>
                  <a:schemeClr val="accent2">
                    <a:lumMod val="75000"/>
                  </a:schemeClr>
                </a:solidFill>
              </a:rPr>
              <a:t>Бобренка</a:t>
            </a:r>
            <a:r>
              <a:rPr lang="uk-UA" dirty="0" smtClean="0">
                <a:solidFill>
                  <a:schemeClr val="accent2">
                    <a:lumMod val="75000"/>
                  </a:schemeClr>
                </a:solidFill>
              </a:rPr>
              <a:t>. У почутті любові є якась ірраціональна стихія, що самовладно полонить людину.</a:t>
            </a:r>
            <a:endParaRPr lang="uk-UA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268760"/>
            <a:ext cx="3073896" cy="46108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052736"/>
            <a:ext cx="4402832" cy="5472608"/>
          </a:xfrm>
        </p:spPr>
        <p:txBody>
          <a:bodyPr>
            <a:normAutofit fontScale="70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    На відміну від Марусі Гриць — якраз типова, звичайна людина. Його душа розчахнута, роздвоєна між небом і землею, духовним поривом і практичним розрахунком. Більшість людей переживає таку ж роздвоєність, як і Гриць. Тут найголовніше — зробити правильний вибір, щоб не занапастити себе. Гриць робить вибір хибний —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</a:rPr>
              <a:t>слабодухо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дозволяє затягнути себе в болото буденщини, а відтак утрачає лицарську гідність, щирість, красу, окриленість душі (козацькі чесноти) — усе те, за що Маруся, напевне, й покохала його. </a:t>
            </a:r>
          </a:p>
          <a:p>
            <a:endParaRPr lang="uk-UA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     Думаючи у візниці про свою непросту любов, Маруся знаходить вельми точні слова, які пояснюють першопричину їхньої трагедії:</a:t>
            </a:r>
          </a:p>
          <a:p>
            <a:endParaRPr lang="uk-UA" i="1" dirty="0" smtClean="0">
              <a:solidFill>
                <a:schemeClr val="accent5">
                  <a:lumMod val="75000"/>
                </a:schemeClr>
              </a:solidFill>
            </a:endParaRPr>
          </a:p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      Моя любов чолом сягала неба,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      А Гриць ходив ногами по землі.</a:t>
            </a:r>
            <a:endParaRPr lang="uk-UA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052736"/>
            <a:ext cx="3419872" cy="5129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3489325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1691680" y="836712"/>
            <a:ext cx="62006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uk-UA" sz="28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Пам'ятник Марусі Чурай у Полтаві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94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263" y="1484313"/>
            <a:ext cx="3727450" cy="489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6834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3"/>
          <p:cNvSpPr>
            <a:spLocks noChangeArrowheads="1"/>
          </p:cNvSpPr>
          <p:nvPr/>
        </p:nvSpPr>
        <p:spPr bwMode="auto">
          <a:xfrm>
            <a:off x="395536" y="1340768"/>
            <a:ext cx="4896544" cy="4708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«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</a:rPr>
              <a:t>Маруся Чурай» Ліни Костенко, —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зауважував Михайло </a:t>
            </a:r>
            <a:r>
              <a:rPr lang="uk-UA" sz="2000" b="1" i="1" dirty="0" err="1">
                <a:solidFill>
                  <a:schemeClr val="accent4">
                    <a:lumMod val="50000"/>
                  </a:schemeClr>
                </a:solidFill>
              </a:rPr>
              <a:t>Слабошпицький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</a:rPr>
              <a:t>,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— 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</a:rPr>
              <a:t>не просто наша обікрадена 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й поганьблена 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</a:rPr>
              <a:t>історія</a:t>
            </a:r>
            <a:r>
              <a:rPr lang="ru-RU" sz="2000" b="1" i="1" dirty="0" smtClean="0">
                <a:solidFill>
                  <a:schemeClr val="accent4">
                    <a:lumMod val="50000"/>
                  </a:schemeClr>
                </a:solidFill>
              </a:rPr>
              <a:t>,</a:t>
            </a:r>
            <a:r>
              <a:rPr lang="uk-UA" sz="2000" b="1" i="1" dirty="0" smtClean="0">
                <a:solidFill>
                  <a:schemeClr val="accent4">
                    <a:lumMod val="50000"/>
                  </a:schemeClr>
                </a:solidFill>
              </a:rPr>
              <a:t> не </a:t>
            </a:r>
            <a:r>
              <a:rPr lang="uk-UA" sz="2000" b="1" i="1" dirty="0">
                <a:solidFill>
                  <a:schemeClr val="accent4">
                    <a:lumMod val="50000"/>
                  </a:schemeClr>
                </a:solidFill>
              </a:rPr>
              <a:t>тільки художня енциклопедія життя українського народу середини XVII ст. Це — історія, яка осмислює саму себе, мисляча історія. Це партитура вічних мотивів духовного буття народу... Якщо в національному письменстві є такі твори, як «Маруся Чурай», значить, воно не безнадійне, і не безнадійна доля того слова — воно виживе й вистоїть у цьому складному й трагічному світі, який не має сентиментів до жодного народу». </a:t>
            </a:r>
          </a:p>
        </p:txBody>
      </p:sp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24128" y="1412776"/>
            <a:ext cx="2990850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11560" y="1988840"/>
            <a:ext cx="8229600" cy="438912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8000" b="1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Дякую за увагу!</a:t>
            </a:r>
            <a:endParaRPr lang="uk-UA" sz="8000" b="1" i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>
    <p:pull dir="l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r="12337"/>
          <a:stretch>
            <a:fillRect/>
          </a:stretch>
        </p:blipFill>
        <p:spPr bwMode="auto">
          <a:xfrm>
            <a:off x="-8458" y="0"/>
            <a:ext cx="91524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1556792"/>
            <a:ext cx="4320480" cy="504056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uk-UA" b="1" i="1" dirty="0" smtClean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Маруся Чурай 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—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напівлегендарна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народна поетеса-піснярка. За переказами, народилася близько 1625 р. в Полтаві в родині козака Гордія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Чурая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Через вільнолюбну, горду натуру батько мусив тікати на Січ, брав участь у багатьох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протипольських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повстаннях. Якось у бою потрапив у полон і був страчений. Вважається народним героєм, оспіваний у думі.</a:t>
            </a:r>
          </a:p>
          <a:p>
            <a:endParaRPr lang="uk-UA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Маруся виростала з матір’ю, їх обох шанували в Полтаві — через славного батька, а також завдяки Марусиному дару складати й співати чудові пісні.</a:t>
            </a:r>
          </a:p>
          <a:p>
            <a:endParaRPr lang="uk-UA" i="1" dirty="0" smtClean="0">
              <a:solidFill>
                <a:schemeClr val="accent5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628800"/>
            <a:ext cx="4058394" cy="40583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23528" y="980728"/>
            <a:ext cx="5987008" cy="17095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Вважають, їй належать такі відомі пісні, як «</a:t>
            </a:r>
            <a:r>
              <a:rPr lang="uk-UA" i="1" dirty="0" err="1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Засвіт</a:t>
            </a:r>
            <a:r>
              <a:rPr lang="uk-UA" i="1" dirty="0" smtClean="0">
                <a:solidFill>
                  <a:schemeClr val="accent1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встали козаченьки», «Летить галка через балку», «Віють вітри, віють буйні», «Ой не ходи, Грицю», «Ой Боже ж мій, Боже, милий покидає», «На городі верба рясна», «В кінці греблі шумлять верби» та ін.</a:t>
            </a:r>
          </a:p>
          <a:p>
            <a:endParaRPr lang="uk-UA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5" name="Содержимое 3"/>
          <p:cNvPicPr>
            <a:picLocks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476672"/>
            <a:ext cx="2216858" cy="38627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2924944"/>
            <a:ext cx="3672408" cy="26676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Содержимое 3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3968" y="3717032"/>
            <a:ext cx="2341494" cy="28546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4653136"/>
            <a:ext cx="9144000" cy="2204864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endParaRPr lang="uk-UA" dirty="0" smtClean="0"/>
          </a:p>
          <a:p>
            <a:pPr>
              <a:buNone/>
            </a:pPr>
            <a:r>
              <a:rPr lang="uk-UA" dirty="0" smtClean="0"/>
              <a:t>    Вона була вродливою дівчиною — стрункою, чорнявою, кароокою, з косою до колін. До неї залицялося багато парубків, особливо упадав за нею Іван Іскра (за деякими даними, син відомого гетьмана Якова </a:t>
            </a:r>
            <a:r>
              <a:rPr lang="uk-UA" dirty="0" err="1" smtClean="0"/>
              <a:t>Іскри-Остряниці</a:t>
            </a:r>
            <a:r>
              <a:rPr lang="uk-UA" dirty="0" smtClean="0"/>
              <a:t>). Але </a:t>
            </a:r>
            <a:r>
              <a:rPr lang="uk-UA" dirty="0" err="1" smtClean="0"/>
              <a:t>Чураївна</a:t>
            </a:r>
            <a:r>
              <a:rPr lang="uk-UA" dirty="0" smtClean="0"/>
              <a:t> любила іншого — Григорія </a:t>
            </a:r>
            <a:r>
              <a:rPr lang="uk-UA" dirty="0" err="1" smtClean="0"/>
              <a:t>Бобренка</a:t>
            </a:r>
            <a:r>
              <a:rPr lang="uk-UA" dirty="0" smtClean="0"/>
              <a:t>… А втім, усі колізії долі дівчини, які доносять до нас народні перекази, докладно змальовано в романі Маруся Чурай Л. Костенко.</a:t>
            </a:r>
          </a:p>
          <a:p>
            <a:endParaRPr lang="uk-UA" dirty="0" smtClean="0"/>
          </a:p>
          <a:p>
            <a:endParaRPr lang="uk-UA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0"/>
            <a:ext cx="4032448" cy="4570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331640" y="1124744"/>
            <a:ext cx="5472608" cy="4392488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 Таємнича постать «дівчини з легенди», трагічна історія її кохання приваблювали багатьох митців: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Л. Боровиковського («Чарівниця»),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С. Руданського («Розмай»),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В. Самійленка («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Чураївна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М. Старицького («Ой не ходи, Грицю, та й на вечорниці»),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О. Кобилянську («У неділю рано зілля копала»).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І все ж </a:t>
            </a:r>
            <a:r>
              <a:rPr lang="uk-UA" i="1" dirty="0" err="1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найпанорамніше</a:t>
            </a: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, найбільш історично й психологічно вмотивовано долю Марусі вдалося змалювати саме </a:t>
            </a:r>
          </a:p>
          <a:p>
            <a:pPr>
              <a:buNone/>
            </a:pPr>
            <a:r>
              <a:rPr lang="uk-UA" i="1" dirty="0" smtClean="0">
                <a:solidFill>
                  <a:schemeClr val="accent3">
                    <a:lumMod val="20000"/>
                    <a:lumOff val="80000"/>
                  </a:schemeClr>
                </a:solidFill>
              </a:rPr>
              <a:t>    Л. Костенко.</a:t>
            </a:r>
          </a:p>
          <a:p>
            <a:endParaRPr lang="uk-UA" i="1" dirty="0" smtClean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endParaRPr lang="uk-UA" i="1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15617" y="548680"/>
            <a:ext cx="7548698" cy="231953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dirty="0" smtClean="0">
                <a:solidFill>
                  <a:schemeClr val="accent5">
                    <a:lumMod val="75000"/>
                  </a:schemeClr>
                </a:solidFill>
              </a:rPr>
              <a:t>   Поштовхом до написання роману стала одна з пісень Марусі Чурай — «Ой не ходи, Грицю, та й на вечорниці», за основу якої взято традиційну фольклорно-романтичну колізію: любов — зрада — помста.</a:t>
            </a:r>
          </a:p>
          <a:p>
            <a:endParaRPr lang="uk-UA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636912"/>
            <a:ext cx="2305272" cy="3461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852936"/>
            <a:ext cx="2884931" cy="19617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allAtOnce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5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124744"/>
            <a:ext cx="7355160" cy="216024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uk-UA" i="1" dirty="0" smtClean="0">
                <a:solidFill>
                  <a:schemeClr val="bg2">
                    <a:lumMod val="25000"/>
                  </a:schemeClr>
                </a:solidFill>
              </a:rPr>
              <a:t>   </a:t>
            </a:r>
            <a:r>
              <a:rPr lang="uk-UA" b="1" i="1" dirty="0" smtClean="0">
                <a:solidFill>
                  <a:schemeClr val="bg2">
                    <a:lumMod val="25000"/>
                  </a:schemeClr>
                </a:solidFill>
              </a:rPr>
              <a:t>Тема: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зображення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нещасливого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кохання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Марусі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та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Грицька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в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поєднанні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з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широкою картиною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життя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</a:t>
            </a:r>
            <a:r>
              <a:rPr lang="ru-RU" i="1" dirty="0" err="1" smtClean="0">
                <a:solidFill>
                  <a:schemeClr val="bg2">
                    <a:lumMod val="25000"/>
                  </a:schemeClr>
                </a:solidFill>
              </a:rPr>
              <a:t>України</a:t>
            </a:r>
            <a:r>
              <a:rPr lang="ru-RU" i="1" dirty="0" smtClean="0">
                <a:solidFill>
                  <a:schemeClr val="bg2">
                    <a:lumMod val="25000"/>
                  </a:schemeClr>
                </a:solidFill>
              </a:rPr>
              <a:t> XVII ст.; </a:t>
            </a:r>
            <a:r>
              <a:rPr lang="uk-UA" i="1" dirty="0" smtClean="0">
                <a:solidFill>
                  <a:schemeClr val="bg2">
                    <a:lumMod val="25000"/>
                  </a:schemeClr>
                </a:solidFill>
              </a:rPr>
              <a:t>зображення головної героїні Марусі Чурай як легендарної народної поетеси і талановитої співачки з Полтави; відтворення духовного життя України 17ст.; усенародна участь у національно-визвольній війні під проводом Богдана Хмельницького.</a:t>
            </a:r>
            <a:endParaRPr lang="uk-UA" i="1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212976"/>
            <a:ext cx="5020022" cy="3448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196</TotalTime>
  <Words>2442</Words>
  <Application>Microsoft Office PowerPoint</Application>
  <PresentationFormat>Экран (4:3)</PresentationFormat>
  <Paragraphs>124</Paragraphs>
  <Slides>37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Поток</vt:lpstr>
      <vt:lpstr>Ліна Костенко  “Маруся Чурай”</vt:lpstr>
      <vt:lpstr>Слайд 2</vt:lpstr>
      <vt:lpstr>Історична основа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Головні герої:  </vt:lpstr>
      <vt:lpstr>Слайд 13</vt:lpstr>
      <vt:lpstr>Сюжет і композиція: </vt:lpstr>
      <vt:lpstr>Композиція</vt:lpstr>
      <vt:lpstr>I розділ  «Якби знайшлась неопалима книга» </vt:lpstr>
      <vt:lpstr>II розділ  «Полтавський полк виходить на зорі». </vt:lpstr>
      <vt:lpstr>III розділ «Сповідь»</vt:lpstr>
      <vt:lpstr>IV розділ  «Гінець до гетьмана»</vt:lpstr>
      <vt:lpstr>V розділ «Страта»</vt:lpstr>
      <vt:lpstr>VI розділ «Проща» </vt:lpstr>
      <vt:lpstr>VII розділ «Дідова балка»</vt:lpstr>
      <vt:lpstr>VIII розділ  «Облога Полтави» </vt:lpstr>
      <vt:lpstr>IX розділ «Весна, і смерть, і світле воскресіння». </vt:lpstr>
      <vt:lpstr>Слайд 25</vt:lpstr>
      <vt:lpstr>Проблематика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Ліна Костенко.  Роман у віршах “Маруся Чурай”</dc:title>
  <dc:creator>адмін</dc:creator>
  <cp:lastModifiedBy>адмін</cp:lastModifiedBy>
  <cp:revision>22</cp:revision>
  <dcterms:created xsi:type="dcterms:W3CDTF">2014-03-03T15:37:52Z</dcterms:created>
  <dcterms:modified xsi:type="dcterms:W3CDTF">2014-06-06T19:15:43Z</dcterms:modified>
</cp:coreProperties>
</file>