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8" r:id="rId9"/>
    <p:sldId id="270" r:id="rId10"/>
    <p:sldId id="269" r:id="rId11"/>
    <p:sldId id="263" r:id="rId12"/>
    <p:sldId id="271" r:id="rId13"/>
    <p:sldId id="272" r:id="rId14"/>
    <p:sldId id="264" r:id="rId15"/>
    <p:sldId id="265" r:id="rId16"/>
    <p:sldId id="266" r:id="rId17"/>
    <p:sldId id="267" r:id="rId18"/>
    <p:sldId id="277" r:id="rId19"/>
    <p:sldId id="278" r:id="rId20"/>
    <p:sldId id="276" r:id="rId21"/>
    <p:sldId id="279" r:id="rId22"/>
    <p:sldId id="273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3D3D-5302-4B36-84FB-609FC81B017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D30A-CB20-4239-A6FE-81F4701B7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05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uk.wikipedia.org/wiki/%D0%A0%D0%B5%D0%B2%D0%BE%D0%BB%D1%8E%D1%86%D1%96%D1%8F_1905%E2%80%94190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A%D0%B8%D0%B5%D0%B2%D1%81%D0%BA%D0%B0%D1%8F_%D1%81%D1%82%D0%B0%D1%80%D0%B8%D0%BD%D0%B0" TargetMode="External"/><Relationship Id="rId5" Type="http://schemas.openxmlformats.org/officeDocument/2006/relationships/hyperlink" Target="http://uk.wikipedia.org/wiki/Fata_Morgana" TargetMode="External"/><Relationship Id="rId4" Type="http://schemas.openxmlformats.org/officeDocument/2006/relationships/hyperlink" Target="http://uk.wikipedia.org/wiki/190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17_%D0%B2%D0%B5%D1%80%D0%B5%D1%81%D0%BD%D1%8F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1%D1%80%D0%B0%D1%82%D1%81%D1%82%D0%B2%D0%BE_%D1%82%D0%B0%D1%80%D0%B0%D1%81%D1%96%D0%B2%D1%86%D1%96%D0%B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Persona_grata" TargetMode="External"/><Relationship Id="rId2" Type="http://schemas.openxmlformats.org/officeDocument/2006/relationships/hyperlink" Target="http://uk.wikipedia.org/wiki/Intermezz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9A%D0%BE%D0%BD%D1%96_%D0%BD%D0%B5_%D0%B2%D0%B8%D0%BD%D0%BD%D1%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Все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життя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моє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 – в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літературі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“</a:t>
            </a:r>
            <a:r>
              <a:rPr lang="uk-UA" sz="4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47-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142984"/>
            <a:ext cx="2476504" cy="3467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5000636"/>
            <a:ext cx="492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М.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Коцюбинський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14488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Gabriola" pitchFamily="82" charset="0"/>
              </a:rPr>
              <a:t>Важливим</a:t>
            </a:r>
            <a:r>
              <a:rPr lang="ru-RU" sz="2800" dirty="0" smtClean="0">
                <a:latin typeface="Gabriola" pitchFamily="82" charset="0"/>
              </a:rPr>
              <a:t> моментом </a:t>
            </a:r>
            <a:r>
              <a:rPr lang="ru-RU" sz="2800" dirty="0" err="1" smtClean="0">
                <a:latin typeface="Gabriola" pitchFamily="82" charset="0"/>
              </a:rPr>
              <a:t>світоглядно-письменницької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еволюції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Коцюбинського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було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оповідання</a:t>
            </a:r>
            <a:r>
              <a:rPr lang="ru-RU" sz="2800" dirty="0" smtClean="0">
                <a:latin typeface="Gabriola" pitchFamily="82" charset="0"/>
              </a:rPr>
              <a:t> «</a:t>
            </a:r>
            <a:r>
              <a:rPr lang="ru-RU" sz="2800" dirty="0" err="1" smtClean="0">
                <a:latin typeface="Gabriola" pitchFamily="82" charset="0"/>
              </a:rPr>
              <a:t>Лялечка</a:t>
            </a:r>
            <a:r>
              <a:rPr lang="ru-RU" sz="2800" dirty="0" smtClean="0">
                <a:latin typeface="Gabriola" pitchFamily="82" charset="0"/>
              </a:rPr>
              <a:t>» (1901). У «</a:t>
            </a:r>
            <a:r>
              <a:rPr lang="ru-RU" sz="2800" dirty="0" err="1" smtClean="0">
                <a:latin typeface="Gabriola" pitchFamily="82" charset="0"/>
              </a:rPr>
              <a:t>Лялечці</a:t>
            </a:r>
            <a:r>
              <a:rPr lang="ru-RU" sz="2800" dirty="0" smtClean="0">
                <a:latin typeface="Gabriola" pitchFamily="82" charset="0"/>
              </a:rPr>
              <a:t>» </a:t>
            </a:r>
            <a:r>
              <a:rPr lang="ru-RU" sz="2800" dirty="0" err="1" smtClean="0">
                <a:latin typeface="Gabriola" pitchFamily="82" charset="0"/>
              </a:rPr>
              <a:t>Коцюбинський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постає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визначним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майстром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психологічного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аналізу</a:t>
            </a:r>
            <a:r>
              <a:rPr lang="ru-RU" sz="2800" dirty="0" smtClean="0">
                <a:latin typeface="Gabriola" pitchFamily="82" charset="0"/>
              </a:rPr>
              <a:t>. </a:t>
            </a:r>
            <a:r>
              <a:rPr lang="ru-RU" sz="2800" dirty="0" err="1" smtClean="0">
                <a:latin typeface="Gabriola" pitchFamily="82" charset="0"/>
              </a:rPr>
              <a:t>Зосередження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уваги</a:t>
            </a:r>
            <a:r>
              <a:rPr lang="ru-RU" sz="2800" dirty="0" smtClean="0">
                <a:latin typeface="Gabriola" pitchFamily="82" charset="0"/>
              </a:rPr>
              <a:t> на </a:t>
            </a:r>
            <a:r>
              <a:rPr lang="ru-RU" sz="2800" dirty="0" err="1" smtClean="0">
                <a:latin typeface="Gabriola" pitchFamily="82" charset="0"/>
              </a:rPr>
              <a:t>психологічних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колізіях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стає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визначальною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рисою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творчості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Коцюбинського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1104301643101017_f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928802"/>
            <a:ext cx="2428632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214290"/>
            <a:ext cx="4192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142852"/>
            <a:ext cx="4192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5286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У </a:t>
            </a:r>
            <a:r>
              <a:rPr lang="ru-RU" sz="2400" dirty="0" err="1" smtClean="0">
                <a:latin typeface="Gabriola" pitchFamily="82" charset="0"/>
              </a:rPr>
              <a:t>п'ятиліття</a:t>
            </a:r>
            <a:r>
              <a:rPr lang="ru-RU" sz="2400" dirty="0" smtClean="0">
                <a:latin typeface="Gabriola" pitchFamily="82" charset="0"/>
              </a:rPr>
              <a:t> перед </a:t>
            </a:r>
            <a:r>
              <a:rPr lang="ru-RU" sz="2400" dirty="0" err="1" smtClean="0">
                <a:latin typeface="Gabriola" pitchFamily="82" charset="0"/>
                <a:hlinkClick r:id="rId2" tooltip="Революція 1905—1907"/>
              </a:rPr>
              <a:t>революцією</a:t>
            </a:r>
            <a:r>
              <a:rPr lang="ru-RU" sz="2400" dirty="0" smtClean="0">
                <a:latin typeface="Gabriola" pitchFamily="82" charset="0"/>
              </a:rPr>
              <a:t> </a:t>
            </a:r>
            <a:r>
              <a:rPr lang="ru-RU" sz="2400" dirty="0" smtClean="0">
                <a:latin typeface="Gabriola" pitchFamily="82" charset="0"/>
                <a:hlinkClick r:id="rId3" tooltip="1905"/>
              </a:rPr>
              <a:t>1905</a:t>
            </a:r>
            <a:r>
              <a:rPr lang="ru-RU" sz="2400" dirty="0" smtClean="0">
                <a:latin typeface="Gabriola" pitchFamily="82" charset="0"/>
              </a:rPr>
              <a:t> </a:t>
            </a:r>
            <a:r>
              <a:rPr lang="ru-RU" sz="2400" dirty="0" smtClean="0">
                <a:latin typeface="Gabriola" pitchFamily="82" charset="0"/>
              </a:rPr>
              <a:t>-</a:t>
            </a:r>
            <a:r>
              <a:rPr lang="ru-RU" sz="2400" dirty="0" smtClean="0">
                <a:latin typeface="Gabriola" pitchFamily="82" charset="0"/>
                <a:hlinkClick r:id="rId4" tooltip="1907"/>
              </a:rPr>
              <a:t>1907</a:t>
            </a:r>
            <a:r>
              <a:rPr lang="ru-RU" sz="2400" dirty="0" smtClean="0">
                <a:latin typeface="Gabriola" pitchFamily="82" charset="0"/>
              </a:rPr>
              <a:t> </a:t>
            </a:r>
            <a:r>
              <a:rPr lang="ru-RU" sz="2400" dirty="0" err="1" smtClean="0">
                <a:latin typeface="Gabriola" pitchFamily="82" charset="0"/>
              </a:rPr>
              <a:t>рр</a:t>
            </a:r>
            <a:r>
              <a:rPr lang="ru-RU" sz="2400" dirty="0" smtClean="0">
                <a:latin typeface="Gabriola" pitchFamily="82" charset="0"/>
              </a:rPr>
              <a:t>. </a:t>
            </a:r>
            <a:r>
              <a:rPr lang="ru-RU" sz="2400" dirty="0" err="1" smtClean="0">
                <a:latin typeface="Gabriola" pitchFamily="82" charset="0"/>
              </a:rPr>
              <a:t>Коцюбинський</a:t>
            </a:r>
            <a:r>
              <a:rPr lang="ru-RU" sz="2400" dirty="0" smtClean="0">
                <a:latin typeface="Gabriola" pitchFamily="82" charset="0"/>
              </a:rPr>
              <a:t> написав </a:t>
            </a:r>
            <a:r>
              <a:rPr lang="ru-RU" sz="2400" dirty="0" err="1" smtClean="0">
                <a:latin typeface="Gabriola" pitchFamily="82" charset="0"/>
              </a:rPr>
              <a:t>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опублікував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оповідання</a:t>
            </a:r>
            <a:r>
              <a:rPr lang="ru-RU" sz="2400" dirty="0" smtClean="0">
                <a:latin typeface="Gabriola" pitchFamily="82" charset="0"/>
              </a:rPr>
              <a:t> </a:t>
            </a:r>
            <a:r>
              <a:rPr lang="ru-RU" sz="2400" dirty="0" smtClean="0">
                <a:latin typeface="Gabriola" pitchFamily="82" charset="0"/>
                <a:hlinkClick r:id="rId5" tooltip="Fata Morgana"/>
              </a:rPr>
              <a:t>«</a:t>
            </a:r>
            <a:r>
              <a:rPr lang="en-US" sz="2400" dirty="0" smtClean="0">
                <a:latin typeface="Gabriola" pitchFamily="82" charset="0"/>
                <a:hlinkClick r:id="rId5" tooltip="Fata Morgana"/>
              </a:rPr>
              <a:t>Fata </a:t>
            </a:r>
            <a:r>
              <a:rPr lang="en-US" sz="2400" dirty="0" err="1" smtClean="0">
                <a:latin typeface="Gabriola" pitchFamily="82" charset="0"/>
                <a:hlinkClick r:id="rId5" tooltip="Fata Morgana"/>
              </a:rPr>
              <a:t>Morgana</a:t>
            </a:r>
            <a:r>
              <a:rPr lang="en-US" sz="2400" dirty="0" smtClean="0">
                <a:latin typeface="Gabriola" pitchFamily="82" charset="0"/>
                <a:hlinkClick r:id="rId5" tooltip="Fata Morgana"/>
              </a:rPr>
              <a:t>»</a:t>
            </a:r>
            <a:r>
              <a:rPr lang="en-US" sz="2400" dirty="0" smtClean="0">
                <a:latin typeface="Gabriola" pitchFamily="82" charset="0"/>
              </a:rPr>
              <a:t> (</a:t>
            </a:r>
            <a:r>
              <a:rPr lang="ru-RU" sz="2400" dirty="0" smtClean="0">
                <a:latin typeface="Gabriola" pitchFamily="82" charset="0"/>
                <a:hlinkClick r:id="rId6" tooltip="Киевская старина"/>
              </a:rPr>
              <a:t>Киевская старина</a:t>
            </a:r>
            <a:r>
              <a:rPr lang="ru-RU" sz="2400" dirty="0" smtClean="0">
                <a:latin typeface="Gabriola" pitchFamily="82" charset="0"/>
              </a:rPr>
              <a:t>, 1904), в </a:t>
            </a:r>
            <a:r>
              <a:rPr lang="ru-RU" sz="2400" dirty="0" err="1" smtClean="0">
                <a:latin typeface="Gabriola" pitchFamily="82" charset="0"/>
              </a:rPr>
              <a:t>якому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вловив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головні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зрушення</a:t>
            </a:r>
            <a:r>
              <a:rPr lang="ru-RU" sz="2400" dirty="0" smtClean="0">
                <a:latin typeface="Gabriola" pitchFamily="82" charset="0"/>
              </a:rPr>
              <a:t> у </a:t>
            </a:r>
            <a:r>
              <a:rPr lang="ru-RU" sz="2400" dirty="0" err="1" smtClean="0">
                <a:latin typeface="Gabriola" pitchFamily="82" charset="0"/>
              </a:rPr>
              <a:t>свідомості</a:t>
            </a:r>
            <a:r>
              <a:rPr lang="ru-RU" sz="2400" dirty="0" smtClean="0">
                <a:latin typeface="Gabriola" pitchFamily="82" charset="0"/>
              </a:rPr>
              <a:t> селянства </a:t>
            </a:r>
            <a:r>
              <a:rPr lang="ru-RU" sz="2400" dirty="0" err="1" smtClean="0">
                <a:latin typeface="Gabriola" pitchFamily="82" charset="0"/>
              </a:rPr>
              <a:t>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нові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тенденції</a:t>
            </a:r>
            <a:r>
              <a:rPr lang="ru-RU" sz="2400" dirty="0" smtClean="0">
                <a:latin typeface="Gabriola" pitchFamily="82" charset="0"/>
              </a:rPr>
              <a:t> в </a:t>
            </a:r>
            <a:r>
              <a:rPr lang="ru-RU" sz="2400" dirty="0" err="1" smtClean="0">
                <a:latin typeface="Gabriola" pitchFamily="82" charset="0"/>
              </a:rPr>
              <a:t>еволюції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соціальної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психології</a:t>
            </a:r>
            <a:r>
              <a:rPr lang="ru-RU" sz="2400" dirty="0" smtClean="0">
                <a:latin typeface="Gabriola" pitchFamily="82" charset="0"/>
              </a:rPr>
              <a:t> села, </a:t>
            </a:r>
            <a:r>
              <a:rPr lang="ru-RU" sz="2400" dirty="0" err="1" smtClean="0">
                <a:latin typeface="Gabriola" pitchFamily="82" charset="0"/>
              </a:rPr>
              <a:t>які</a:t>
            </a:r>
            <a:r>
              <a:rPr lang="ru-RU" sz="2400" dirty="0" smtClean="0">
                <a:latin typeface="Gabriola" pitchFamily="82" charset="0"/>
              </a:rPr>
              <a:t> на </a:t>
            </a:r>
            <a:r>
              <a:rPr lang="ru-RU" sz="2400" dirty="0" err="1" smtClean="0">
                <a:latin typeface="Gabriola" pitchFamily="82" charset="0"/>
              </a:rPr>
              <a:t>повну</a:t>
            </a:r>
            <a:r>
              <a:rPr lang="ru-RU" sz="2400" dirty="0" smtClean="0">
                <a:latin typeface="Gabriola" pitchFamily="82" charset="0"/>
              </a:rPr>
              <a:t> силу </a:t>
            </a:r>
            <a:r>
              <a:rPr lang="ru-RU" sz="2400" dirty="0" err="1" smtClean="0">
                <a:latin typeface="Gabriola" pitchFamily="82" charset="0"/>
              </a:rPr>
              <a:t>виявилися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під</a:t>
            </a:r>
            <a:r>
              <a:rPr lang="ru-RU" sz="2400" dirty="0" smtClean="0">
                <a:latin typeface="Gabriola" pitchFamily="82" charset="0"/>
              </a:rPr>
              <a:t> час </a:t>
            </a:r>
            <a:r>
              <a:rPr lang="ru-RU" sz="2400" dirty="0" err="1" smtClean="0">
                <a:latin typeface="Gabriola" pitchFamily="82" charset="0"/>
              </a:rPr>
              <a:t>революції</a:t>
            </a:r>
            <a:r>
              <a:rPr lang="ru-RU" sz="2400" dirty="0" smtClean="0">
                <a:latin typeface="Gabriola" pitchFamily="82" charset="0"/>
              </a:rPr>
              <a:t>. </a:t>
            </a:r>
            <a:r>
              <a:rPr lang="ru-RU" sz="2400" dirty="0" err="1" smtClean="0">
                <a:latin typeface="Gabriola" pitchFamily="82" charset="0"/>
              </a:rPr>
              <a:t>Революція</a:t>
            </a:r>
            <a:r>
              <a:rPr lang="ru-RU" sz="2400" dirty="0" smtClean="0">
                <a:latin typeface="Gabriola" pitchFamily="82" charset="0"/>
              </a:rPr>
              <a:t> остаточно </a:t>
            </a:r>
            <a:r>
              <a:rPr lang="ru-RU" sz="2400" dirty="0" err="1" smtClean="0">
                <a:latin typeface="Gabriola" pitchFamily="82" charset="0"/>
              </a:rPr>
              <a:t>відкрила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світові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нове</a:t>
            </a:r>
            <a:r>
              <a:rPr lang="ru-RU" sz="2400" dirty="0" smtClean="0">
                <a:latin typeface="Gabriola" pitchFamily="82" charset="0"/>
              </a:rPr>
              <a:t> село, а </a:t>
            </a:r>
            <a:r>
              <a:rPr lang="ru-RU" sz="2400" dirty="0" err="1" smtClean="0">
                <a:latin typeface="Gabriola" pitchFamily="82" charset="0"/>
              </a:rPr>
              <a:t>Коцюбинський</a:t>
            </a:r>
            <a:r>
              <a:rPr lang="ru-RU" sz="2400" dirty="0" smtClean="0">
                <a:latin typeface="Gabriola" pitchFamily="82" charset="0"/>
              </a:rPr>
              <a:t> без </a:t>
            </a:r>
            <a:r>
              <a:rPr lang="ru-RU" sz="2400" dirty="0" err="1" smtClean="0">
                <a:latin typeface="Gabriola" pitchFamily="82" charset="0"/>
              </a:rPr>
              <a:t>будь-якого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втручання</a:t>
            </a:r>
            <a:r>
              <a:rPr lang="ru-RU" sz="2400" dirty="0" smtClean="0">
                <a:latin typeface="Gabriola" pitchFamily="82" charset="0"/>
              </a:rPr>
              <a:t> в текст </a:t>
            </a:r>
            <a:r>
              <a:rPr lang="ru-RU" sz="2400" dirty="0" err="1" smtClean="0">
                <a:latin typeface="Gabriola" pitchFamily="82" charset="0"/>
              </a:rPr>
              <a:t>оповідання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продовжив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його</a:t>
            </a:r>
            <a:r>
              <a:rPr lang="ru-RU" sz="2400" dirty="0" smtClean="0">
                <a:latin typeface="Gabriola" pitchFamily="82" charset="0"/>
              </a:rPr>
              <a:t> як другу </a:t>
            </a:r>
            <a:r>
              <a:rPr lang="ru-RU" sz="2400" dirty="0" err="1" smtClean="0">
                <a:latin typeface="Gabriola" pitchFamily="82" charset="0"/>
              </a:rPr>
              <a:t>частину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повісті</a:t>
            </a:r>
            <a:r>
              <a:rPr lang="ru-RU" sz="2400" dirty="0" smtClean="0">
                <a:latin typeface="Gabriola" pitchFamily="82" charset="0"/>
              </a:rPr>
              <a:t>. Друга </a:t>
            </a:r>
            <a:r>
              <a:rPr lang="ru-RU" sz="2400" dirty="0" err="1" smtClean="0">
                <a:latin typeface="Gabriola" pitchFamily="82" charset="0"/>
              </a:rPr>
              <a:t>частина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повісті</a:t>
            </a:r>
            <a:r>
              <a:rPr lang="ru-RU" sz="2400" dirty="0" smtClean="0">
                <a:latin typeface="Gabriola" pitchFamily="82" charset="0"/>
              </a:rPr>
              <a:t> «</a:t>
            </a:r>
            <a:r>
              <a:rPr lang="en-US" sz="2400" dirty="0" smtClean="0">
                <a:latin typeface="Gabriola" pitchFamily="82" charset="0"/>
              </a:rPr>
              <a:t>Fata </a:t>
            </a:r>
            <a:r>
              <a:rPr lang="en-US" sz="2400" dirty="0" err="1" smtClean="0">
                <a:latin typeface="Gabriola" pitchFamily="82" charset="0"/>
              </a:rPr>
              <a:t>morgana</a:t>
            </a:r>
            <a:r>
              <a:rPr lang="en-US" sz="2400" dirty="0" smtClean="0">
                <a:latin typeface="Gabriola" pitchFamily="82" charset="0"/>
              </a:rPr>
              <a:t>» (</a:t>
            </a:r>
            <a:r>
              <a:rPr lang="ru-RU" sz="2400" dirty="0" err="1" smtClean="0">
                <a:latin typeface="Gabriola" pitchFamily="82" charset="0"/>
              </a:rPr>
              <a:t>опублікована</a:t>
            </a:r>
            <a:r>
              <a:rPr lang="ru-RU" sz="2400" dirty="0" smtClean="0">
                <a:latin typeface="Gabriola" pitchFamily="82" charset="0"/>
              </a:rPr>
              <a:t> в </a:t>
            </a:r>
            <a:r>
              <a:rPr lang="ru-RU" sz="2400" dirty="0" err="1" smtClean="0">
                <a:latin typeface="Gabriola" pitchFamily="82" charset="0"/>
              </a:rPr>
              <a:t>квітневому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номері</a:t>
            </a:r>
            <a:r>
              <a:rPr lang="ru-RU" sz="2400" dirty="0" smtClean="0">
                <a:latin typeface="Gabriola" pitchFamily="82" charset="0"/>
              </a:rPr>
              <a:t> «</a:t>
            </a:r>
            <a:r>
              <a:rPr lang="ru-RU" sz="2400" dirty="0" err="1" smtClean="0">
                <a:latin typeface="Gabriola" pitchFamily="82" charset="0"/>
              </a:rPr>
              <a:t>Літературно-наукового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вісника</a:t>
            </a:r>
            <a:r>
              <a:rPr lang="ru-RU" sz="2400" dirty="0" smtClean="0">
                <a:latin typeface="Gabriola" pitchFamily="82" charset="0"/>
              </a:rPr>
              <a:t>» за 1910 р.) </a:t>
            </a:r>
            <a:r>
              <a:rPr lang="ru-RU" sz="2400" dirty="0" err="1" smtClean="0">
                <a:latin typeface="Gabriola" pitchFamily="82" charset="0"/>
              </a:rPr>
              <a:t>належить</a:t>
            </a:r>
            <a:r>
              <a:rPr lang="ru-RU" sz="2400" dirty="0" smtClean="0">
                <a:latin typeface="Gabriola" pitchFamily="82" charset="0"/>
              </a:rPr>
              <a:t> до </a:t>
            </a:r>
            <a:r>
              <a:rPr lang="ru-RU" sz="2400" dirty="0" err="1" smtClean="0">
                <a:latin typeface="Gabriola" pitchFamily="82" charset="0"/>
              </a:rPr>
              <a:t>найвизначніших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творчих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досягнень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Коцюбинського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пов'язаних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подіями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першої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російської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революції</a:t>
            </a:r>
            <a:r>
              <a:rPr lang="ru-RU" sz="2400" dirty="0" smtClean="0">
                <a:latin typeface="Gabriola" pitchFamily="82" charset="0"/>
              </a:rPr>
              <a:t> (1905–1907).</a:t>
            </a:r>
            <a:endParaRPr lang="uk-UA" sz="2400" dirty="0" smtClean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" name="Рисунок 6" descr="8782123.hiq11khjsf.W6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1000108"/>
            <a:ext cx="3072020" cy="532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0723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В основу </a:t>
            </a:r>
            <a:r>
              <a:rPr lang="ru-RU" sz="2800" b="1" dirty="0" err="1" smtClean="0">
                <a:latin typeface="Gabriola" pitchFamily="82" charset="0"/>
              </a:rPr>
              <a:t>повісті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“</a:t>
            </a:r>
            <a:r>
              <a:rPr lang="ru-RU" sz="2800" b="1" dirty="0" err="1" smtClean="0">
                <a:solidFill>
                  <a:srgbClr val="7030A0"/>
                </a:solidFill>
                <a:latin typeface="Gabriola" pitchFamily="82" charset="0"/>
              </a:rPr>
              <a:t>Тіні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Gabriola" pitchFamily="82" charset="0"/>
              </a:rPr>
              <a:t>забутих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Gabriola" pitchFamily="82" charset="0"/>
              </a:rPr>
              <a:t>предків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”</a:t>
            </a:r>
            <a:r>
              <a:rPr lang="ru-RU" sz="2800" b="1" dirty="0" err="1" smtClean="0">
                <a:latin typeface="Gabriola" pitchFamily="82" charset="0"/>
              </a:rPr>
              <a:t>ліг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мандрівний</a:t>
            </a:r>
            <a:r>
              <a:rPr lang="ru-RU" sz="2800" b="1" dirty="0" smtClean="0">
                <a:latin typeface="Gabriola" pitchFamily="82" charset="0"/>
              </a:rPr>
              <a:t> сюжет про </a:t>
            </a:r>
            <a:r>
              <a:rPr lang="ru-RU" sz="2800" b="1" dirty="0" err="1" smtClean="0">
                <a:latin typeface="Gabriola" pitchFamily="82" charset="0"/>
              </a:rPr>
              <a:t>закоханих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із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ворогуючих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родів,подібний</a:t>
            </a:r>
            <a:r>
              <a:rPr lang="ru-RU" sz="2800" b="1" dirty="0" smtClean="0">
                <a:latin typeface="Gabriola" pitchFamily="82" charset="0"/>
              </a:rPr>
              <a:t> до </a:t>
            </a:r>
            <a:r>
              <a:rPr lang="ru-RU" sz="2800" b="1" dirty="0" err="1" smtClean="0">
                <a:latin typeface="Gabriola" pitchFamily="82" charset="0"/>
              </a:rPr>
              <a:t>фабули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трагедії</a:t>
            </a:r>
            <a:r>
              <a:rPr lang="ru-RU" sz="2800" b="1" dirty="0" smtClean="0">
                <a:latin typeface="Gabriola" pitchFamily="82" charset="0"/>
              </a:rPr>
              <a:t> “Ромео </a:t>
            </a:r>
            <a:r>
              <a:rPr lang="ru-RU" sz="2800" b="1" dirty="0" err="1" smtClean="0">
                <a:latin typeface="Gabriola" pitchFamily="82" charset="0"/>
              </a:rPr>
              <a:t>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Джульєта</a:t>
            </a:r>
            <a:r>
              <a:rPr lang="ru-RU" sz="2800" b="1" dirty="0" smtClean="0">
                <a:latin typeface="Gabriola" pitchFamily="82" charset="0"/>
              </a:rPr>
              <a:t>” </a:t>
            </a:r>
            <a:r>
              <a:rPr lang="ru-RU" sz="2800" b="1" dirty="0" err="1" smtClean="0">
                <a:latin typeface="Gabriola" pitchFamily="82" charset="0"/>
              </a:rPr>
              <a:t>Вільяма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Шекспіра.Автор</a:t>
            </a:r>
            <a:r>
              <a:rPr lang="ru-RU" sz="2800" b="1" dirty="0" smtClean="0">
                <a:latin typeface="Gabriola" pitchFamily="82" charset="0"/>
              </a:rPr>
              <a:t> ставив за мету </a:t>
            </a:r>
            <a:r>
              <a:rPr lang="ru-RU" sz="2800" b="1" dirty="0" err="1" smtClean="0">
                <a:latin typeface="Gabriola" pitchFamily="82" charset="0"/>
              </a:rPr>
              <a:t>змалювати</a:t>
            </a:r>
            <a:r>
              <a:rPr lang="ru-RU" sz="2800" b="1" dirty="0" smtClean="0">
                <a:latin typeface="Gabriola" pitchFamily="82" charset="0"/>
              </a:rPr>
              <a:t> не </a:t>
            </a:r>
            <a:r>
              <a:rPr lang="ru-RU" sz="2800" b="1" dirty="0" err="1" smtClean="0">
                <a:latin typeface="Gabriola" pitchFamily="82" charset="0"/>
              </a:rPr>
              <a:t>с`воїх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сучасників</a:t>
            </a:r>
            <a:r>
              <a:rPr lang="ru-RU" sz="2800" b="1" dirty="0" smtClean="0">
                <a:latin typeface="Gabriola" pitchFamily="82" charset="0"/>
              </a:rPr>
              <a:t> ,а </a:t>
            </a:r>
            <a:r>
              <a:rPr lang="ru-RU" sz="2800" b="1" dirty="0" err="1" smtClean="0">
                <a:latin typeface="Gabriola" pitchFamily="82" charset="0"/>
              </a:rPr>
              <a:t>давніх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горян,які</a:t>
            </a:r>
            <a:r>
              <a:rPr lang="ru-RU" sz="2800" b="1" dirty="0" smtClean="0">
                <a:latin typeface="Gabriola" pitchFamily="82" charset="0"/>
              </a:rPr>
              <a:t> жили </a:t>
            </a:r>
            <a:r>
              <a:rPr lang="ru-RU" sz="2800" b="1" dirty="0" err="1" smtClean="0">
                <a:latin typeface="Gabriola" pitchFamily="82" charset="0"/>
              </a:rPr>
              <a:t>років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п`ятсот</a:t>
            </a:r>
            <a:r>
              <a:rPr lang="ru-RU" sz="2800" b="1" dirty="0" smtClean="0">
                <a:latin typeface="Gabriola" pitchFamily="82" charset="0"/>
              </a:rPr>
              <a:t> тому </a:t>
            </a:r>
            <a:r>
              <a:rPr lang="ru-RU" sz="2800" b="1" dirty="0" err="1" smtClean="0">
                <a:latin typeface="Gabriola" pitchFamily="82" charset="0"/>
              </a:rPr>
              <a:t>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складали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міфи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легенди</a:t>
            </a:r>
            <a:r>
              <a:rPr lang="ru-RU" sz="2800" b="1" dirty="0" smtClean="0">
                <a:latin typeface="Gabriola" pitchFamily="82" charset="0"/>
              </a:rPr>
              <a:t>, </a:t>
            </a:r>
            <a:r>
              <a:rPr lang="ru-RU" sz="2800" b="1" dirty="0" err="1" smtClean="0">
                <a:latin typeface="Gabriola" pitchFamily="82" charset="0"/>
              </a:rPr>
              <a:t>здфйснювали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певні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обряди,щоб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побороти</a:t>
            </a:r>
            <a:r>
              <a:rPr lang="ru-RU" sz="2800" b="1" dirty="0" smtClean="0">
                <a:latin typeface="Gabriola" pitchFamily="82" charset="0"/>
              </a:rPr>
              <a:t> страх перед </a:t>
            </a:r>
            <a:r>
              <a:rPr lang="ru-RU" sz="2800" b="1" dirty="0" err="1" smtClean="0">
                <a:latin typeface="Gabriola" pitchFamily="82" charset="0"/>
              </a:rPr>
              <a:t>незнаними</a:t>
            </a:r>
            <a:r>
              <a:rPr lang="ru-RU" sz="2800" b="1" dirty="0" smtClean="0">
                <a:latin typeface="Gabriola" pitchFamily="82" charset="0"/>
              </a:rPr>
              <a:t> силами </a:t>
            </a:r>
            <a:r>
              <a:rPr lang="ru-RU" sz="2800" b="1" dirty="0" err="1" smtClean="0">
                <a:latin typeface="Gabriola" pitchFamily="82" charset="0"/>
              </a:rPr>
              <a:t>природи.На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основі</a:t>
            </a:r>
            <a:r>
              <a:rPr lang="ru-RU" sz="2800" b="1" dirty="0" smtClean="0">
                <a:latin typeface="Gabriola" pitchFamily="82" charset="0"/>
              </a:rPr>
              <a:t> фольклорного </a:t>
            </a:r>
            <a:r>
              <a:rPr lang="ru-RU" sz="2800" b="1" dirty="0" err="1" smtClean="0">
                <a:latin typeface="Gabriola" pitchFamily="82" charset="0"/>
              </a:rPr>
              <a:t>матеріалу</a:t>
            </a:r>
            <a:r>
              <a:rPr lang="ru-RU" sz="2800" b="1" dirty="0" smtClean="0">
                <a:latin typeface="Gabriola" pitchFamily="82" charset="0"/>
              </a:rPr>
              <a:t> автор </a:t>
            </a:r>
            <a:r>
              <a:rPr lang="ru-RU" sz="2800" b="1" dirty="0" err="1" smtClean="0">
                <a:latin typeface="Gabriola" pitchFamily="82" charset="0"/>
              </a:rPr>
              <a:t>повісті</a:t>
            </a:r>
            <a:r>
              <a:rPr lang="ru-RU" sz="2800" b="1" dirty="0" smtClean="0">
                <a:latin typeface="Gabriola" pitchFamily="82" charset="0"/>
              </a:rPr>
              <a:t> показав </a:t>
            </a:r>
            <a:r>
              <a:rPr lang="ru-RU" sz="2800" b="1" dirty="0" err="1" smtClean="0">
                <a:latin typeface="Gabriola" pitchFamily="82" charset="0"/>
              </a:rPr>
              <a:t>дотримання</a:t>
            </a:r>
            <a:r>
              <a:rPr lang="ru-RU" sz="2800" b="1" dirty="0" smtClean="0">
                <a:latin typeface="Gabriola" pitchFamily="82" charset="0"/>
              </a:rPr>
              <a:t> гуцулами </a:t>
            </a:r>
            <a:r>
              <a:rPr lang="ru-RU" sz="2800" b="1" dirty="0" err="1" smtClean="0">
                <a:latin typeface="Gabriola" pitchFamily="82" charset="0"/>
              </a:rPr>
              <a:t>звичаїв</a:t>
            </a:r>
            <a:r>
              <a:rPr lang="ru-RU" sz="2800" b="1" dirty="0" smtClean="0">
                <a:latin typeface="Gabriola" pitchFamily="82" charset="0"/>
              </a:rPr>
              <a:t> та </a:t>
            </a:r>
            <a:r>
              <a:rPr lang="ru-RU" sz="2800" b="1" dirty="0" err="1" smtClean="0">
                <a:latin typeface="Gabriola" pitchFamily="82" charset="0"/>
              </a:rPr>
              <a:t>обрядів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під</a:t>
            </a:r>
            <a:r>
              <a:rPr lang="ru-RU" sz="2800" b="1" dirty="0" smtClean="0">
                <a:latin typeface="Gabriola" pitchFamily="82" charset="0"/>
              </a:rPr>
              <a:t> час </a:t>
            </a:r>
            <a:r>
              <a:rPr lang="ru-RU" sz="2800" b="1" dirty="0" err="1" smtClean="0">
                <a:latin typeface="Gabriola" pitchFamily="82" charset="0"/>
              </a:rPr>
              <a:t>різнихсвят,описав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ворожіння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й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ритуали,що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нібито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допомогали</a:t>
            </a:r>
            <a:r>
              <a:rPr lang="ru-RU" sz="2800" b="1" dirty="0" smtClean="0">
                <a:latin typeface="Gabriola" pitchFamily="82" charset="0"/>
              </a:rPr>
              <a:t> у </a:t>
            </a:r>
            <a:r>
              <a:rPr lang="ru-RU" sz="2800" b="1" dirty="0" err="1" smtClean="0">
                <a:latin typeface="Gabriola" pitchFamily="82" charset="0"/>
              </a:rPr>
              <a:t>боротьбі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зі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злими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духами,які</a:t>
            </a:r>
            <a:r>
              <a:rPr lang="ru-RU" sz="2800" b="1" dirty="0" smtClean="0">
                <a:latin typeface="Gabriola" pitchFamily="82" charset="0"/>
              </a:rPr>
              <a:t> могли </a:t>
            </a:r>
            <a:r>
              <a:rPr lang="ru-RU" sz="2800" b="1" dirty="0" err="1" smtClean="0">
                <a:latin typeface="Gabriola" pitchFamily="82" charset="0"/>
              </a:rPr>
              <a:t>зашкодити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господарству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чи</a:t>
            </a:r>
            <a:r>
              <a:rPr lang="ru-RU" sz="2800" b="1" dirty="0" smtClean="0">
                <a:latin typeface="Gabriola" pitchFamily="82" charset="0"/>
              </a:rPr>
              <a:t> здоров `</a:t>
            </a:r>
            <a:r>
              <a:rPr lang="ru-RU" sz="2800" b="1" dirty="0" err="1" smtClean="0">
                <a:latin typeface="Gabriola" pitchFamily="82" charset="0"/>
              </a:rPr>
              <a:t>ю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гуцулів</a:t>
            </a:r>
            <a:r>
              <a:rPr lang="ru-RU" sz="2800" b="1" dirty="0" smtClean="0">
                <a:latin typeface="Gabriola" pitchFamily="82" charset="0"/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“ Тіні забутих предків “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3571868" cy="1804982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071546"/>
            <a:ext cx="2125964" cy="3429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36"/>
            <a:ext cx="3606800" cy="2705100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643182"/>
            <a:ext cx="2919419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331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4857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Твори для дітей:</a:t>
            </a:r>
          </a:p>
          <a:p>
            <a:r>
              <a:rPr lang="uk-UA" sz="3200" dirty="0" smtClean="0">
                <a:latin typeface="Gabriola" pitchFamily="82" charset="0"/>
              </a:rPr>
              <a:t>- </a:t>
            </a:r>
            <a:r>
              <a:rPr lang="uk-UA" sz="3200" i="1" dirty="0" smtClean="0">
                <a:latin typeface="Gabriola" pitchFamily="82" charset="0"/>
              </a:rPr>
              <a:t>” Ялинка ”</a:t>
            </a:r>
          </a:p>
          <a:p>
            <a:r>
              <a:rPr lang="uk-UA" sz="3200" i="1" dirty="0" smtClean="0">
                <a:latin typeface="Gabriola" pitchFamily="82" charset="0"/>
              </a:rPr>
              <a:t>-” Маленький грішник ” </a:t>
            </a:r>
          </a:p>
          <a:p>
            <a:r>
              <a:rPr lang="uk-UA" sz="3200" i="1" dirty="0" smtClean="0">
                <a:latin typeface="Gabriola" pitchFamily="82" charset="0"/>
              </a:rPr>
              <a:t>-“ </a:t>
            </a:r>
            <a:r>
              <a:rPr lang="uk-UA" sz="3200" i="1" dirty="0" err="1" smtClean="0">
                <a:latin typeface="Gabriola" pitchFamily="82" charset="0"/>
              </a:rPr>
              <a:t>Харитя”</a:t>
            </a:r>
            <a:r>
              <a:rPr lang="uk-UA" sz="3200" i="1" dirty="0" smtClean="0">
                <a:latin typeface="Gabriola" pitchFamily="82" charset="0"/>
              </a:rPr>
              <a:t> </a:t>
            </a:r>
            <a:endParaRPr lang="ru-RU" sz="3200" i="1" dirty="0">
              <a:latin typeface="Gabriola" pitchFamily="82" charset="0"/>
            </a:endParaRPr>
          </a:p>
        </p:txBody>
      </p:sp>
      <p:pic>
        <p:nvPicPr>
          <p:cNvPr id="4" name="Рисунок 3" descr="162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736"/>
            <a:ext cx="357190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42852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7030A0"/>
                </a:solidFill>
                <a:latin typeface="Monotype Corsiva" pitchFamily="66" charset="0"/>
              </a:rPr>
              <a:t>“ </a:t>
            </a:r>
            <a:r>
              <a:rPr lang="uk-UA" sz="6600" dirty="0" err="1" smtClean="0">
                <a:solidFill>
                  <a:srgbClr val="7030A0"/>
                </a:solidFill>
                <a:latin typeface="Monotype Corsiva" pitchFamily="66" charset="0"/>
              </a:rPr>
              <a:t>Харитя</a:t>
            </a:r>
            <a:r>
              <a:rPr lang="uk-UA" sz="6600" dirty="0" smtClean="0">
                <a:solidFill>
                  <a:srgbClr val="7030A0"/>
                </a:solidFill>
                <a:latin typeface="Monotype Corsiva" pitchFamily="66" charset="0"/>
              </a:rPr>
              <a:t> “</a:t>
            </a:r>
            <a:endParaRPr lang="ru-RU" sz="6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arytja-310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142984"/>
            <a:ext cx="2220290" cy="2746148"/>
          </a:xfrm>
          <a:prstGeom prst="rect">
            <a:avLst/>
          </a:prstGeom>
        </p:spPr>
      </p:pic>
      <p:pic>
        <p:nvPicPr>
          <p:cNvPr id="6" name="Рисунок 5" descr="s845168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786058"/>
            <a:ext cx="2377599" cy="3071834"/>
          </a:xfrm>
          <a:prstGeom prst="rect">
            <a:avLst/>
          </a:prstGeom>
        </p:spPr>
      </p:pic>
      <p:pic>
        <p:nvPicPr>
          <p:cNvPr id="7" name="Рисунок 6" descr="s513560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2371716" cy="3088172"/>
          </a:xfrm>
          <a:prstGeom prst="rect">
            <a:avLst/>
          </a:prstGeom>
        </p:spPr>
      </p:pic>
      <p:pic>
        <p:nvPicPr>
          <p:cNvPr id="8" name="Рисунок 7" descr="harytja-310309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143380"/>
            <a:ext cx="2614618" cy="250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“ Ялинка “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9789666615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286016" cy="3071834"/>
          </a:xfrm>
          <a:prstGeom prst="rect">
            <a:avLst/>
          </a:prstGeom>
        </p:spPr>
      </p:pic>
      <p:pic>
        <p:nvPicPr>
          <p:cNvPr id="4" name="Рисунок 3" descr="465694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429132"/>
            <a:ext cx="3810000" cy="2286000"/>
          </a:xfrm>
          <a:prstGeom prst="rect">
            <a:avLst/>
          </a:prstGeom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285860"/>
            <a:ext cx="3143254" cy="2671766"/>
          </a:xfrm>
          <a:prstGeom prst="rect">
            <a:avLst/>
          </a:prstGeom>
        </p:spPr>
      </p:pic>
      <p:pic>
        <p:nvPicPr>
          <p:cNvPr id="6" name="Рисунок 5" descr="Mihajlo_Kotsyubinskij__Yalin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143380"/>
            <a:ext cx="190500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“ Маленький Грішник “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64e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357298"/>
            <a:ext cx="2428892" cy="3357586"/>
          </a:xfrm>
          <a:prstGeom prst="rect">
            <a:avLst/>
          </a:prstGeom>
        </p:spPr>
      </p:pic>
      <p:pic>
        <p:nvPicPr>
          <p:cNvPr id="4" name="Рисунок 3" descr="i_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2795116" cy="4389261"/>
          </a:xfrm>
          <a:prstGeom prst="rect">
            <a:avLst/>
          </a:prstGeom>
        </p:spPr>
      </p:pic>
      <p:pic>
        <p:nvPicPr>
          <p:cNvPr id="5" name="Рисунок 4" descr="s182591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3116"/>
            <a:ext cx="2886069" cy="36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6434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Gabriola" pitchFamily="82" charset="0"/>
              </a:rPr>
              <a:t>За мотивами творів письменника зняли фільми: «Навздогін за долею» М.Терещенка(1927), «Фата </a:t>
            </a:r>
            <a:r>
              <a:rPr lang="uk-UA" sz="2800" dirty="0" err="1" smtClean="0">
                <a:latin typeface="Gabriola" pitchFamily="82" charset="0"/>
              </a:rPr>
              <a:t>моргана</a:t>
            </a:r>
            <a:r>
              <a:rPr lang="uk-UA" sz="2800" dirty="0" smtClean="0">
                <a:latin typeface="Gabriola" pitchFamily="82" charset="0"/>
              </a:rPr>
              <a:t>» Б.</a:t>
            </a:r>
            <a:r>
              <a:rPr lang="uk-UA" sz="2800" dirty="0" err="1" smtClean="0">
                <a:latin typeface="Gabriola" pitchFamily="82" charset="0"/>
              </a:rPr>
              <a:t>Тягна</a:t>
            </a:r>
            <a:r>
              <a:rPr lang="uk-UA" sz="2800" dirty="0" smtClean="0">
                <a:latin typeface="Gabriola" pitchFamily="82" charset="0"/>
              </a:rPr>
              <a:t> (1937), «Кривавий світанок» О.Швачка (1956), «</a:t>
            </a:r>
            <a:r>
              <a:rPr lang="uk-UA" sz="2800" dirty="0" err="1" smtClean="0">
                <a:latin typeface="Gabriola" pitchFamily="82" charset="0"/>
              </a:rPr>
              <a:t>Пе</a:t>
            </a:r>
            <a:r>
              <a:rPr lang="en-US" sz="2800" dirty="0" smtClean="0">
                <a:latin typeface="Gabriola" pitchFamily="82" charset="0"/>
              </a:rPr>
              <a:t> -</a:t>
            </a:r>
            <a:r>
              <a:rPr lang="uk-UA" sz="2800" dirty="0" err="1" smtClean="0">
                <a:latin typeface="Gabriola" pitchFamily="82" charset="0"/>
              </a:rPr>
              <a:t>коптьор</a:t>
            </a:r>
            <a:r>
              <a:rPr lang="uk-UA" sz="2800" dirty="0" smtClean="0">
                <a:latin typeface="Gabriola" pitchFamily="82" charset="0"/>
              </a:rPr>
              <a:t>» В.</a:t>
            </a:r>
            <a:r>
              <a:rPr lang="uk-UA" sz="2800" dirty="0" err="1" smtClean="0">
                <a:latin typeface="Gabriola" pitchFamily="82" charset="0"/>
              </a:rPr>
              <a:t>Карасьова</a:t>
            </a:r>
            <a:r>
              <a:rPr lang="uk-UA" sz="2800" dirty="0" smtClean="0">
                <a:latin typeface="Gabriola" pitchFamily="82" charset="0"/>
              </a:rPr>
              <a:t> (1956), «Коні не винні» С.Комара(1956), «Дорогою ціною» М.Донського(1957), «Тіні забутих предків» С.Параджанова(1964), «Тіні забутих предків» Ю.</a:t>
            </a:r>
            <a:r>
              <a:rPr lang="uk-UA" sz="2800" dirty="0" err="1" smtClean="0">
                <a:latin typeface="Gabriola" pitchFamily="82" charset="0"/>
              </a:rPr>
              <a:t>Суярка</a:t>
            </a:r>
            <a:r>
              <a:rPr lang="uk-UA" sz="2800" dirty="0" smtClean="0">
                <a:latin typeface="Gabriola" pitchFamily="82" charset="0"/>
              </a:rPr>
              <a:t> (1990). «Подарунок на іменини» Л.Осики(1991), «Тіні забутих предків» К.</a:t>
            </a:r>
            <a:r>
              <a:rPr lang="uk-UA" sz="2800" dirty="0" err="1" smtClean="0">
                <a:latin typeface="Gabriola" pitchFamily="82" charset="0"/>
              </a:rPr>
              <a:t>Костюкова</a:t>
            </a:r>
            <a:r>
              <a:rPr lang="uk-UA" sz="2800" dirty="0" smtClean="0">
                <a:latin typeface="Gabriola" pitchFamily="82" charset="0"/>
              </a:rPr>
              <a:t> (1990).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857232"/>
            <a:ext cx="364333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4929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Помер письменник 25 квітня в Чернігові.  Останніми словами вмираючого були : “Я жити хочу!” Було тоді Михайлові Михайловичу лише 48 років. Похований на </a:t>
            </a:r>
            <a:r>
              <a:rPr lang="uk-UA" sz="2800" dirty="0" err="1" smtClean="0">
                <a:latin typeface="Monotype Corsiva" pitchFamily="66" charset="0"/>
              </a:rPr>
              <a:t>Болдиній</a:t>
            </a:r>
            <a:r>
              <a:rPr lang="uk-UA" sz="2800" dirty="0" smtClean="0">
                <a:latin typeface="Monotype Corsiva" pitchFamily="66" charset="0"/>
              </a:rPr>
              <a:t> горі в гаю Троїцького монастиря.</a:t>
            </a:r>
            <a:endParaRPr lang="ru-RU" sz="2800" dirty="0" smtClean="0">
              <a:latin typeface="Monotype Corsiva" pitchFamily="66" charset="0"/>
            </a:endParaRPr>
          </a:p>
          <a:p>
            <a:endParaRPr lang="uk-UA" sz="2800" dirty="0" smtClean="0">
              <a:latin typeface="Monotype Corsiva" pitchFamily="66" charset="0"/>
            </a:endParaRPr>
          </a:p>
        </p:txBody>
      </p:sp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2"/>
            <a:ext cx="3214710" cy="3357570"/>
          </a:xfrm>
          <a:prstGeom prst="rect">
            <a:avLst/>
          </a:prstGeom>
        </p:spPr>
      </p:pic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5000660" cy="314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614" y="142852"/>
            <a:ext cx="4443386" cy="63579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briola" pitchFamily="82" charset="0"/>
                <a:cs typeface="Andalus" pitchFamily="18" charset="-78"/>
              </a:rPr>
              <a:t>Михайло </a:t>
            </a:r>
            <a:r>
              <a:rPr lang="ru-RU" sz="3600" dirty="0" err="1" smtClean="0">
                <a:latin typeface="Gabriola" pitchFamily="82" charset="0"/>
                <a:cs typeface="Andalus" pitchFamily="18" charset="-78"/>
              </a:rPr>
              <a:t>Коцюбинський</a:t>
            </a:r>
            <a:r>
              <a:rPr lang="ru-RU" sz="3600" dirty="0" smtClean="0">
                <a:latin typeface="Gabriola" pitchFamily="82" charset="0"/>
                <a:cs typeface="Andalus" pitchFamily="18" charset="-78"/>
              </a:rPr>
              <a:t> </a:t>
            </a:r>
            <a:r>
              <a:rPr lang="ru-RU" sz="3600" dirty="0" err="1">
                <a:latin typeface="Gabriola" pitchFamily="82" charset="0"/>
                <a:cs typeface="Andalus" pitchFamily="18" charset="-78"/>
              </a:rPr>
              <a:t>народився</a:t>
            </a:r>
            <a:r>
              <a:rPr lang="ru-RU" sz="3600" dirty="0">
                <a:latin typeface="Gabriola" pitchFamily="82" charset="0"/>
                <a:cs typeface="Andalus" pitchFamily="18" charset="-78"/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latin typeface="Gabriola" pitchFamily="82" charset="0"/>
                <a:cs typeface="Andalus" pitchFamily="18" charset="-78"/>
              </a:rPr>
              <a:t>17</a:t>
            </a:r>
            <a:r>
              <a:rPr lang="ru-RU" sz="3600" dirty="0" smtClean="0">
                <a:solidFill>
                  <a:srgbClr val="FF0000"/>
                </a:solidFill>
                <a:latin typeface="Gabriola" pitchFamily="82" charset="0"/>
                <a:cs typeface="Andalus" pitchFamily="18" charset="-78"/>
                <a:hlinkClick r:id="rId2" tooltip="17 вересня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Gabriola" pitchFamily="82" charset="0"/>
                <a:cs typeface="Andalus" pitchFamily="18" charset="-78"/>
              </a:rPr>
              <a:t>вересня</a:t>
            </a:r>
            <a:r>
              <a:rPr lang="ru-RU" sz="3600" dirty="0">
                <a:solidFill>
                  <a:srgbClr val="FF0000"/>
                </a:solidFill>
                <a:latin typeface="Gabriola" pitchFamily="82" charset="0"/>
                <a:cs typeface="Andalus" pitchFamily="18" charset="-78"/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latin typeface="Gabriola" pitchFamily="82" charset="0"/>
                <a:cs typeface="Andalus" pitchFamily="18" charset="-78"/>
              </a:rPr>
              <a:t>1864 р.</a:t>
            </a:r>
            <a:r>
              <a:rPr lang="ru-RU" sz="3600" dirty="0">
                <a:latin typeface="Gabriola" pitchFamily="82" charset="0"/>
                <a:cs typeface="Andalus" pitchFamily="18" charset="-78"/>
              </a:rPr>
              <a:t> </a:t>
            </a:r>
            <a:r>
              <a:rPr lang="ru-RU" sz="3600" dirty="0" err="1" smtClean="0">
                <a:latin typeface="Gabriola" pitchFamily="82" charset="0"/>
                <a:cs typeface="Andalus" pitchFamily="18" charset="-78"/>
              </a:rPr>
              <a:t>уВінниці</a:t>
            </a:r>
            <a:r>
              <a:rPr lang="ru-RU" sz="3600" dirty="0" smtClean="0">
                <a:latin typeface="Gabriola" pitchFamily="82" charset="0"/>
                <a:cs typeface="Andalus" pitchFamily="18" charset="-78"/>
              </a:rPr>
              <a:t>.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Батько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uk-UA" sz="3600" dirty="0" smtClean="0">
                <a:solidFill>
                  <a:srgbClr val="FF0000"/>
                </a:solidFill>
                <a:latin typeface="Gabriola" pitchFamily="82" charset="0"/>
              </a:rPr>
              <a:t>Михайло Матвійович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працював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дрібним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службовцем</a:t>
            </a:r>
            <a:r>
              <a:rPr lang="ru-RU" sz="3600" dirty="0">
                <a:latin typeface="Gabriola" pitchFamily="82" charset="0"/>
              </a:rPr>
              <a:t>, пив, через </a:t>
            </a:r>
            <a:r>
              <a:rPr lang="ru-RU" sz="3600" dirty="0" err="1">
                <a:latin typeface="Gabriola" pitchFamily="82" charset="0"/>
              </a:rPr>
              <a:t>що</a:t>
            </a:r>
            <a:r>
              <a:rPr lang="ru-RU" sz="3600" dirty="0">
                <a:latin typeface="Gabriola" pitchFamily="82" charset="0"/>
              </a:rPr>
              <a:t> часто </a:t>
            </a:r>
            <a:r>
              <a:rPr lang="ru-RU" sz="3600" dirty="0" err="1">
                <a:latin typeface="Gabriola" pitchFamily="82" charset="0"/>
              </a:rPr>
              <a:t>міняв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роботу. </a:t>
            </a:r>
            <a:r>
              <a:rPr lang="ru-RU" sz="3600" dirty="0" err="1">
                <a:latin typeface="Gabriola" pitchFamily="82" charset="0"/>
              </a:rPr>
              <a:t>Мати</a:t>
            </a:r>
            <a:r>
              <a:rPr lang="ru-RU" sz="3600" dirty="0">
                <a:latin typeface="Gabriola" pitchFamily="82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Gabriola" pitchFamily="82" charset="0"/>
              </a:rPr>
              <a:t>Гликерія</a:t>
            </a:r>
            <a:r>
              <a:rPr lang="ru-RU" sz="3600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Gabriola" pitchFamily="82" charset="0"/>
              </a:rPr>
              <a:t>Максимівна</a:t>
            </a:r>
            <a:r>
              <a:rPr lang="ru-RU" sz="3600" dirty="0">
                <a:solidFill>
                  <a:srgbClr val="FF0000"/>
                </a:solidFill>
                <a:latin typeface="Gabriola" pitchFamily="82" charset="0"/>
              </a:rPr>
              <a:t> Абаз</a:t>
            </a:r>
            <a:r>
              <a:rPr lang="ru-RU" sz="3600" dirty="0">
                <a:latin typeface="Gabriola" pitchFamily="82" charset="0"/>
              </a:rPr>
              <a:t>, </a:t>
            </a:r>
            <a:r>
              <a:rPr lang="ru-RU" sz="3600" dirty="0" err="1">
                <a:latin typeface="Gabriola" pitchFamily="82" charset="0"/>
              </a:rPr>
              <a:t>дуже</a:t>
            </a:r>
            <a:r>
              <a:rPr lang="ru-RU" sz="3600" dirty="0">
                <a:latin typeface="Gabriola" pitchFamily="82" charset="0"/>
              </a:rPr>
              <a:t> любила </a:t>
            </a:r>
            <a:r>
              <a:rPr lang="ru-RU" sz="3600" dirty="0" err="1">
                <a:latin typeface="Gabriola" pitchFamily="82" charset="0"/>
              </a:rPr>
              <a:t>сина</a:t>
            </a:r>
            <a:r>
              <a:rPr lang="ru-RU" sz="3600" dirty="0">
                <a:latin typeface="Gabriola" pitchFamily="82" charset="0"/>
              </a:rPr>
              <a:t>, </a:t>
            </a:r>
            <a:r>
              <a:rPr lang="ru-RU" sz="3600" dirty="0" err="1">
                <a:latin typeface="Gabriola" pitchFamily="82" charset="0"/>
              </a:rPr>
              <a:t>вкладала</a:t>
            </a:r>
            <a:r>
              <a:rPr lang="ru-RU" sz="3600" dirty="0">
                <a:latin typeface="Gabriola" pitchFamily="82" charset="0"/>
              </a:rPr>
              <a:t> в </a:t>
            </a:r>
            <a:r>
              <a:rPr lang="ru-RU" sz="3600" dirty="0" err="1">
                <a:latin typeface="Gabriola" pitchFamily="82" charset="0"/>
              </a:rPr>
              <a:t>нього</a:t>
            </a:r>
            <a:r>
              <a:rPr lang="ru-RU" sz="3600" dirty="0">
                <a:latin typeface="Gabriola" pitchFamily="82" charset="0"/>
              </a:rPr>
              <a:t> всю душу.</a:t>
            </a:r>
            <a:endParaRPr lang="ru-RU" sz="3600" dirty="0">
              <a:latin typeface="Gabriola" pitchFamily="82" charset="0"/>
              <a:cs typeface="Andalus" pitchFamily="18" charset="-78"/>
            </a:endParaRPr>
          </a:p>
        </p:txBody>
      </p:sp>
      <p:pic>
        <p:nvPicPr>
          <p:cNvPr id="3" name="Рисунок 2" descr="800px-Kotsjubynskyj-2-2007-07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4143404" cy="488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Gabriola" pitchFamily="82" charset="0"/>
              </a:rPr>
              <a:t>Життю письменника присвячено стрічку «Родина Коцюбинських» Т.Левчука (1970, образ Коцюбинського відтворив О.Гай).</a:t>
            </a:r>
          </a:p>
          <a:p>
            <a:endParaRPr lang="uk-UA" sz="2800" dirty="0" smtClean="0">
              <a:latin typeface="Gabriola" pitchFamily="82" charset="0"/>
            </a:endParaRPr>
          </a:p>
          <a:p>
            <a:r>
              <a:rPr lang="uk-UA" sz="2800" dirty="0" smtClean="0">
                <a:latin typeface="Gabriola" pitchFamily="82" charset="0"/>
              </a:rPr>
              <a:t>Михайла Коцюбинського показано у фільмі  «Правда» (1957 р., його зіграв В.Черняк) та в науково-популярній стрічці  « Михайло Коцюбинський» (1958), «Дурочки»(1958).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7166"/>
            <a:ext cx="3786214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47863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Письменник і вчений Валерій Шевчук зазначив : “ Творчість Коцюбинського увійшла у золотий фонд української літератури,а коли говорити про літературу ХХ століття,то саме він був однією із найяскравіших зірок,які її утверджували. “ </a:t>
            </a:r>
          </a:p>
          <a:p>
            <a:r>
              <a:rPr lang="uk-UA" dirty="0" smtClean="0"/>
              <a:t>                               </a:t>
            </a:r>
            <a:endParaRPr lang="ru-RU" dirty="0"/>
          </a:p>
        </p:txBody>
      </p:sp>
      <p:pic>
        <p:nvPicPr>
          <p:cNvPr id="3" name="Рисунок 2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714356"/>
            <a:ext cx="33099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57430"/>
            <a:ext cx="6572296" cy="3800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  <a:latin typeface="Monotype Corsiva" pitchFamily="66" charset="0"/>
              </a:rPr>
              <a:t>На відкритті пам’ятника І.Котляревському  у Полтаві(1903)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174" y="1714488"/>
            <a:ext cx="3670300" cy="4772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  <a:latin typeface="Monotype Corsiva" pitchFamily="66" charset="0"/>
              </a:rPr>
              <a:t>Михайло Коцюбинський і його дружина Віра Устимівна </a:t>
            </a:r>
            <a:r>
              <a:rPr lang="uk-UA" sz="4000" dirty="0" err="1" smtClean="0">
                <a:solidFill>
                  <a:srgbClr val="7030A0"/>
                </a:solidFill>
                <a:latin typeface="Monotype Corsiva" pitchFamily="66" charset="0"/>
              </a:rPr>
              <a:t>Дейша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357430"/>
            <a:ext cx="5080000" cy="3302000"/>
          </a:xfrm>
          <a:prstGeom prst="rect">
            <a:avLst/>
          </a:prstGeom>
        </p:spPr>
      </p:pic>
      <p:pic>
        <p:nvPicPr>
          <p:cNvPr id="4" name="Picture 2" descr="C:\Users\Валентина\Desktop\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44675"/>
            <a:ext cx="317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  <a:latin typeface="Monotype Corsiva" pitchFamily="66" charset="0"/>
              </a:rPr>
              <a:t>Будинок Є.</a:t>
            </a:r>
            <a:r>
              <a:rPr lang="uk-UA" sz="3600" dirty="0" err="1" smtClean="0">
                <a:solidFill>
                  <a:srgbClr val="7030A0"/>
                </a:solidFill>
                <a:latin typeface="Monotype Corsiva" pitchFamily="66" charset="0"/>
              </a:rPr>
              <a:t>Чикаленка</a:t>
            </a:r>
            <a:r>
              <a:rPr lang="uk-UA" sz="3600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uk-UA" sz="3600" dirty="0" err="1" smtClean="0">
                <a:solidFill>
                  <a:srgbClr val="7030A0"/>
                </a:solidFill>
                <a:latin typeface="Monotype Corsiva" pitchFamily="66" charset="0"/>
              </a:rPr>
              <a:t>Кононівці</a:t>
            </a:r>
            <a:r>
              <a:rPr lang="uk-UA" sz="3600" dirty="0" smtClean="0">
                <a:solidFill>
                  <a:srgbClr val="7030A0"/>
                </a:solidFill>
                <a:latin typeface="Monotype Corsiva" pitchFamily="66" charset="0"/>
              </a:rPr>
              <a:t>,де відпочивав письменник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42852"/>
            <a:ext cx="2916238" cy="362585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286676" cy="55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0"/>
            <a:ext cx="3201990" cy="3981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071546"/>
            <a:ext cx="5000660" cy="5357850"/>
          </a:xfrm>
        </p:spPr>
        <p:txBody>
          <a:bodyPr anchor="t">
            <a:normAutofit fontScale="90000"/>
          </a:bodyPr>
          <a:lstStyle/>
          <a:p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Навчаючись у Барській початковій школі (1875-1876 рр.) та </a:t>
            </a:r>
            <a:r>
              <a:rPr lang="uk-UA" sz="2800" dirty="0" err="1" smtClean="0">
                <a:latin typeface="Gabriola" pitchFamily="82" charset="0"/>
                <a:cs typeface="Times New Roman" pitchFamily="18" charset="0"/>
              </a:rPr>
              <a:t>Шаргородському</a:t>
            </a:r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 духовному училищі (1876-1880) М.Коцюбинський виділявся серед своїх однокласників умінням писати цікаві, оригінальні твори.</a:t>
            </a:r>
            <a:br>
              <a:rPr lang="uk-UA" sz="2800" dirty="0" smtClean="0">
                <a:latin typeface="Gabriola" pitchFamily="82" charset="0"/>
                <a:cs typeface="Times New Roman" pitchFamily="18" charset="0"/>
              </a:rPr>
            </a:br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По закінченні духовного училища через нестатки не зміг далі вчитися.(Після смерті</a:t>
            </a:r>
            <a:r>
              <a:rPr lang="ru-RU" sz="2800" dirty="0" smtClean="0">
                <a:latin typeface="Gabriola" pitchFamily="82" charset="0"/>
                <a:cs typeface="Times New Roman" pitchFamily="18" charset="0"/>
              </a:rPr>
              <a:t> батька  в 1886 </a:t>
            </a:r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році на нього лягли родинні турботи).</a:t>
            </a:r>
            <a:br>
              <a:rPr lang="uk-UA" sz="2800" dirty="0" smtClean="0">
                <a:latin typeface="Gabriola" pitchFamily="82" charset="0"/>
                <a:cs typeface="Times New Roman" pitchFamily="18" charset="0"/>
              </a:rPr>
            </a:br>
            <a:r>
              <a:rPr lang="ru-RU" sz="2700" dirty="0" err="1" smtClean="0">
                <a:latin typeface="Gabriola" pitchFamily="82" charset="0"/>
              </a:rPr>
              <a:t>Упродовж</a:t>
            </a:r>
            <a:r>
              <a:rPr lang="ru-RU" sz="2700" dirty="0" smtClean="0">
                <a:latin typeface="Gabriola" pitchFamily="82" charset="0"/>
              </a:rPr>
              <a:t> десяти </a:t>
            </a:r>
            <a:r>
              <a:rPr lang="ru-RU" sz="2700" dirty="0" err="1" smtClean="0">
                <a:latin typeface="Gabriola" pitchFamily="82" charset="0"/>
              </a:rPr>
              <a:t>років</a:t>
            </a:r>
            <a:r>
              <a:rPr lang="ru-RU" sz="2700" dirty="0" smtClean="0">
                <a:latin typeface="Gabriola" pitchFamily="82" charset="0"/>
              </a:rPr>
              <a:t> (1882 - 1892) </a:t>
            </a:r>
            <a:r>
              <a:rPr lang="ru-RU" sz="2700" dirty="0" err="1" smtClean="0">
                <a:latin typeface="Gabriola" pitchFamily="82" charset="0"/>
              </a:rPr>
              <a:t>Коцюбинський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займається</a:t>
            </a:r>
            <a:r>
              <a:rPr lang="ru-RU" sz="2700" dirty="0" smtClean="0">
                <a:latin typeface="Gabriola" pitchFamily="82" charset="0"/>
              </a:rPr>
              <a:t> репетиторством у </a:t>
            </a:r>
            <a:r>
              <a:rPr lang="ru-RU" sz="2700" dirty="0" err="1" smtClean="0">
                <a:latin typeface="Gabriola" pitchFamily="82" charset="0"/>
              </a:rPr>
              <a:t>сім'ях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чиновників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у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Вінниці</a:t>
            </a:r>
            <a:r>
              <a:rPr lang="ru-RU" sz="2700" dirty="0" smtClean="0">
                <a:latin typeface="Gabriola" pitchFamily="82" charset="0"/>
              </a:rPr>
              <a:t> та в </a:t>
            </a:r>
            <a:r>
              <a:rPr lang="ru-RU" sz="2700" dirty="0" err="1" smtClean="0">
                <a:latin typeface="Gabriola" pitchFamily="82" charset="0"/>
              </a:rPr>
              <a:t>навколишніх</a:t>
            </a:r>
            <a:r>
              <a:rPr lang="ru-RU" sz="2700" dirty="0" smtClean="0">
                <a:latin typeface="Gabriola" pitchFamily="82" charset="0"/>
              </a:rPr>
              <a:t> селах, </a:t>
            </a:r>
            <a:r>
              <a:rPr lang="ru-RU" sz="2700" dirty="0" err="1" smtClean="0">
                <a:latin typeface="Gabriola" pitchFamily="82" charset="0"/>
              </a:rPr>
              <a:t>зокрема</a:t>
            </a:r>
            <a:r>
              <a:rPr lang="ru-RU" sz="2700" dirty="0" smtClean="0">
                <a:latin typeface="Gabriola" pitchFamily="82" charset="0"/>
              </a:rPr>
              <a:t> в с. </a:t>
            </a:r>
            <a:r>
              <a:rPr lang="ru-RU" sz="2700" dirty="0" err="1" smtClean="0">
                <a:latin typeface="Gabriola" pitchFamily="82" charset="0"/>
              </a:rPr>
              <a:t>Лопатинці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Ямпільського</a:t>
            </a:r>
            <a:r>
              <a:rPr lang="ru-RU" sz="2700" dirty="0" smtClean="0">
                <a:latin typeface="Gabriola" pitchFamily="82" charset="0"/>
              </a:rPr>
              <a:t> </a:t>
            </a:r>
            <a:r>
              <a:rPr lang="ru-RU" sz="2700" dirty="0" err="1" smtClean="0">
                <a:latin typeface="Gabriola" pitchFamily="82" charset="0"/>
              </a:rPr>
              <a:t>повіту</a:t>
            </a:r>
            <a:r>
              <a:rPr lang="ru-RU" sz="2700" dirty="0" smtClean="0">
                <a:latin typeface="Gabriola" pitchFamily="82" charset="0"/>
              </a:rPr>
              <a:t>.</a:t>
            </a:r>
            <a:r>
              <a:rPr lang="ru-RU" sz="2800" dirty="0" smtClean="0"/>
              <a:t> 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722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Vijaya" pitchFamily="34" charset="0"/>
              </a:rPr>
              <a:t>Навчання</a:t>
            </a:r>
            <a:r>
              <a:rPr lang="ru-RU" sz="54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Vijaya" pitchFamily="34" charset="0"/>
              </a:rPr>
              <a:t> та </a:t>
            </a:r>
            <a:r>
              <a:rPr lang="ru-RU" sz="54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Vijaya" pitchFamily="34" charset="0"/>
              </a:rPr>
              <a:t>праця</a:t>
            </a:r>
            <a:endParaRPr lang="ru-RU" sz="54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Vijaya" pitchFamily="34" charset="0"/>
            </a:endParaRPr>
          </a:p>
        </p:txBody>
      </p:sp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33337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3071834" cy="34290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 З 16 років 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був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складі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Одеської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філоксерної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комісії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, яка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боролася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зі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шкідником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 винограду —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філоксерою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. </a:t>
            </a:r>
            <a:r>
              <a:rPr lang="uk-UA" sz="3200" dirty="0" smtClean="0">
                <a:latin typeface="Gabriola" pitchFamily="82" charset="0"/>
                <a:cs typeface="Times New Roman" pitchFamily="18" charset="0"/>
              </a:rPr>
              <a:t>Працює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 в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Бесарабії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Gabriola" pitchFamily="82" charset="0"/>
                <a:cs typeface="Times New Roman" pitchFamily="18" charset="0"/>
              </a:rPr>
              <a:t>Криму</a:t>
            </a:r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Праця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214818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Робота в селах </a:t>
            </a:r>
            <a:r>
              <a:rPr lang="ru-RU" sz="2800" dirty="0" err="1" smtClean="0">
                <a:latin typeface="Gabriola" pitchFamily="82" charset="0"/>
              </a:rPr>
              <a:t>Бессарабії</a:t>
            </a:r>
            <a:r>
              <a:rPr lang="ru-RU" sz="2800" dirty="0" smtClean="0">
                <a:latin typeface="Gabriola" pitchFamily="82" charset="0"/>
              </a:rPr>
              <a:t> дала </a:t>
            </a:r>
            <a:r>
              <a:rPr lang="uk-UA" sz="2800" dirty="0" smtClean="0">
                <a:latin typeface="Gabriola" pitchFamily="82" charset="0"/>
              </a:rPr>
              <a:t>йому матеріал для написання циклу молдавських оповідань</a:t>
            </a:r>
            <a:r>
              <a:rPr lang="ru-RU" sz="2800" dirty="0" smtClean="0">
                <a:latin typeface="Gabriola" pitchFamily="82" charset="0"/>
              </a:rPr>
              <a:t>: </a:t>
            </a:r>
            <a:r>
              <a:rPr lang="ru-RU" sz="2800" dirty="0" smtClean="0">
                <a:latin typeface="Gabriola" pitchFamily="82" charset="0"/>
              </a:rPr>
              <a:t>«</a:t>
            </a:r>
            <a:r>
              <a:rPr lang="uk-UA" sz="2800" dirty="0" smtClean="0">
                <a:latin typeface="Gabriola" pitchFamily="82" charset="0"/>
              </a:rPr>
              <a:t>Для </a:t>
            </a:r>
            <a:r>
              <a:rPr lang="uk-UA" sz="2800" dirty="0" smtClean="0">
                <a:latin typeface="Gabriola" pitchFamily="82" charset="0"/>
              </a:rPr>
              <a:t>загального добра», «</a:t>
            </a:r>
            <a:r>
              <a:rPr lang="uk-UA" sz="2800" dirty="0" err="1" smtClean="0">
                <a:latin typeface="Gabriola" pitchFamily="82" charset="0"/>
              </a:rPr>
              <a:t>Пе-Коптьор</a:t>
            </a:r>
            <a:r>
              <a:rPr lang="uk-UA" sz="2800" dirty="0" smtClean="0">
                <a:latin typeface="Gabriola" pitchFamily="82" charset="0"/>
              </a:rPr>
              <a:t>», «Дорогою ціною».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Рисунок 4" descr="9789663395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214422"/>
            <a:ext cx="326232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3082948"/>
          </a:xfrm>
        </p:spPr>
        <p:txBody>
          <a:bodyPr>
            <a:normAutofit/>
          </a:bodyPr>
          <a:lstStyle/>
          <a:p>
            <a:r>
              <a:rPr lang="uk-UA" sz="3100" dirty="0" smtClean="0">
                <a:latin typeface="Gabriola" pitchFamily="82" charset="0"/>
                <a:cs typeface="Times New Roman" pitchFamily="18" charset="0"/>
              </a:rPr>
              <a:t>В кінці листопада 1897 року М.Коцюбинський переїхав до Житомира і протягом кількох місяців працював у редакції газети </a:t>
            </a:r>
            <a:r>
              <a:rPr lang="uk-UA" sz="3100" dirty="0" err="1" smtClean="0">
                <a:latin typeface="Gabriola" pitchFamily="82" charset="0"/>
                <a:cs typeface="Times New Roman" pitchFamily="18" charset="0"/>
              </a:rPr>
              <a:t>“Волинь”</a:t>
            </a:r>
            <a:r>
              <a:rPr lang="uk-UA" sz="3100" dirty="0" smtClean="0">
                <a:latin typeface="Gabriola" pitchFamily="82" charset="0"/>
                <a:cs typeface="Times New Roman" pitchFamily="18" charset="0"/>
              </a:rPr>
              <a:t>.</a:t>
            </a:r>
            <a:endParaRPr lang="ru-RU" sz="31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4071942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Навесні 1898 року М. Коцюбинський повернувся до Чернігова. Тринадцять років працював він тут в губернському земстві діловодом, якийсь час завідував столом народної освіти, був редактором </a:t>
            </a:r>
            <a:r>
              <a:rPr lang="uk-UA" sz="2800" dirty="0" err="1" smtClean="0">
                <a:latin typeface="Gabriola" pitchFamily="82" charset="0"/>
                <a:cs typeface="Times New Roman" pitchFamily="18" charset="0"/>
              </a:rPr>
              <a:t>“Земського</a:t>
            </a:r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Gabriola" pitchFamily="82" charset="0"/>
                <a:cs typeface="Times New Roman" pitchFamily="18" charset="0"/>
              </a:rPr>
              <a:t>сборника”</a:t>
            </a:r>
            <a:r>
              <a:rPr lang="uk-UA" sz="2800" dirty="0" smtClean="0">
                <a:latin typeface="Gabriola" pitchFamily="82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48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1480"/>
            <a:ext cx="338614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4572032" cy="500066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Gabriola" pitchFamily="82" charset="0"/>
              </a:rPr>
              <a:t>Літературна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кар'єра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Михайла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почалася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повного</a:t>
            </a:r>
            <a:r>
              <a:rPr lang="ru-RU" sz="2400" dirty="0" smtClean="0">
                <a:latin typeface="Gabriola" pitchFamily="82" charset="0"/>
              </a:rPr>
              <a:t> провалу. У 1884 р. </a:t>
            </a:r>
            <a:r>
              <a:rPr lang="ru-RU" sz="2400" dirty="0" err="1" smtClean="0">
                <a:latin typeface="Gabriola" pitchFamily="82" charset="0"/>
              </a:rPr>
              <a:t>він</a:t>
            </a:r>
            <a:r>
              <a:rPr lang="ru-RU" sz="2400" dirty="0" smtClean="0">
                <a:latin typeface="Gabriola" pitchFamily="82" charset="0"/>
              </a:rPr>
              <a:t> написав </a:t>
            </a:r>
            <a:r>
              <a:rPr lang="ru-RU" sz="2400" dirty="0" err="1" smtClean="0">
                <a:latin typeface="Gabriola" pitchFamily="82" charset="0"/>
              </a:rPr>
              <a:t>оповідання</a:t>
            </a:r>
            <a:r>
              <a:rPr lang="ru-RU" sz="2400" dirty="0" smtClean="0">
                <a:latin typeface="Gabriola" pitchFamily="82" charset="0"/>
              </a:rPr>
              <a:t> «</a:t>
            </a:r>
            <a:r>
              <a:rPr lang="ru-RU" sz="2400" dirty="0" err="1" smtClean="0">
                <a:latin typeface="Gabriola" pitchFamily="82" charset="0"/>
              </a:rPr>
              <a:t>Андрій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Соловко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або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Вченіє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світ</a:t>
            </a:r>
            <a:r>
              <a:rPr lang="ru-RU" sz="2400" dirty="0" smtClean="0">
                <a:latin typeface="Gabriola" pitchFamily="82" charset="0"/>
              </a:rPr>
              <a:t>, а </a:t>
            </a:r>
            <a:r>
              <a:rPr lang="ru-RU" sz="2400" dirty="0" err="1" smtClean="0">
                <a:latin typeface="Gabriola" pitchFamily="82" charset="0"/>
              </a:rPr>
              <a:t>невченіє</a:t>
            </a:r>
            <a:r>
              <a:rPr lang="ru-RU" sz="2400" dirty="0" smtClean="0">
                <a:latin typeface="Gabriola" pitchFamily="82" charset="0"/>
              </a:rPr>
              <a:t> тьма». </a:t>
            </a:r>
            <a:r>
              <a:rPr lang="ru-RU" sz="2400" dirty="0" err="1" smtClean="0">
                <a:latin typeface="Gabriola" pitchFamily="82" charset="0"/>
              </a:rPr>
              <a:t>Цю</a:t>
            </a:r>
            <a:r>
              <a:rPr lang="ru-RU" sz="2400" dirty="0" smtClean="0">
                <a:latin typeface="Gabriola" pitchFamily="82" charset="0"/>
              </a:rPr>
              <a:t> першу </a:t>
            </a:r>
            <a:r>
              <a:rPr lang="ru-RU" sz="2400" dirty="0" err="1" smtClean="0">
                <a:latin typeface="Gabriola" pitchFamily="82" charset="0"/>
              </a:rPr>
              <a:t>спробу</a:t>
            </a:r>
            <a:r>
              <a:rPr lang="ru-RU" sz="2400" dirty="0" smtClean="0">
                <a:latin typeface="Gabriola" pitchFamily="82" charset="0"/>
              </a:rPr>
              <a:t> молодого автора </a:t>
            </a:r>
            <a:r>
              <a:rPr lang="ru-RU" sz="2400" dirty="0" err="1" smtClean="0">
                <a:latin typeface="Gabriola" pitchFamily="82" charset="0"/>
              </a:rPr>
              <a:t>було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оцінено</a:t>
            </a:r>
            <a:r>
              <a:rPr lang="ru-RU" sz="2400" dirty="0" smtClean="0">
                <a:latin typeface="Gabriola" pitchFamily="82" charset="0"/>
              </a:rPr>
              <a:t> вельми скептично. Один </a:t>
            </a:r>
            <a:r>
              <a:rPr lang="ru-RU" sz="2400" dirty="0" err="1" smtClean="0">
                <a:latin typeface="Gabriola" pitchFamily="82" charset="0"/>
              </a:rPr>
              <a:t>із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критиків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радив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початківцеві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залишити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цю</a:t>
            </a:r>
            <a:r>
              <a:rPr lang="ru-RU" sz="2400" dirty="0" smtClean="0">
                <a:latin typeface="Gabriola" pitchFamily="82" charset="0"/>
              </a:rPr>
              <a:t> справу. </a:t>
            </a:r>
            <a:r>
              <a:rPr lang="ru-RU" sz="2400" dirty="0" err="1" smtClean="0">
                <a:latin typeface="Gabriola" pitchFamily="82" charset="0"/>
              </a:rPr>
              <a:t>Проте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присуд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критиків</a:t>
            </a:r>
            <a:r>
              <a:rPr lang="ru-RU" sz="2400" dirty="0" smtClean="0">
                <a:latin typeface="Gabriola" pitchFamily="82" charset="0"/>
              </a:rPr>
              <a:t> не </a:t>
            </a:r>
            <a:r>
              <a:rPr lang="ru-RU" sz="2400" dirty="0" err="1" smtClean="0">
                <a:latin typeface="Gabriola" pitchFamily="82" charset="0"/>
              </a:rPr>
              <a:t>спинив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творчого</a:t>
            </a:r>
            <a:r>
              <a:rPr lang="ru-RU" sz="2400" dirty="0" smtClean="0">
                <a:latin typeface="Gabriola" pitchFamily="82" charset="0"/>
              </a:rPr>
              <a:t> запалу </a:t>
            </a:r>
            <a:r>
              <a:rPr lang="ru-RU" sz="2400" dirty="0" err="1" smtClean="0">
                <a:latin typeface="Gabriola" pitchFamily="82" charset="0"/>
              </a:rPr>
              <a:t>Коцюбинського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він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пише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далі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але</a:t>
            </a:r>
            <a:r>
              <a:rPr lang="ru-RU" sz="2400" dirty="0" smtClean="0">
                <a:latin typeface="Gabriola" pitchFamily="82" charset="0"/>
              </a:rPr>
              <a:t> твори до </a:t>
            </a:r>
            <a:r>
              <a:rPr lang="ru-RU" sz="2400" dirty="0" err="1" smtClean="0">
                <a:latin typeface="Gabriola" pitchFamily="82" charset="0"/>
              </a:rPr>
              <a:t>друку</a:t>
            </a:r>
            <a:r>
              <a:rPr lang="ru-RU" sz="2400" dirty="0" smtClean="0">
                <a:latin typeface="Gabriola" pitchFamily="82" charset="0"/>
              </a:rPr>
              <a:t> не </a:t>
            </a:r>
            <a:r>
              <a:rPr lang="ru-RU" sz="2400" dirty="0" err="1" smtClean="0">
                <a:latin typeface="Gabriola" pitchFamily="82" charset="0"/>
              </a:rPr>
              <a:t>подає</a:t>
            </a:r>
            <a:r>
              <a:rPr lang="ru-RU" sz="2400" dirty="0" smtClean="0">
                <a:latin typeface="Gabriola" pitchFamily="82" charset="0"/>
              </a:rPr>
              <a:t>. </a:t>
            </a:r>
            <a:r>
              <a:rPr lang="ru-RU" sz="2400" dirty="0" err="1" smtClean="0">
                <a:latin typeface="Gabriola" pitchFamily="82" charset="0"/>
              </a:rPr>
              <a:t>Коцюбинський</a:t>
            </a:r>
            <a:r>
              <a:rPr lang="ru-RU" sz="2400" dirty="0" smtClean="0">
                <a:latin typeface="Gabriola" pitchFamily="82" charset="0"/>
              </a:rPr>
              <a:t> почав </a:t>
            </a:r>
            <a:r>
              <a:rPr lang="ru-RU" sz="2400" dirty="0" err="1" smtClean="0">
                <a:latin typeface="Gabriola" pitchFamily="82" charset="0"/>
              </a:rPr>
              <a:t>друкуватися</a:t>
            </a:r>
            <a:r>
              <a:rPr lang="ru-RU" sz="2400" dirty="0" smtClean="0">
                <a:latin typeface="Gabriola" pitchFamily="82" charset="0"/>
              </a:rPr>
              <a:t> в 1890 р. —</a:t>
            </a:r>
            <a:r>
              <a:rPr lang="ru-RU" sz="2400" dirty="0" err="1" smtClean="0">
                <a:latin typeface="Gabriola" pitchFamily="82" charset="0"/>
              </a:rPr>
              <a:t>львівський</a:t>
            </a:r>
            <a:r>
              <a:rPr lang="ru-RU" sz="2400" dirty="0" smtClean="0">
                <a:latin typeface="Gabriola" pitchFamily="82" charset="0"/>
              </a:rPr>
              <a:t> дитячий журнал «</a:t>
            </a:r>
            <a:r>
              <a:rPr lang="ru-RU" sz="2400" dirty="0" err="1" smtClean="0">
                <a:latin typeface="Gabriola" pitchFamily="82" charset="0"/>
              </a:rPr>
              <a:t>Дзвінок</a:t>
            </a:r>
            <a:r>
              <a:rPr lang="ru-RU" sz="2400" dirty="0" smtClean="0">
                <a:latin typeface="Gabriola" pitchFamily="82" charset="0"/>
              </a:rPr>
              <a:t>» </a:t>
            </a:r>
            <a:r>
              <a:rPr lang="ru-RU" sz="2400" dirty="0" err="1" smtClean="0">
                <a:latin typeface="Gabriola" pitchFamily="82" charset="0"/>
              </a:rPr>
              <a:t>опублікував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його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вірш</a:t>
            </a:r>
            <a:r>
              <a:rPr lang="ru-RU" sz="2400" dirty="0" smtClean="0">
                <a:latin typeface="Gabriola" pitchFamily="82" charset="0"/>
              </a:rPr>
              <a:t> «Наша хатка».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802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Початок  </a:t>
            </a:r>
            <a:r>
              <a:rPr lang="ru-RU" sz="40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літературної</a:t>
            </a:r>
            <a:r>
              <a:rPr lang="ru-RU" sz="4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кар</a:t>
            </a:r>
            <a:r>
              <a:rPr lang="en-US" sz="4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`</a:t>
            </a:r>
            <a:r>
              <a:rPr lang="ru-RU" sz="40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єри</a:t>
            </a:r>
            <a:endParaRPr lang="ru-RU" sz="40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857232"/>
            <a:ext cx="3790476" cy="523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85860"/>
            <a:ext cx="885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Gabriola" pitchFamily="82" charset="0"/>
              </a:rPr>
              <a:t>На початку 1891 р. </a:t>
            </a:r>
            <a:r>
              <a:rPr lang="ru-RU" sz="2400" dirty="0" err="1" smtClean="0">
                <a:latin typeface="Gabriola" pitchFamily="82" charset="0"/>
              </a:rPr>
              <a:t>він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їде</a:t>
            </a:r>
            <a:r>
              <a:rPr lang="ru-RU" sz="2400" dirty="0" smtClean="0">
                <a:latin typeface="Gabriola" pitchFamily="82" charset="0"/>
              </a:rPr>
              <a:t> в с. </a:t>
            </a:r>
            <a:r>
              <a:rPr lang="ru-RU" sz="2400" dirty="0" err="1" smtClean="0">
                <a:latin typeface="Gabriola" pitchFamily="82" charset="0"/>
              </a:rPr>
              <a:t>Лопатинці</a:t>
            </a:r>
            <a:r>
              <a:rPr lang="ru-RU" sz="2400" dirty="0" smtClean="0">
                <a:latin typeface="Gabriola" pitchFamily="82" charset="0"/>
              </a:rPr>
              <a:t> на </a:t>
            </a:r>
            <a:r>
              <a:rPr lang="ru-RU" sz="2400" dirty="0" err="1" smtClean="0">
                <a:latin typeface="Gabriola" pitchFamily="82" charset="0"/>
              </a:rPr>
              <a:t>Вінниччині</a:t>
            </a:r>
            <a:r>
              <a:rPr lang="ru-RU" sz="2400" dirty="0" smtClean="0">
                <a:latin typeface="Gabriola" pitchFamily="82" charset="0"/>
              </a:rPr>
              <a:t>, де </a:t>
            </a:r>
            <a:r>
              <a:rPr lang="ru-RU" sz="2400" dirty="0" err="1" smtClean="0">
                <a:latin typeface="Gabriola" pitchFamily="82" charset="0"/>
              </a:rPr>
              <a:t>поєднує</a:t>
            </a:r>
            <a:r>
              <a:rPr lang="ru-RU" sz="2400" dirty="0" smtClean="0">
                <a:latin typeface="Gabriola" pitchFamily="82" charset="0"/>
              </a:rPr>
              <a:t> роботу </a:t>
            </a:r>
            <a:r>
              <a:rPr lang="ru-RU" sz="2400" dirty="0" err="1" smtClean="0">
                <a:latin typeface="Gabriola" pitchFamily="82" charset="0"/>
              </a:rPr>
              <a:t>домашнього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вчителя</a:t>
            </a:r>
            <a:r>
              <a:rPr lang="ru-RU" sz="2400" dirty="0" smtClean="0">
                <a:latin typeface="Gabriola" pitchFamily="82" charset="0"/>
              </a:rPr>
              <a:t> в </a:t>
            </a:r>
            <a:r>
              <a:rPr lang="ru-RU" sz="2400" dirty="0" err="1" smtClean="0">
                <a:latin typeface="Gabriola" pitchFamily="82" charset="0"/>
              </a:rPr>
              <a:t>родині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місцевого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службовця</a:t>
            </a:r>
            <a:r>
              <a:rPr lang="ru-RU" sz="2400" dirty="0" smtClean="0">
                <a:latin typeface="Gabriola" pitchFamily="82" charset="0"/>
              </a:rPr>
              <a:t> (бухгалтера </a:t>
            </a:r>
            <a:r>
              <a:rPr lang="ru-RU" sz="2400" dirty="0" err="1" smtClean="0">
                <a:latin typeface="Gabriola" pitchFamily="82" charset="0"/>
              </a:rPr>
              <a:t>цукрозаводу</a:t>
            </a:r>
            <a:r>
              <a:rPr lang="ru-RU" sz="2400" dirty="0" smtClean="0">
                <a:latin typeface="Gabriola" pitchFamily="82" charset="0"/>
              </a:rPr>
              <a:t>) </a:t>
            </a:r>
            <a:r>
              <a:rPr lang="ru-RU" sz="2400" dirty="0" err="1" smtClean="0">
                <a:latin typeface="Gabriola" pitchFamily="82" charset="0"/>
              </a:rPr>
              <a:t>з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поглибленим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вивченням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життя</a:t>
            </a:r>
            <a:r>
              <a:rPr lang="ru-RU" sz="2400" dirty="0" smtClean="0">
                <a:latin typeface="Gabriola" pitchFamily="82" charset="0"/>
              </a:rPr>
              <a:t> села, </a:t>
            </a:r>
            <a:r>
              <a:rPr lang="ru-RU" sz="2400" dirty="0" err="1" smtClean="0">
                <a:latin typeface="Gabriola" pitchFamily="82" charset="0"/>
              </a:rPr>
              <a:t>народної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мови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культури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розпочинає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серйозну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літературну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працю</a:t>
            </a:r>
            <a:r>
              <a:rPr lang="ru-RU" sz="2400" dirty="0" smtClean="0">
                <a:latin typeface="Gabriola" pitchFamily="82" charset="0"/>
              </a:rPr>
              <a:t>. За один 1891 </a:t>
            </a:r>
            <a:r>
              <a:rPr lang="ru-RU" sz="2400" dirty="0" err="1" smtClean="0">
                <a:latin typeface="Gabriola" pitchFamily="82" charset="0"/>
              </a:rPr>
              <a:t>рік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з-під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його</a:t>
            </a:r>
            <a:r>
              <a:rPr lang="ru-RU" sz="2400" dirty="0" smtClean="0">
                <a:latin typeface="Gabriola" pitchFamily="82" charset="0"/>
              </a:rPr>
              <a:t> пера </a:t>
            </a:r>
            <a:r>
              <a:rPr lang="ru-RU" sz="2400" dirty="0" err="1" smtClean="0">
                <a:latin typeface="Gabriola" pitchFamily="82" charset="0"/>
              </a:rPr>
              <a:t>виходять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оповідання</a:t>
            </a:r>
            <a:r>
              <a:rPr lang="ru-RU" sz="2400" dirty="0" smtClean="0">
                <a:latin typeface="Gabriola" pitchFamily="82" charset="0"/>
              </a:rPr>
              <a:t> «</a:t>
            </a:r>
            <a:r>
              <a:rPr lang="ru-RU" sz="2400" dirty="0" err="1" smtClean="0">
                <a:latin typeface="Gabriola" pitchFamily="82" charset="0"/>
              </a:rPr>
              <a:t>Харитя</a:t>
            </a:r>
            <a:r>
              <a:rPr lang="ru-RU" sz="2400" dirty="0" smtClean="0">
                <a:latin typeface="Gabriola" pitchFamily="82" charset="0"/>
              </a:rPr>
              <a:t>», «</a:t>
            </a:r>
            <a:r>
              <a:rPr lang="ru-RU" sz="2400" dirty="0" err="1" smtClean="0">
                <a:latin typeface="Gabriola" pitchFamily="82" charset="0"/>
              </a:rPr>
              <a:t>Ялинка</a:t>
            </a:r>
            <a:r>
              <a:rPr lang="ru-RU" sz="2400" dirty="0" smtClean="0">
                <a:latin typeface="Gabriola" pitchFamily="82" charset="0"/>
              </a:rPr>
              <a:t>», «</a:t>
            </a:r>
            <a:r>
              <a:rPr lang="ru-RU" sz="2400" dirty="0" err="1" smtClean="0">
                <a:latin typeface="Gabriola" pitchFamily="82" charset="0"/>
              </a:rPr>
              <a:t>П'ятизлотник</a:t>
            </a:r>
            <a:r>
              <a:rPr lang="ru-RU" sz="2400" dirty="0" smtClean="0">
                <a:latin typeface="Gabriola" pitchFamily="82" charset="0"/>
              </a:rPr>
              <a:t>», </a:t>
            </a:r>
            <a:r>
              <a:rPr lang="ru-RU" sz="2400" dirty="0" err="1" smtClean="0">
                <a:latin typeface="Gabriola" pitchFamily="82" charset="0"/>
              </a:rPr>
              <a:t>повість</a:t>
            </a:r>
            <a:r>
              <a:rPr lang="ru-RU" sz="2400" dirty="0" smtClean="0">
                <a:latin typeface="Gabriola" pitchFamily="82" charset="0"/>
              </a:rPr>
              <a:t> «На </a:t>
            </a:r>
            <a:r>
              <a:rPr lang="ru-RU" sz="2400" dirty="0" err="1" smtClean="0">
                <a:latin typeface="Gabriola" pitchFamily="82" charset="0"/>
              </a:rPr>
              <a:t>віру</a:t>
            </a:r>
            <a:r>
              <a:rPr lang="ru-RU" sz="2400" dirty="0" smtClean="0">
                <a:latin typeface="Gabriola" pitchFamily="82" charset="0"/>
              </a:rPr>
              <a:t>», </a:t>
            </a:r>
            <a:r>
              <a:rPr lang="ru-RU" sz="2400" dirty="0" err="1" smtClean="0">
                <a:latin typeface="Gabriola" pitchFamily="82" charset="0"/>
              </a:rPr>
              <a:t>віршована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казка</a:t>
            </a:r>
            <a:r>
              <a:rPr lang="ru-RU" sz="2400" dirty="0" smtClean="0">
                <a:latin typeface="Gabriola" pitchFamily="82" charset="0"/>
              </a:rPr>
              <a:t> «</a:t>
            </a:r>
            <a:r>
              <a:rPr lang="ru-RU" sz="2400" dirty="0" err="1" smtClean="0">
                <a:latin typeface="Gabriola" pitchFamily="82" charset="0"/>
              </a:rPr>
              <a:t>Завидющий</a:t>
            </a:r>
            <a:r>
              <a:rPr lang="ru-RU" sz="2400" dirty="0" smtClean="0">
                <a:latin typeface="Gabriola" pitchFamily="82" charset="0"/>
              </a:rPr>
              <a:t> брат». Твори привернули </a:t>
            </a:r>
            <a:r>
              <a:rPr lang="ru-RU" sz="2400" dirty="0" err="1" smtClean="0">
                <a:latin typeface="Gabriola" pitchFamily="82" charset="0"/>
              </a:rPr>
              <a:t>увагу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літературної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громадськості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засвідчили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що</a:t>
            </a:r>
            <a:r>
              <a:rPr lang="ru-RU" sz="2400" dirty="0" smtClean="0">
                <a:latin typeface="Gabriola" pitchFamily="82" charset="0"/>
              </a:rPr>
              <a:t> в </a:t>
            </a:r>
            <a:r>
              <a:rPr lang="ru-RU" sz="2400" dirty="0" err="1" smtClean="0">
                <a:latin typeface="Gabriola" pitchFamily="82" charset="0"/>
              </a:rPr>
              <a:t>українську</a:t>
            </a:r>
            <a:r>
              <a:rPr lang="ru-RU" sz="2400" dirty="0" smtClean="0">
                <a:latin typeface="Gabriola" pitchFamily="82" charset="0"/>
              </a:rPr>
              <a:t> прозу </a:t>
            </a:r>
            <a:r>
              <a:rPr lang="ru-RU" sz="2400" dirty="0" err="1" smtClean="0">
                <a:latin typeface="Gabriola" pitchFamily="82" charset="0"/>
              </a:rPr>
              <a:t>прийшов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талановитий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письменник</a:t>
            </a:r>
            <a:r>
              <a:rPr lang="ru-RU" sz="2400" dirty="0" smtClean="0">
                <a:latin typeface="Gabriola" pitchFamily="82" charset="0"/>
              </a:rPr>
              <a:t>.</a:t>
            </a:r>
          </a:p>
          <a:p>
            <a:r>
              <a:rPr lang="ru-RU" sz="2400" dirty="0" smtClean="0">
                <a:latin typeface="Gabriola" pitchFamily="82" charset="0"/>
              </a:rPr>
              <a:t>На початку 90-х </a:t>
            </a:r>
            <a:r>
              <a:rPr lang="ru-RU" sz="2400" dirty="0" err="1" smtClean="0">
                <a:latin typeface="Gabriola" pitchFamily="82" charset="0"/>
              </a:rPr>
              <a:t>рр</a:t>
            </a:r>
            <a:r>
              <a:rPr lang="ru-RU" sz="2400" dirty="0" smtClean="0">
                <a:latin typeface="Gabriola" pitchFamily="82" charset="0"/>
              </a:rPr>
              <a:t>. </a:t>
            </a:r>
            <a:r>
              <a:rPr lang="ru-RU" sz="2400" dirty="0" err="1" smtClean="0">
                <a:latin typeface="Gabriola" pitchFamily="82" charset="0"/>
              </a:rPr>
              <a:t>частина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молодої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української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інтелігенції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перейнятої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ліберально-просвітительськими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ідеями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утворює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організацію</a:t>
            </a:r>
            <a:r>
              <a:rPr lang="ru-RU" sz="2400" dirty="0" smtClean="0">
                <a:latin typeface="Gabriola" pitchFamily="82" charset="0"/>
              </a:rPr>
              <a:t> </a:t>
            </a:r>
            <a:r>
              <a:rPr lang="ru-RU" sz="2400" dirty="0" smtClean="0">
                <a:latin typeface="Gabriola" pitchFamily="82" charset="0"/>
                <a:hlinkClick r:id="rId2" tooltip="Братство тарасівців"/>
              </a:rPr>
              <a:t>«Братство </a:t>
            </a:r>
            <a:r>
              <a:rPr lang="ru-RU" sz="2400" dirty="0" err="1" smtClean="0">
                <a:latin typeface="Gabriola" pitchFamily="82" charset="0"/>
                <a:hlinkClick r:id="rId2" tooltip="Братство тарасівців"/>
              </a:rPr>
              <a:t>тарасівців</a:t>
            </a:r>
            <a:r>
              <a:rPr lang="ru-RU" sz="2400" dirty="0" smtClean="0">
                <a:latin typeface="Gabriola" pitchFamily="82" charset="0"/>
                <a:hlinkClick r:id="rId2" tooltip="Братство тарасівців"/>
              </a:rPr>
              <a:t>»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з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учасниками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якої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Коцюбинський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деякий</a:t>
            </a:r>
            <a:r>
              <a:rPr lang="ru-RU" sz="2400" dirty="0" smtClean="0">
                <a:latin typeface="Gabriola" pitchFamily="82" charset="0"/>
              </a:rPr>
              <a:t> час </a:t>
            </a:r>
            <a:r>
              <a:rPr lang="ru-RU" sz="2400" dirty="0" err="1" smtClean="0">
                <a:latin typeface="Gabriola" pitchFamily="82" charset="0"/>
              </a:rPr>
              <a:t>підтримував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зв'язок</a:t>
            </a:r>
            <a:r>
              <a:rPr lang="ru-RU" sz="2400" dirty="0" smtClean="0">
                <a:latin typeface="Gabriola" pitchFamily="82" charset="0"/>
              </a:rPr>
              <a:t>. Цей </a:t>
            </a:r>
            <a:r>
              <a:rPr lang="ru-RU" sz="2400" dirty="0" err="1" smtClean="0">
                <a:latin typeface="Gabriola" pitchFamily="82" charset="0"/>
              </a:rPr>
              <a:t>зв'язок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відбився</a:t>
            </a:r>
            <a:r>
              <a:rPr lang="ru-RU" sz="2400" dirty="0" smtClean="0">
                <a:latin typeface="Gabriola" pitchFamily="82" charset="0"/>
              </a:rPr>
              <a:t> на </a:t>
            </a:r>
            <a:r>
              <a:rPr lang="ru-RU" sz="2400" dirty="0" err="1" smtClean="0">
                <a:latin typeface="Gabriola" pitchFamily="82" charset="0"/>
              </a:rPr>
              <a:t>його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творчості</a:t>
            </a:r>
            <a:r>
              <a:rPr lang="ru-RU" sz="2400" dirty="0" smtClean="0">
                <a:latin typeface="Gabriola" pitchFamily="82" charset="0"/>
              </a:rPr>
              <a:t>. У </a:t>
            </a:r>
            <a:r>
              <a:rPr lang="ru-RU" sz="2400" dirty="0" err="1" smtClean="0">
                <a:latin typeface="Gabriola" pitchFamily="82" charset="0"/>
              </a:rPr>
              <a:t>казці</a:t>
            </a:r>
            <a:r>
              <a:rPr lang="ru-RU" sz="2400" dirty="0" smtClean="0">
                <a:latin typeface="Gabriola" pitchFamily="82" charset="0"/>
              </a:rPr>
              <a:t> «Хо» (1894) </a:t>
            </a:r>
            <a:r>
              <a:rPr lang="ru-RU" sz="2400" dirty="0" err="1" smtClean="0">
                <a:latin typeface="Gabriola" pitchFamily="82" charset="0"/>
              </a:rPr>
              <a:t>Коцюбинський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підносить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значення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ліберально-просвітительської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діяльності</a:t>
            </a:r>
            <a:r>
              <a:rPr lang="ru-RU" sz="2400" dirty="0" smtClean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4500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У 1906 - 1912 </a:t>
            </a:r>
            <a:r>
              <a:rPr lang="ru-RU" sz="2800" dirty="0" err="1" smtClean="0">
                <a:latin typeface="Gabriola" pitchFamily="82" charset="0"/>
              </a:rPr>
              <a:t>рр</a:t>
            </a:r>
            <a:r>
              <a:rPr lang="ru-RU" sz="2800" dirty="0" smtClean="0">
                <a:latin typeface="Gabriola" pitchFamily="82" charset="0"/>
              </a:rPr>
              <a:t>. </a:t>
            </a:r>
            <a:r>
              <a:rPr lang="ru-RU" sz="2800" dirty="0" err="1" smtClean="0">
                <a:latin typeface="Gabriola" pitchFamily="82" charset="0"/>
              </a:rPr>
              <a:t>крім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другої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частини</a:t>
            </a:r>
            <a:r>
              <a:rPr lang="ru-RU" sz="2800" dirty="0" smtClean="0">
                <a:latin typeface="Gabriola" pitchFamily="82" charset="0"/>
              </a:rPr>
              <a:t> «</a:t>
            </a:r>
            <a:r>
              <a:rPr lang="en-US" sz="2800" dirty="0" smtClean="0">
                <a:latin typeface="Gabriola" pitchFamily="82" charset="0"/>
              </a:rPr>
              <a:t>Fata </a:t>
            </a:r>
            <a:r>
              <a:rPr lang="en-US" sz="2800" dirty="0" err="1" smtClean="0">
                <a:latin typeface="Gabriola" pitchFamily="82" charset="0"/>
              </a:rPr>
              <a:t>morgana</a:t>
            </a:r>
            <a:r>
              <a:rPr lang="en-US" sz="2800" dirty="0" smtClean="0">
                <a:latin typeface="Gabriola" pitchFamily="82" charset="0"/>
              </a:rPr>
              <a:t>» </a:t>
            </a:r>
            <a:r>
              <a:rPr lang="ru-RU" sz="2800" dirty="0" smtClean="0">
                <a:latin typeface="Gabriola" pitchFamily="82" charset="0"/>
              </a:rPr>
              <a:t>М. </a:t>
            </a:r>
            <a:r>
              <a:rPr lang="ru-RU" sz="2800" dirty="0" err="1" smtClean="0">
                <a:latin typeface="Gabriola" pitchFamily="82" charset="0"/>
              </a:rPr>
              <a:t>Коцюбинський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створює</a:t>
            </a:r>
            <a:r>
              <a:rPr lang="ru-RU" sz="2800" dirty="0" smtClean="0">
                <a:latin typeface="Gabriola" pitchFamily="82" charset="0"/>
              </a:rPr>
              <a:t> новели «</a:t>
            </a:r>
            <a:r>
              <a:rPr lang="ru-RU" sz="2800" dirty="0" err="1" smtClean="0">
                <a:latin typeface="Gabriola" pitchFamily="82" charset="0"/>
              </a:rPr>
              <a:t>Сміх</a:t>
            </a:r>
            <a:r>
              <a:rPr lang="ru-RU" sz="2800" dirty="0" smtClean="0">
                <a:latin typeface="Gabriola" pitchFamily="82" charset="0"/>
              </a:rPr>
              <a:t>», «</a:t>
            </a:r>
            <a:r>
              <a:rPr lang="ru-RU" sz="2800" dirty="0" err="1" smtClean="0">
                <a:latin typeface="Gabriola" pitchFamily="82" charset="0"/>
              </a:rPr>
              <a:t>Він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іде</a:t>
            </a:r>
            <a:r>
              <a:rPr lang="ru-RU" sz="2800" dirty="0" smtClean="0">
                <a:latin typeface="Gabriola" pitchFamily="82" charset="0"/>
              </a:rPr>
              <a:t>» (1906), «</a:t>
            </a:r>
            <a:r>
              <a:rPr lang="ru-RU" sz="2800" dirty="0" err="1" smtClean="0">
                <a:latin typeface="Gabriola" pitchFamily="82" charset="0"/>
              </a:rPr>
              <a:t>Невідомий</a:t>
            </a:r>
            <a:r>
              <a:rPr lang="ru-RU" sz="2800" dirty="0" smtClean="0">
                <a:latin typeface="Gabriola" pitchFamily="82" charset="0"/>
              </a:rPr>
              <a:t>», </a:t>
            </a:r>
            <a:r>
              <a:rPr lang="ru-RU" sz="2800" dirty="0" smtClean="0">
                <a:latin typeface="Gabriola" pitchFamily="82" charset="0"/>
                <a:hlinkClick r:id="rId2" tooltip="Intermezzo"/>
              </a:rPr>
              <a:t>«</a:t>
            </a:r>
            <a:r>
              <a:rPr lang="en-US" sz="2800" dirty="0" smtClean="0">
                <a:latin typeface="Gabriola" pitchFamily="82" charset="0"/>
                <a:hlinkClick r:id="rId2" tooltip="Intermezzo"/>
              </a:rPr>
              <a:t>Intermezzo»</a:t>
            </a:r>
            <a:r>
              <a:rPr lang="en-US" sz="2800" dirty="0" smtClean="0">
                <a:latin typeface="Gabriola" pitchFamily="82" charset="0"/>
              </a:rPr>
              <a:t>, «</a:t>
            </a:r>
            <a:r>
              <a:rPr lang="ru-RU" sz="2800" dirty="0" smtClean="0">
                <a:latin typeface="Gabriola" pitchFamily="82" charset="0"/>
              </a:rPr>
              <a:t>В </a:t>
            </a:r>
            <a:r>
              <a:rPr lang="ru-RU" sz="2800" dirty="0" err="1" smtClean="0">
                <a:latin typeface="Gabriola" pitchFamily="82" charset="0"/>
              </a:rPr>
              <a:t>дорозі</a:t>
            </a:r>
            <a:r>
              <a:rPr lang="ru-RU" sz="2800" dirty="0" smtClean="0">
                <a:latin typeface="Gabriola" pitchFamily="82" charset="0"/>
              </a:rPr>
              <a:t>» (1907), </a:t>
            </a:r>
            <a:r>
              <a:rPr lang="ru-RU" sz="2800" dirty="0" smtClean="0">
                <a:latin typeface="Gabriola" pitchFamily="82" charset="0"/>
                <a:hlinkClick r:id="rId3" tooltip="Persona grata"/>
              </a:rPr>
              <a:t>«</a:t>
            </a:r>
            <a:r>
              <a:rPr lang="en-US" sz="2800" dirty="0" smtClean="0">
                <a:latin typeface="Gabriola" pitchFamily="82" charset="0"/>
                <a:hlinkClick r:id="rId3" tooltip="Persona grata"/>
              </a:rPr>
              <a:t>Persona grata»</a:t>
            </a:r>
            <a:r>
              <a:rPr lang="en-US" sz="2800" dirty="0" smtClean="0">
                <a:latin typeface="Gabriola" pitchFamily="82" charset="0"/>
              </a:rPr>
              <a:t>, «</a:t>
            </a:r>
            <a:r>
              <a:rPr lang="ru-RU" sz="2800" dirty="0" smtClean="0">
                <a:latin typeface="Gabriola" pitchFamily="82" charset="0"/>
              </a:rPr>
              <a:t>Як ми </a:t>
            </a:r>
            <a:r>
              <a:rPr lang="ru-RU" sz="2800" dirty="0" err="1" smtClean="0">
                <a:latin typeface="Gabriola" pitchFamily="82" charset="0"/>
              </a:rPr>
              <a:t>їздили</a:t>
            </a:r>
            <a:r>
              <a:rPr lang="ru-RU" sz="2800" dirty="0" smtClean="0">
                <a:latin typeface="Gabriola" pitchFamily="82" charset="0"/>
              </a:rPr>
              <a:t> до </a:t>
            </a:r>
            <a:r>
              <a:rPr lang="ru-RU" sz="2800" dirty="0" err="1" smtClean="0">
                <a:latin typeface="Gabriola" pitchFamily="82" charset="0"/>
              </a:rPr>
              <a:t>Криниці</a:t>
            </a:r>
            <a:r>
              <a:rPr lang="ru-RU" sz="2800" dirty="0" smtClean="0">
                <a:latin typeface="Gabriola" pitchFamily="82" charset="0"/>
              </a:rPr>
              <a:t>» (1908), «Дебют» (1909), «Сон», «Лист» (1911), «</a:t>
            </a:r>
            <a:r>
              <a:rPr lang="ru-RU" sz="2800" dirty="0" err="1" smtClean="0">
                <a:latin typeface="Gabriola" pitchFamily="82" charset="0"/>
              </a:rPr>
              <a:t>Подарунок</a:t>
            </a:r>
            <a:r>
              <a:rPr lang="ru-RU" sz="2800" dirty="0" smtClean="0">
                <a:latin typeface="Gabriola" pitchFamily="82" charset="0"/>
              </a:rPr>
              <a:t> на </a:t>
            </a:r>
            <a:r>
              <a:rPr lang="ru-RU" sz="2800" dirty="0" err="1" smtClean="0">
                <a:latin typeface="Gabriola" pitchFamily="82" charset="0"/>
              </a:rPr>
              <a:t>іменини</a:t>
            </a:r>
            <a:r>
              <a:rPr lang="ru-RU" sz="2800" dirty="0" smtClean="0">
                <a:latin typeface="Gabriola" pitchFamily="82" charset="0"/>
              </a:rPr>
              <a:t>», </a:t>
            </a:r>
            <a:r>
              <a:rPr lang="ru-RU" sz="2800" dirty="0" smtClean="0">
                <a:latin typeface="Gabriola" pitchFamily="82" charset="0"/>
                <a:hlinkClick r:id="rId4" tooltip="Коні не винні"/>
              </a:rPr>
              <a:t>«</a:t>
            </a:r>
            <a:r>
              <a:rPr lang="ru-RU" sz="2800" dirty="0" err="1" smtClean="0">
                <a:latin typeface="Gabriola" pitchFamily="82" charset="0"/>
                <a:hlinkClick r:id="rId4" tooltip="Коні не винні"/>
              </a:rPr>
              <a:t>Коні</a:t>
            </a:r>
            <a:r>
              <a:rPr lang="ru-RU" sz="2800" dirty="0" smtClean="0">
                <a:latin typeface="Gabriola" pitchFamily="82" charset="0"/>
                <a:hlinkClick r:id="rId4" tooltip="Коні не винні"/>
              </a:rPr>
              <a:t> не </a:t>
            </a:r>
            <a:r>
              <a:rPr lang="ru-RU" sz="2800" dirty="0" err="1" smtClean="0">
                <a:latin typeface="Gabriola" pitchFamily="82" charset="0"/>
                <a:hlinkClick r:id="rId4" tooltip="Коні не винні"/>
              </a:rPr>
              <a:t>винні</a:t>
            </a:r>
            <a:r>
              <a:rPr lang="ru-RU" sz="2800" dirty="0" smtClean="0">
                <a:latin typeface="Gabriola" pitchFamily="82" charset="0"/>
                <a:hlinkClick r:id="rId4" tooltip="Коні не винні"/>
              </a:rPr>
              <a:t>»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образки-етюди</a:t>
            </a:r>
            <a:r>
              <a:rPr lang="ru-RU" sz="2800" dirty="0" smtClean="0">
                <a:latin typeface="Gabriola" pitchFamily="82" charset="0"/>
              </a:rPr>
              <a:t> «Хвала </a:t>
            </a:r>
            <a:r>
              <a:rPr lang="ru-RU" sz="2800" dirty="0" err="1" smtClean="0">
                <a:latin typeface="Gabriola" pitchFamily="82" charset="0"/>
              </a:rPr>
              <a:t>життю</a:t>
            </a:r>
            <a:r>
              <a:rPr lang="ru-RU" sz="2800" dirty="0" smtClean="0">
                <a:latin typeface="Gabriola" pitchFamily="82" charset="0"/>
              </a:rPr>
              <a:t>!», «На </a:t>
            </a:r>
            <a:r>
              <a:rPr lang="ru-RU" sz="2800" dirty="0" err="1" smtClean="0">
                <a:latin typeface="Gabriola" pitchFamily="82" charset="0"/>
              </a:rPr>
              <a:t>острові</a:t>
            </a:r>
            <a:r>
              <a:rPr lang="ru-RU" sz="2800" dirty="0" smtClean="0">
                <a:latin typeface="Gabriola" pitchFamily="82" charset="0"/>
              </a:rPr>
              <a:t>» (1912), а </a:t>
            </a:r>
            <a:r>
              <a:rPr lang="ru-RU" sz="2800" dirty="0" err="1" smtClean="0">
                <a:latin typeface="Gabriola" pitchFamily="82" charset="0"/>
              </a:rPr>
              <a:t>також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повість</a:t>
            </a:r>
            <a:r>
              <a:rPr lang="ru-RU" sz="2800" dirty="0" smtClean="0">
                <a:latin typeface="Gabriola" pitchFamily="82" charset="0"/>
              </a:rPr>
              <a:t> «</a:t>
            </a:r>
            <a:r>
              <a:rPr lang="ru-RU" sz="2800" dirty="0" err="1" smtClean="0">
                <a:latin typeface="Gabriola" pitchFamily="82" charset="0"/>
              </a:rPr>
              <a:t>Тіні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забутих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предків</a:t>
            </a:r>
            <a:r>
              <a:rPr lang="ru-RU" sz="2800" dirty="0" smtClean="0">
                <a:latin typeface="Gabriola" pitchFamily="82" charset="0"/>
              </a:rPr>
              <a:t>» (1911).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" name="Рисунок 2" descr="b11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714488"/>
            <a:ext cx="3000396" cy="4071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192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Творчість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540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Михайло Коцюбинський народився 17 вересня 1864 р. уВінниці. Батько Михайло Матвійович  працював дрібним службовцем, пив, через що часто міняв роботу. Мати, Гликерія Максимівна Абаз, дуже любила сина, вкладала в нього всю душу.</vt:lpstr>
      <vt:lpstr>Слайд 3</vt:lpstr>
      <vt:lpstr>Навчаючись у Барській початковій школі (1875-1876 рр.) та Шаргородському духовному училищі (1876-1880) М.Коцюбинський виділявся серед своїх однокласників умінням писати цікаві, оригінальні твори. По закінченні духовного училища через нестатки не зміг далі вчитися.(Після смерті батька  в 1886 році на нього лягли родинні турботи). Упродовж десяти років (1882 - 1892) Коцюбинський займається репетиторством у сім'ях чиновників у Вінниці та в навколишніх селах, зокрема в с. Лопатинці Ямпільського повіту.  </vt:lpstr>
      <vt:lpstr> З 16 років  був у складі Одеської філоксерної комісії, яка боролася зі шкідником  винограду — філоксерою. Працює  в Бесарабії і Криму.  </vt:lpstr>
      <vt:lpstr>В кінці листопада 1897 року М.Коцюбинський переїхав до Житомира і протягом кількох місяців працював у редакції газети “Волинь”.</vt:lpstr>
      <vt:lpstr>Літературна кар'єра Михайла почалася з повного провалу. У 1884 р. він написав оповідання «Андрій Соловко, або Вченіє світ, а невченіє тьма». Цю першу спробу молодого автора було оцінено вельми скептично. Один із критиків радив початківцеві залишити цю справу. Проте присуд критиків не спинив творчого запалу Коцюбинського, він пише й далі, але твори до друку не подає. Коцюбинський почав друкуватися в 1890 р. —львівський дитячий журнал «Дзвінок» опублікував його вірш «Наша хатка».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2014-01-15T16:29:17Z</dcterms:created>
  <dcterms:modified xsi:type="dcterms:W3CDTF">2014-01-15T18:37:52Z</dcterms:modified>
</cp:coreProperties>
</file>